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5" r:id="rId2"/>
    <p:sldId id="272" r:id="rId3"/>
    <p:sldId id="262" r:id="rId4"/>
    <p:sldId id="263" r:id="rId5"/>
    <p:sldId id="274" r:id="rId6"/>
    <p:sldId id="280" r:id="rId7"/>
    <p:sldId id="301" r:id="rId8"/>
    <p:sldId id="283" r:id="rId9"/>
    <p:sldId id="289" r:id="rId10"/>
    <p:sldId id="293" r:id="rId11"/>
    <p:sldId id="295" r:id="rId12"/>
    <p:sldId id="294" r:id="rId13"/>
    <p:sldId id="304" r:id="rId14"/>
    <p:sldId id="288" r:id="rId15"/>
  </p:sldIdLst>
  <p:sldSz cx="9144000" cy="6858000" type="screen4x3"/>
  <p:notesSz cx="6808788" cy="99409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40" autoAdjust="0"/>
  </p:normalViewPr>
  <p:slideViewPr>
    <p:cSldViewPr>
      <p:cViewPr varScale="1">
        <p:scale>
          <a:sx n="125" d="100"/>
          <a:sy n="125" d="100"/>
        </p:scale>
        <p:origin x="12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7EBF6F90-81C1-4BD2-9EF0-E2841BE83923}" type="datetimeFigureOut">
              <a:rPr lang="fi-FI" smtClean="0"/>
              <a:t>11.12.2015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F6D89656-DD1A-4CB0-8588-2F19E6F1B3D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063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6738" y="3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>
              <a:defRPr sz="1200"/>
            </a:lvl1pPr>
          </a:lstStyle>
          <a:p>
            <a:fld id="{47D6E770-DBEE-4057-AAA8-74363FE0F83D}" type="datetimeFigureOut">
              <a:rPr lang="fi-FI" smtClean="0"/>
              <a:t>11.12.2015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6738" y="9442157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>
              <a:defRPr sz="1200"/>
            </a:lvl1pPr>
          </a:lstStyle>
          <a:p>
            <a:fld id="{CB29B034-0593-492F-9222-61727203129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35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B034-0593-492F-9222-617272031296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50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B034-0593-492F-9222-617272031296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651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9B034-0593-492F-9222-617272031296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51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92696"/>
            <a:ext cx="4063077" cy="164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5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0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Georgia" panose="02040502050405020303" pitchFamily="18" charset="0"/>
              </a:defRPr>
            </a:lvl1pPr>
            <a:lvl2pPr>
              <a:defRPr sz="2400">
                <a:latin typeface="Georgia" panose="02040502050405020303" pitchFamily="18" charset="0"/>
              </a:defRPr>
            </a:lvl2pPr>
            <a:lvl3pPr>
              <a:defRPr sz="2000">
                <a:latin typeface="Georgia" panose="02040502050405020303" pitchFamily="18" charset="0"/>
              </a:defRPr>
            </a:lvl3pPr>
            <a:lvl4pPr>
              <a:defRPr sz="1800">
                <a:latin typeface="Georgia" panose="02040502050405020303" pitchFamily="18" charset="0"/>
              </a:defRPr>
            </a:lvl4pPr>
            <a:lvl5pPr>
              <a:defRPr sz="1800">
                <a:latin typeface="Georgia" panose="020405020504050203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eorgia" panose="02040502050405020303" pitchFamily="18" charset="0"/>
              </a:defRPr>
            </a:lvl1pPr>
            <a:lvl2pPr>
              <a:defRPr sz="2000">
                <a:latin typeface="Georgia" panose="02040502050405020303" pitchFamily="18" charset="0"/>
              </a:defRPr>
            </a:lvl2pPr>
            <a:lvl3pPr>
              <a:defRPr sz="1800">
                <a:latin typeface="Georgia" panose="02040502050405020303" pitchFamily="18" charset="0"/>
              </a:defRPr>
            </a:lvl3pPr>
            <a:lvl4pPr>
              <a:defRPr sz="1600">
                <a:latin typeface="Georgia" panose="02040502050405020303" pitchFamily="18" charset="0"/>
              </a:defRPr>
            </a:lvl4pPr>
            <a:lvl5pPr>
              <a:defRPr sz="1600">
                <a:latin typeface="Georgia" panose="02040502050405020303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2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eorgia" panose="02040502050405020303" pitchFamily="18" charset="0"/>
              </a:defRPr>
            </a:lvl1pPr>
            <a:lvl2pPr>
              <a:defRPr sz="2800">
                <a:latin typeface="Georgia" panose="02040502050405020303" pitchFamily="18" charset="0"/>
              </a:defRPr>
            </a:lvl2pPr>
            <a:lvl3pPr>
              <a:defRPr sz="2400">
                <a:latin typeface="Georgia" panose="02040502050405020303" pitchFamily="18" charset="0"/>
              </a:defRPr>
            </a:lvl3pPr>
            <a:lvl4pPr>
              <a:defRPr sz="2000">
                <a:latin typeface="Georgia" panose="02040502050405020303" pitchFamily="18" charset="0"/>
              </a:defRPr>
            </a:lvl4pPr>
            <a:lvl5pPr>
              <a:defRPr sz="2000">
                <a:latin typeface="Georgia" panose="02040502050405020303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5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Georgia" panose="02040502050405020303" pitchFamily="18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eorgia" panose="02040502050405020303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8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2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9CE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Autofit/>
          </a:bodyPr>
          <a:lstStyle/>
          <a:p>
            <a:r>
              <a:rPr lang="et-EE" sz="2400" dirty="0"/>
              <a:t/>
            </a:r>
            <a:br>
              <a:rPr lang="et-EE" sz="2400" dirty="0"/>
            </a:br>
            <a:r>
              <a:rPr lang="en-US" sz="2400" dirty="0" smtClean="0"/>
              <a:t>Support </a:t>
            </a:r>
            <a:r>
              <a:rPr lang="en-US" sz="2400" dirty="0"/>
              <a:t>to the Ministry of Education of the Republic of Azerbaijan for further adherence of the higher education system to the European Higher Education Area (AZ-ad-EHEA)</a:t>
            </a:r>
            <a:endParaRPr lang="fi-FI" sz="2400" dirty="0"/>
          </a:p>
        </p:txBody>
      </p:sp>
      <p:sp>
        <p:nvSpPr>
          <p:cNvPr id="5" name="Alaotsikko 2"/>
          <p:cNvSpPr txBox="1">
            <a:spLocks/>
          </p:cNvSpPr>
          <p:nvPr/>
        </p:nvSpPr>
        <p:spPr>
          <a:xfrm>
            <a:off x="1547664" y="4077072"/>
            <a:ext cx="6400800" cy="1054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692826" y="4653136"/>
            <a:ext cx="7695597" cy="1872208"/>
          </a:xfrm>
        </p:spPr>
        <p:txBody>
          <a:bodyPr>
            <a:normAutofit/>
          </a:bodyPr>
          <a:lstStyle/>
          <a:p>
            <a:endParaRPr lang="et-EE" sz="2900" b="1" cap="all" dirty="0" smtClean="0"/>
          </a:p>
          <a:p>
            <a:endParaRPr lang="et-EE" sz="2900" b="1" cap="all" dirty="0"/>
          </a:p>
          <a:p>
            <a:r>
              <a:rPr lang="en-GB" sz="2900" b="1" cap="all" dirty="0" smtClean="0"/>
              <a:t> </a:t>
            </a:r>
            <a:endParaRPr lang="et-EE" sz="2900" b="1" cap="all" dirty="0" smtClean="0"/>
          </a:p>
          <a:p>
            <a:endParaRPr lang="et-EE" sz="2900" b="1" cap="all" dirty="0" smtClean="0"/>
          </a:p>
        </p:txBody>
      </p:sp>
      <p:pic>
        <p:nvPicPr>
          <p:cNvPr id="1026" name="Picture 2" descr="EKKA_hor_logo_PMS_Coated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76" y="952386"/>
            <a:ext cx="1662924" cy="9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inistry of Education_eng - 0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52" y="282852"/>
            <a:ext cx="1714996" cy="18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Kuva 17" descr="Описание: 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7" y="1669355"/>
            <a:ext cx="1709674" cy="98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lag_yellow_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89208"/>
            <a:ext cx="1624860" cy="107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1494" y="1159610"/>
            <a:ext cx="2132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This project is funded by </a:t>
            </a:r>
            <a:endParaRPr lang="et-EE" sz="1400" dirty="0"/>
          </a:p>
          <a:p>
            <a:pPr algn="ctr"/>
            <a:r>
              <a:rPr lang="en-US" sz="1400" dirty="0"/>
              <a:t>the European Union</a:t>
            </a:r>
            <a:endParaRPr lang="et-EE" sz="1400" dirty="0"/>
          </a:p>
        </p:txBody>
      </p:sp>
      <p:pic>
        <p:nvPicPr>
          <p:cNvPr id="1031" name="Picture 7" descr="http://ec.europa.eu/enlargement/images/banners/twinning_bann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72" y="4437112"/>
            <a:ext cx="2520280" cy="12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 II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The coordination &amp; networking capacity of the </a:t>
            </a:r>
            <a:r>
              <a:rPr lang="en-US" sz="2800" dirty="0" err="1"/>
              <a:t>MoE</a:t>
            </a:r>
            <a:r>
              <a:rPr lang="en-US" sz="2800" dirty="0"/>
              <a:t> and relevant stakeholders is enhanced on the </a:t>
            </a:r>
            <a:r>
              <a:rPr lang="en-US" sz="2800" dirty="0" smtClean="0"/>
              <a:t>basis </a:t>
            </a:r>
            <a:r>
              <a:rPr lang="en-US" sz="2800" dirty="0"/>
              <a:t>of good practice examples in the EHEA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Analysis of institutional setup </a:t>
            </a:r>
          </a:p>
          <a:p>
            <a:r>
              <a:rPr lang="en-US" sz="2800" dirty="0" err="1" smtClean="0"/>
              <a:t>Organisation</a:t>
            </a:r>
            <a:r>
              <a:rPr lang="en-US" sz="2800" dirty="0" smtClean="0"/>
              <a:t> chart</a:t>
            </a:r>
          </a:p>
          <a:p>
            <a:r>
              <a:rPr lang="en-US" sz="2800" dirty="0" smtClean="0"/>
              <a:t>Training needs analysis</a:t>
            </a:r>
          </a:p>
          <a:p>
            <a:r>
              <a:rPr lang="en-US" sz="2800" dirty="0"/>
              <a:t>Study visit to Brussels</a:t>
            </a:r>
          </a:p>
          <a:p>
            <a:r>
              <a:rPr lang="fi-FI" sz="2800" dirty="0" err="1" smtClean="0"/>
              <a:t>Expert</a:t>
            </a:r>
            <a:r>
              <a:rPr lang="fi-FI" sz="2800" dirty="0" smtClean="0"/>
              <a:t> </a:t>
            </a:r>
            <a:r>
              <a:rPr lang="fi-FI" sz="2800" dirty="0" err="1" smtClean="0"/>
              <a:t>visits</a:t>
            </a:r>
            <a:r>
              <a:rPr lang="fi-FI" sz="2800" dirty="0" smtClean="0"/>
              <a:t> to Finland and Estonia</a:t>
            </a:r>
          </a:p>
          <a:p>
            <a:r>
              <a:rPr lang="fi-FI" sz="2800" dirty="0" err="1" smtClean="0"/>
              <a:t>Communication</a:t>
            </a:r>
            <a:r>
              <a:rPr lang="fi-FI" sz="2800" dirty="0" smtClean="0"/>
              <a:t> </a:t>
            </a:r>
            <a:r>
              <a:rPr lang="fi-FI" sz="2800" dirty="0" err="1" smtClean="0"/>
              <a:t>strategy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7194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 III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 err="1"/>
              <a:t>AzQF</a:t>
            </a:r>
            <a:r>
              <a:rPr lang="en-US" sz="2800" dirty="0"/>
              <a:t> sections relevant for higher education are developed in line with the EHEA QF in cooperation with HEIs. A roadmap for the full implementation of the framework(s) in higher education i</a:t>
            </a:r>
            <a:r>
              <a:rPr lang="en-US" sz="2800" dirty="0" smtClean="0"/>
              <a:t>s </a:t>
            </a:r>
            <a:r>
              <a:rPr lang="en-US" sz="2800" dirty="0"/>
              <a:t>agreed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Trainings and training materials</a:t>
            </a:r>
          </a:p>
          <a:p>
            <a:r>
              <a:rPr lang="en-US" sz="2800" dirty="0" smtClean="0"/>
              <a:t>Concrete proposal for QF alignment for HE</a:t>
            </a:r>
          </a:p>
          <a:p>
            <a:r>
              <a:rPr lang="en-US" sz="2800" dirty="0" smtClean="0"/>
              <a:t>Road map to development of Doctoral degrees</a:t>
            </a:r>
          </a:p>
          <a:p>
            <a:r>
              <a:rPr lang="en-US" sz="2800" dirty="0" smtClean="0"/>
              <a:t>Proposal for updating recognition procedures and practice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7511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 IV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Standards and Guidelines for Quality Assurance in HE in Azerbaijan are developed in line with the European Standards and Guidelines for Quality Assurance. 3 institutions have undergone an </a:t>
            </a:r>
            <a:r>
              <a:rPr lang="en-US" sz="2800" dirty="0" smtClean="0"/>
              <a:t>Internal </a:t>
            </a:r>
            <a:r>
              <a:rPr lang="en-US" sz="2800" dirty="0"/>
              <a:t>and external evaluation (pilot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Training sessions</a:t>
            </a:r>
          </a:p>
          <a:p>
            <a:r>
              <a:rPr lang="en-US" sz="2800" dirty="0" smtClean="0"/>
              <a:t>Study tour to FINEEC and EKKA for QA experts</a:t>
            </a:r>
          </a:p>
          <a:p>
            <a:r>
              <a:rPr lang="en-US" sz="2800" dirty="0" smtClean="0"/>
              <a:t>Proposal for the Standards and Guidelines for QA in Azeri higher education</a:t>
            </a:r>
          </a:p>
          <a:p>
            <a:r>
              <a:rPr lang="en-US" sz="2800" dirty="0" smtClean="0"/>
              <a:t>Blueprint for QA agency statues, organization etc.</a:t>
            </a:r>
          </a:p>
          <a:p>
            <a:r>
              <a:rPr lang="en-US" sz="2800" dirty="0" smtClean="0"/>
              <a:t>Pilot evaluations</a:t>
            </a:r>
            <a:endParaRPr lang="fi-FI" sz="2800" dirty="0" smtClean="0"/>
          </a:p>
        </p:txBody>
      </p:sp>
    </p:spTree>
    <p:extLst>
      <p:ext uri="{BB962C8B-B14F-4D97-AF65-F5344CB8AC3E}">
        <p14:creationId xmlns:p14="http://schemas.microsoft.com/office/powerpoint/2010/main" val="25558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 of the Training</a:t>
            </a:r>
            <a:br>
              <a:rPr lang="en-US" dirty="0"/>
            </a:b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215516" y="1700808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B0F0"/>
                </a:solidFill>
              </a:rPr>
              <a:t>What a learner is expected to know, understand and be able to demonstrate after completion of learning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600" dirty="0" smtClean="0"/>
              <a:t>Understand and recognize Bologna context</a:t>
            </a:r>
            <a:r>
              <a:rPr lang="en-US" sz="2600" dirty="0"/>
              <a:t>: process, history, governance</a:t>
            </a:r>
          </a:p>
          <a:p>
            <a:r>
              <a:rPr lang="en-US" sz="2600" dirty="0" smtClean="0"/>
              <a:t>Distinguish internal </a:t>
            </a:r>
            <a:r>
              <a:rPr lang="en-US" sz="2600" dirty="0"/>
              <a:t>and </a:t>
            </a:r>
            <a:r>
              <a:rPr lang="en-US" sz="2600" dirty="0" smtClean="0"/>
              <a:t>external quality assurance</a:t>
            </a:r>
            <a:endParaRPr lang="en-US" sz="2600" dirty="0"/>
          </a:p>
          <a:p>
            <a:r>
              <a:rPr lang="en-US" sz="2600" dirty="0" smtClean="0"/>
              <a:t>Explain institutional </a:t>
            </a:r>
            <a:r>
              <a:rPr lang="en-US" sz="2600" dirty="0"/>
              <a:t>approach to external quality </a:t>
            </a:r>
            <a:r>
              <a:rPr lang="en-US" sz="2600" dirty="0" smtClean="0"/>
              <a:t>assurance</a:t>
            </a:r>
          </a:p>
          <a:p>
            <a:r>
              <a:rPr lang="en-US" sz="2600" dirty="0" smtClean="0"/>
              <a:t>Apply European </a:t>
            </a:r>
            <a:r>
              <a:rPr lang="en-US" sz="2600" dirty="0"/>
              <a:t>Standards and Guidelines (ESG 2015) Part 1</a:t>
            </a:r>
          </a:p>
          <a:p>
            <a:endParaRPr lang="fi-FI" sz="2800" dirty="0"/>
          </a:p>
          <a:p>
            <a:r>
              <a:rPr lang="fi-FI" sz="2600" dirty="0" err="1"/>
              <a:t>Participants</a:t>
            </a:r>
            <a:r>
              <a:rPr lang="fi-FI" sz="2600" dirty="0"/>
              <a:t> </a:t>
            </a:r>
            <a:r>
              <a:rPr lang="fi-FI" sz="2600" dirty="0" err="1" smtClean="0"/>
              <a:t>will</a:t>
            </a:r>
            <a:r>
              <a:rPr lang="fi-FI" sz="2600" dirty="0" smtClean="0"/>
              <a:t> </a:t>
            </a:r>
            <a:r>
              <a:rPr lang="fi-FI" sz="2600" dirty="0" err="1" smtClean="0"/>
              <a:t>be</a:t>
            </a:r>
            <a:r>
              <a:rPr lang="fi-FI" sz="2600" dirty="0" smtClean="0"/>
              <a:t> on </a:t>
            </a:r>
            <a:r>
              <a:rPr lang="fi-FI" sz="2600" dirty="0" err="1" smtClean="0"/>
              <a:t>their</a:t>
            </a:r>
            <a:r>
              <a:rPr lang="fi-FI" sz="2600" dirty="0" smtClean="0"/>
              <a:t> </a:t>
            </a:r>
            <a:r>
              <a:rPr lang="fi-FI" sz="2600" dirty="0" err="1" smtClean="0"/>
              <a:t>way</a:t>
            </a:r>
            <a:r>
              <a:rPr lang="fi-FI" sz="2600" dirty="0" smtClean="0"/>
              <a:t> to </a:t>
            </a:r>
            <a:r>
              <a:rPr lang="fi-FI" sz="2600" dirty="0" err="1"/>
              <a:t>become</a:t>
            </a:r>
            <a:r>
              <a:rPr lang="fi-FI" sz="2600" dirty="0"/>
              <a:t> </a:t>
            </a:r>
            <a:r>
              <a:rPr lang="fi-FI" sz="2600" dirty="0" err="1"/>
              <a:t>Future</a:t>
            </a:r>
            <a:r>
              <a:rPr lang="fi-FI" sz="2600" dirty="0"/>
              <a:t> </a:t>
            </a:r>
            <a:r>
              <a:rPr lang="fi-FI" sz="2600" dirty="0" err="1"/>
              <a:t>Experts</a:t>
            </a:r>
            <a:r>
              <a:rPr lang="fi-FI" sz="2600" dirty="0"/>
              <a:t> in </a:t>
            </a:r>
            <a:r>
              <a:rPr lang="fi-FI" sz="2600" dirty="0" err="1"/>
              <a:t>Quality</a:t>
            </a:r>
            <a:r>
              <a:rPr lang="fi-FI" sz="2600" dirty="0"/>
              <a:t> Assurance in </a:t>
            </a:r>
            <a:r>
              <a:rPr lang="fi-FI" sz="2600" dirty="0" err="1"/>
              <a:t>Azerbaijani</a:t>
            </a:r>
            <a:r>
              <a:rPr lang="fi-FI" sz="2600" dirty="0"/>
              <a:t> </a:t>
            </a:r>
            <a:r>
              <a:rPr lang="fi-FI" sz="2600" dirty="0" err="1"/>
              <a:t>Higher</a:t>
            </a:r>
            <a:r>
              <a:rPr lang="fi-FI" sz="2600" dirty="0"/>
              <a:t> </a:t>
            </a:r>
            <a:r>
              <a:rPr lang="fi-FI" sz="2600" dirty="0" err="1" smtClean="0"/>
              <a:t>Education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672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67544" y="54868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Georgia" pitchFamily="18" charset="0"/>
                <a:cs typeface="Arial" charset="0"/>
              </a:rPr>
              <a:t>Thank </a:t>
            </a:r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you </a:t>
            </a:r>
            <a:r>
              <a:rPr lang="en-GB" sz="4400" dirty="0" smtClean="0">
                <a:latin typeface="Georgia" pitchFamily="18" charset="0"/>
                <a:cs typeface="Arial" charset="0"/>
              </a:rPr>
              <a:t>for </a:t>
            </a:r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your</a:t>
            </a:r>
            <a:r>
              <a:rPr lang="en-GB" sz="4400" dirty="0" smtClean="0">
                <a:latin typeface="Georgia" pitchFamily="18" charset="0"/>
                <a:cs typeface="Arial" charset="0"/>
              </a:rPr>
              <a:t> attention!</a:t>
            </a:r>
            <a:endParaRPr lang="en-GB" sz="4400" dirty="0">
              <a:latin typeface="Georgia" pitchFamily="18" charset="0"/>
            </a:endParaRPr>
          </a:p>
        </p:txBody>
      </p:sp>
      <p:pic>
        <p:nvPicPr>
          <p:cNvPr id="3" name="Picture 4" descr="Marja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708275"/>
            <a:ext cx="6840810" cy="26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9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611560" y="116632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1F9CE0"/>
                </a:solidFill>
                <a:latin typeface="Georgia" panose="02040502050405020303" pitchFamily="18" charset="0"/>
              </a:rPr>
              <a:t>Table of Contents:</a:t>
            </a:r>
            <a:endParaRPr lang="en-US" sz="4400" dirty="0">
              <a:solidFill>
                <a:srgbClr val="1F9CE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323528" y="1412776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Institutional framework in a </a:t>
            </a:r>
            <a:r>
              <a:rPr lang="en-US" sz="2800" dirty="0" smtClean="0">
                <a:latin typeface="Georgia" panose="02040502050405020303" pitchFamily="18" charset="0"/>
              </a:rPr>
              <a:t>nutshell 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K</a:t>
            </a:r>
            <a:r>
              <a:rPr lang="en-US" sz="2800" dirty="0" smtClean="0">
                <a:latin typeface="Georgia" panose="02040502050405020303" pitchFamily="18" charset="0"/>
              </a:rPr>
              <a:t>ey </a:t>
            </a:r>
            <a:r>
              <a:rPr lang="en-US" sz="2800" dirty="0">
                <a:latin typeface="Georgia" panose="02040502050405020303" pitchFamily="18" charset="0"/>
              </a:rPr>
              <a:t>personnel of the project</a:t>
            </a: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Georgia" panose="02040502050405020303" pitchFamily="18" charset="0"/>
            </a:endParaRP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Georgia" panose="02040502050405020303" pitchFamily="18" charset="0"/>
              </a:rPr>
              <a:t>Proposed project description and methodology</a:t>
            </a:r>
          </a:p>
          <a:p>
            <a:pPr>
              <a:buClr>
                <a:srgbClr val="FF0000"/>
              </a:buClr>
            </a:pPr>
            <a:endParaRPr lang="en-US" sz="2800" dirty="0" smtClean="0">
              <a:latin typeface="Georgia" panose="02040502050405020303" pitchFamily="18" charset="0"/>
            </a:endParaRPr>
          </a:p>
          <a:p>
            <a:pPr marL="457200" indent="-4572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Georgia" panose="02040502050405020303" pitchFamily="18" charset="0"/>
              </a:rPr>
              <a:t>Objectives of the training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FINEEC –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Evaluation Centre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2132856"/>
            <a:ext cx="7128792" cy="4536504"/>
          </a:xfrm>
        </p:spPr>
        <p:txBody>
          <a:bodyPr>
            <a:normAutofit/>
          </a:bodyPr>
          <a:lstStyle/>
          <a:p>
            <a:r>
              <a:rPr lang="fi-FI" dirty="0" smtClean="0"/>
              <a:t>To </a:t>
            </a:r>
            <a:r>
              <a:rPr lang="fi-FI" dirty="0" err="1" smtClean="0">
                <a:solidFill>
                  <a:srgbClr val="1F9CE0"/>
                </a:solidFill>
              </a:rPr>
              <a:t>evaluate</a:t>
            </a:r>
            <a:r>
              <a:rPr lang="fi-FI" dirty="0" smtClean="0">
                <a:solidFill>
                  <a:srgbClr val="1F9CE0"/>
                </a:solidFill>
              </a:rPr>
              <a:t> </a:t>
            </a:r>
            <a:r>
              <a:rPr lang="fi-FI" dirty="0" err="1" smtClean="0"/>
              <a:t>activities</a:t>
            </a:r>
            <a:r>
              <a:rPr lang="fi-FI" dirty="0" smtClean="0"/>
              <a:t> of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providers</a:t>
            </a:r>
            <a:r>
              <a:rPr lang="fi-FI" dirty="0" smtClean="0"/>
              <a:t> and </a:t>
            </a:r>
            <a:r>
              <a:rPr lang="fi-FI" dirty="0" err="1" smtClean="0"/>
              <a:t>higher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institutions</a:t>
            </a:r>
            <a:endParaRPr lang="fi-FI" dirty="0"/>
          </a:p>
          <a:p>
            <a:r>
              <a:rPr lang="fi-FI" dirty="0" smtClean="0"/>
              <a:t>To </a:t>
            </a:r>
            <a:r>
              <a:rPr lang="fi-FI" dirty="0" err="1" smtClean="0">
                <a:solidFill>
                  <a:srgbClr val="1F9CE0"/>
                </a:solidFill>
              </a:rPr>
              <a:t>support</a:t>
            </a:r>
            <a:r>
              <a:rPr lang="fi-FI" dirty="0" smtClean="0">
                <a:solidFill>
                  <a:srgbClr val="1F9CE0"/>
                </a:solidFill>
              </a:rPr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providers</a:t>
            </a:r>
            <a:r>
              <a:rPr lang="fi-FI" dirty="0" smtClean="0"/>
              <a:t> and </a:t>
            </a:r>
            <a:r>
              <a:rPr lang="fi-FI" dirty="0" err="1" smtClean="0"/>
              <a:t>HEIs</a:t>
            </a:r>
            <a:endParaRPr lang="fi-FI" dirty="0"/>
          </a:p>
          <a:p>
            <a:r>
              <a:rPr lang="fi-FI" dirty="0" smtClean="0"/>
              <a:t>To </a:t>
            </a:r>
            <a:r>
              <a:rPr lang="fi-FI" dirty="0" err="1" smtClean="0">
                <a:solidFill>
                  <a:srgbClr val="1F9CE0"/>
                </a:solidFill>
              </a:rPr>
              <a:t>develop</a:t>
            </a:r>
            <a:r>
              <a:rPr lang="fi-FI" dirty="0" smtClean="0">
                <a:solidFill>
                  <a:srgbClr val="1F9CE0"/>
                </a:solidFill>
              </a:rPr>
              <a:t> </a:t>
            </a:r>
            <a:r>
              <a:rPr lang="fi-FI" dirty="0" err="1" smtClean="0"/>
              <a:t>evaluation</a:t>
            </a:r>
            <a:r>
              <a:rPr lang="fi-FI" dirty="0" smtClean="0"/>
              <a:t> of </a:t>
            </a:r>
            <a:r>
              <a:rPr lang="fi-FI" dirty="0" err="1" smtClean="0"/>
              <a:t>education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0087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Operative</a:t>
            </a:r>
            <a:r>
              <a:rPr lang="fi-FI" dirty="0" smtClean="0"/>
              <a:t> </a:t>
            </a:r>
            <a:r>
              <a:rPr lang="fi-FI" dirty="0" err="1" smtClean="0"/>
              <a:t>principles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628800"/>
            <a:ext cx="7128792" cy="4536504"/>
          </a:xfrm>
        </p:spPr>
        <p:txBody>
          <a:bodyPr>
            <a:normAutofit/>
          </a:bodyPr>
          <a:lstStyle/>
          <a:p>
            <a:r>
              <a:rPr lang="fi-FI" sz="2800" dirty="0" err="1" smtClean="0"/>
              <a:t>Decision-making</a:t>
            </a:r>
            <a:r>
              <a:rPr lang="fi-FI" sz="2800" dirty="0" smtClean="0"/>
              <a:t> </a:t>
            </a:r>
            <a:r>
              <a:rPr lang="fi-FI" sz="2800" dirty="0" err="1" smtClean="0">
                <a:solidFill>
                  <a:srgbClr val="1F9CE0"/>
                </a:solidFill>
              </a:rPr>
              <a:t>independent</a:t>
            </a:r>
            <a:r>
              <a:rPr lang="fi-FI" sz="2800" dirty="0" smtClean="0"/>
              <a:t> of </a:t>
            </a:r>
            <a:r>
              <a:rPr lang="fi-FI" sz="2800" dirty="0" err="1" smtClean="0"/>
              <a:t>external</a:t>
            </a:r>
            <a:r>
              <a:rPr lang="fi-FI" sz="2800" dirty="0" smtClean="0"/>
              <a:t> </a:t>
            </a:r>
            <a:r>
              <a:rPr lang="fi-FI" sz="2800" dirty="0" err="1" smtClean="0"/>
              <a:t>influence</a:t>
            </a:r>
            <a:endParaRPr lang="fi-FI" sz="2800" dirty="0"/>
          </a:p>
          <a:p>
            <a:r>
              <a:rPr lang="fi-FI" sz="2800" dirty="0" err="1" smtClean="0"/>
              <a:t>Follows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principle</a:t>
            </a:r>
            <a:r>
              <a:rPr lang="fi-FI" sz="2800" dirty="0" smtClean="0"/>
              <a:t> of </a:t>
            </a:r>
            <a:r>
              <a:rPr lang="fi-FI" sz="2800" dirty="0" err="1" smtClean="0">
                <a:solidFill>
                  <a:srgbClr val="1F9CE0"/>
                </a:solidFill>
              </a:rPr>
              <a:t>enhancement</a:t>
            </a:r>
            <a:r>
              <a:rPr lang="fi-FI" sz="2800" dirty="0" smtClean="0">
                <a:solidFill>
                  <a:srgbClr val="1F9CE0"/>
                </a:solidFill>
              </a:rPr>
              <a:t>-led </a:t>
            </a:r>
            <a:r>
              <a:rPr lang="fi-FI" sz="2800" dirty="0" err="1" smtClean="0"/>
              <a:t>evaluation</a:t>
            </a:r>
            <a:endParaRPr lang="fi-FI" sz="2800" dirty="0"/>
          </a:p>
          <a:p>
            <a:r>
              <a:rPr lang="fi-FI" sz="2800" dirty="0" err="1" smtClean="0"/>
              <a:t>Actively</a:t>
            </a:r>
            <a:r>
              <a:rPr lang="fi-FI" sz="2800" dirty="0" smtClean="0"/>
              <a:t> </a:t>
            </a:r>
            <a:r>
              <a:rPr lang="fi-FI" sz="2800" dirty="0" err="1" smtClean="0">
                <a:solidFill>
                  <a:srgbClr val="1F9CE0"/>
                </a:solidFill>
              </a:rPr>
              <a:t>disseminates</a:t>
            </a:r>
            <a:r>
              <a:rPr lang="fi-FI" sz="2800" dirty="0" smtClean="0">
                <a:solidFill>
                  <a:srgbClr val="1F9CE0"/>
                </a:solidFill>
              </a:rPr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results</a:t>
            </a:r>
            <a:r>
              <a:rPr lang="fi-FI" sz="2800" dirty="0" smtClean="0"/>
              <a:t> of </a:t>
            </a:r>
            <a:r>
              <a:rPr lang="fi-FI" sz="2800" dirty="0" err="1" smtClean="0"/>
              <a:t>evaluations</a:t>
            </a:r>
            <a:endParaRPr lang="fi-FI" sz="2800" dirty="0" smtClean="0"/>
          </a:p>
          <a:p>
            <a:r>
              <a:rPr lang="en-US" sz="2800" dirty="0"/>
              <a:t>From Pre-School to </a:t>
            </a:r>
            <a:r>
              <a:rPr lang="en-US" sz="2800" dirty="0">
                <a:solidFill>
                  <a:srgbClr val="1F9CE0"/>
                </a:solidFill>
              </a:rPr>
              <a:t>Higher </a:t>
            </a:r>
            <a:r>
              <a:rPr lang="en-US" sz="2800" dirty="0" smtClean="0">
                <a:solidFill>
                  <a:srgbClr val="1F9CE0"/>
                </a:solidFill>
              </a:rPr>
              <a:t>Education</a:t>
            </a:r>
            <a:endParaRPr lang="fi-FI" sz="2800" dirty="0"/>
          </a:p>
          <a:p>
            <a:r>
              <a:rPr lang="fi-FI" sz="2800" dirty="0" smtClean="0"/>
              <a:t>Full </a:t>
            </a:r>
            <a:r>
              <a:rPr lang="fi-FI" sz="2800" dirty="0" err="1" smtClean="0"/>
              <a:t>member</a:t>
            </a:r>
            <a:r>
              <a:rPr lang="fi-FI" sz="2800" dirty="0" smtClean="0"/>
              <a:t> of </a:t>
            </a:r>
            <a:r>
              <a:rPr lang="fi-FI" sz="2800" dirty="0" smtClean="0">
                <a:solidFill>
                  <a:srgbClr val="1F9CE0"/>
                </a:solidFill>
              </a:rPr>
              <a:t>ENQA</a:t>
            </a:r>
            <a:r>
              <a:rPr lang="fi-FI" sz="2800" dirty="0" smtClean="0"/>
              <a:t> and </a:t>
            </a:r>
            <a:r>
              <a:rPr lang="fi-FI" sz="2800" dirty="0" smtClean="0">
                <a:solidFill>
                  <a:srgbClr val="1F9CE0"/>
                </a:solidFill>
              </a:rPr>
              <a:t>EQAR</a:t>
            </a:r>
            <a:endParaRPr lang="en-US" sz="2800" dirty="0" smtClean="0">
              <a:solidFill>
                <a:srgbClr val="1F9C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7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9632" y="1987859"/>
            <a:ext cx="2818656" cy="2692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Operating in Helsinki and Jyväskylä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Total </a:t>
            </a:r>
            <a:r>
              <a:rPr lang="fi-FI" sz="2400" dirty="0" err="1" smtClean="0"/>
              <a:t>approx</a:t>
            </a:r>
            <a:r>
              <a:rPr lang="fi-FI" sz="2400" dirty="0" smtClean="0"/>
              <a:t>. 40 </a:t>
            </a:r>
            <a:r>
              <a:rPr lang="fi-FI" sz="2400" dirty="0" err="1" smtClean="0"/>
              <a:t>persons</a:t>
            </a:r>
            <a:endParaRPr lang="fi-FI" sz="2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5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121087" y="3229158"/>
            <a:ext cx="2656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latin typeface="Georgia" panose="02040502050405020303" pitchFamily="18" charset="0"/>
              </a:rPr>
              <a:t>Image: Gustav </a:t>
            </a:r>
            <a:r>
              <a:rPr lang="fi-FI" sz="800" dirty="0" err="1" smtClean="0">
                <a:latin typeface="Georgia" panose="02040502050405020303" pitchFamily="18" charset="0"/>
              </a:rPr>
              <a:t>Welin</a:t>
            </a:r>
            <a:r>
              <a:rPr lang="fi-FI" sz="800" dirty="0" smtClean="0">
                <a:latin typeface="Georgia" panose="02040502050405020303" pitchFamily="18" charset="0"/>
              </a:rPr>
              <a:t>, </a:t>
            </a:r>
            <a:r>
              <a:rPr lang="fi-FI" sz="800" dirty="0" err="1" smtClean="0">
                <a:latin typeface="Georgia" panose="02040502050405020303" pitchFamily="18" charset="0"/>
              </a:rPr>
              <a:t>Museum</a:t>
            </a:r>
            <a:r>
              <a:rPr lang="fi-FI" sz="800" dirty="0" smtClean="0">
                <a:latin typeface="Georgia" panose="02040502050405020303" pitchFamily="18" charset="0"/>
              </a:rPr>
              <a:t> of </a:t>
            </a:r>
            <a:r>
              <a:rPr lang="fi-FI" sz="800" dirty="0" err="1" smtClean="0">
                <a:latin typeface="Georgia" panose="02040502050405020303" pitchFamily="18" charset="0"/>
              </a:rPr>
              <a:t>Finnish</a:t>
            </a:r>
            <a:r>
              <a:rPr lang="fi-FI" sz="800" dirty="0" smtClean="0">
                <a:latin typeface="Georgia" panose="02040502050405020303" pitchFamily="18" charset="0"/>
              </a:rPr>
              <a:t> Architecture</a:t>
            </a:r>
            <a:endParaRPr lang="fi-FI" sz="800" dirty="0">
              <a:latin typeface="Georgia" panose="02040502050405020303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1778"/>
            <a:ext cx="4186808" cy="276503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0469"/>
            <a:ext cx="4186808" cy="2711322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7020272" y="6248628"/>
            <a:ext cx="17573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 smtClean="0">
                <a:latin typeface="Georgia" panose="02040502050405020303" pitchFamily="18" charset="0"/>
              </a:rPr>
              <a:t>Image: </a:t>
            </a:r>
            <a:r>
              <a:rPr lang="fi-FI" sz="800" dirty="0" err="1" smtClean="0">
                <a:latin typeface="Georgia" panose="02040502050405020303" pitchFamily="18" charset="0"/>
              </a:rPr>
              <a:t>University</a:t>
            </a:r>
            <a:r>
              <a:rPr lang="fi-FI" sz="800" dirty="0" smtClean="0">
                <a:latin typeface="Georgia" panose="02040502050405020303" pitchFamily="18" charset="0"/>
              </a:rPr>
              <a:t> of Jyväskylä</a:t>
            </a:r>
            <a:endParaRPr lang="fi-FI" sz="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196752"/>
            <a:ext cx="7128792" cy="4857034"/>
          </a:xfrm>
        </p:spPr>
        <p:txBody>
          <a:bodyPr>
            <a:normAutofit/>
          </a:bodyPr>
          <a:lstStyle/>
          <a:p>
            <a:pPr mar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t-EE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ea typeface="ＭＳ Ｐゴシック" pitchFamily="-112" charset="-128"/>
                <a:cs typeface="Verdana"/>
              </a:rPr>
              <a:t>Full member of ENQA and EQAR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endParaRPr lang="et-EE" sz="2000" dirty="0" smtClean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 smtClean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EKKA’s </a:t>
            </a: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mission is, </a:t>
            </a:r>
            <a:endParaRPr lang="et-EE" sz="2000" dirty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in cooperation with its partners, </a:t>
            </a:r>
            <a:endParaRPr lang="et-EE" sz="2000" dirty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to promote quality in the field of education </a:t>
            </a:r>
            <a:endParaRPr lang="et-EE" sz="2000" dirty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and thereby increase the competitiveness </a:t>
            </a:r>
            <a:endParaRPr lang="et-EE" sz="2000" dirty="0">
              <a:solidFill>
                <a:srgbClr val="262626"/>
              </a:solidFill>
              <a:latin typeface="Verdana"/>
              <a:ea typeface="ＭＳ Ｐゴシック" pitchFamily="-112" charset="-128"/>
              <a:cs typeface="Verdana"/>
            </a:endParaRPr>
          </a:p>
          <a:p>
            <a:pPr marL="0" lvl="0" indent="0" algn="ctr" defTabSz="4572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DD5E22"/>
              </a:buClr>
              <a:buSzPct val="140000"/>
              <a:buNone/>
            </a:pPr>
            <a:r>
              <a:rPr lang="en-GB" sz="2000" dirty="0">
                <a:solidFill>
                  <a:srgbClr val="262626"/>
                </a:solidFill>
                <a:latin typeface="Verdana"/>
                <a:ea typeface="ＭＳ Ｐゴシック" pitchFamily="-112" charset="-128"/>
                <a:cs typeface="Verdana"/>
              </a:rPr>
              <a:t>of the Estonian society.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85098"/>
            <a:ext cx="3323655" cy="221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0118"/>
            <a:ext cx="4994811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6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79512" y="47667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>
                <a:latin typeface="Georgia" panose="02040502050405020303" pitchFamily="18" charset="0"/>
              </a:rPr>
              <a:t>Project Leaders and RTA</a:t>
            </a:r>
            <a:endParaRPr lang="en-GB" sz="4000" dirty="0">
              <a:latin typeface="Georgia" panose="02040502050405020303" pitchFamily="18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2339752" y="1484784"/>
            <a:ext cx="3995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Project Leader </a:t>
            </a:r>
          </a:p>
          <a:p>
            <a:r>
              <a:rPr lang="en-GB" dirty="0" smtClean="0"/>
              <a:t>Dr Helka Kekäläinen</a:t>
            </a:r>
          </a:p>
          <a:p>
            <a:r>
              <a:rPr lang="en-GB" dirty="0" smtClean="0"/>
              <a:t>Head of Higher Education Unit, FINEEC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Junior Project Leader </a:t>
            </a:r>
          </a:p>
          <a:p>
            <a:r>
              <a:rPr lang="et-EE" dirty="0" smtClean="0"/>
              <a:t>Dr </a:t>
            </a:r>
            <a:r>
              <a:rPr lang="en-GB" dirty="0" smtClean="0"/>
              <a:t>Heli Mattisen</a:t>
            </a:r>
            <a:endParaRPr lang="et-EE" dirty="0" smtClean="0"/>
          </a:p>
          <a:p>
            <a:r>
              <a:rPr lang="et-EE" dirty="0" smtClean="0"/>
              <a:t>Director of Estonian Higher Education Quality Agency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Resident Twinning Adviser </a:t>
            </a:r>
          </a:p>
          <a:p>
            <a:r>
              <a:rPr lang="en-GB" dirty="0" smtClean="0"/>
              <a:t>Mr </a:t>
            </a:r>
            <a:r>
              <a:rPr lang="fi-FI" dirty="0" smtClean="0"/>
              <a:t>Reijo Aholainen</a:t>
            </a:r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29" y="1412777"/>
            <a:ext cx="1398935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61" y="2494186"/>
            <a:ext cx="115887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7" y="3576922"/>
            <a:ext cx="1390497" cy="18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1"/>
          <p:cNvSpPr/>
          <p:nvPr/>
        </p:nvSpPr>
        <p:spPr>
          <a:xfrm>
            <a:off x="350952" y="1443577"/>
            <a:ext cx="3960440" cy="437449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</p:txBody>
      </p:sp>
      <p:sp>
        <p:nvSpPr>
          <p:cNvPr id="3" name="Pyöristetty suorakulmio 2"/>
          <p:cNvSpPr/>
          <p:nvPr/>
        </p:nvSpPr>
        <p:spPr>
          <a:xfrm>
            <a:off x="827584" y="2564904"/>
            <a:ext cx="3240360" cy="3985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Steering Committee</a:t>
            </a:r>
            <a:endParaRPr lang="en-US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827584" y="3573017"/>
            <a:ext cx="3240360" cy="5040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RTA MS – RTA Counterpart</a:t>
            </a:r>
            <a:endParaRPr lang="en-US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827584" y="4149080"/>
            <a:ext cx="3240360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STE’s and experts in Azerbaijan institutions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Pyöristetty suorakulmio 5"/>
          <p:cNvSpPr/>
          <p:nvPr/>
        </p:nvSpPr>
        <p:spPr>
          <a:xfrm>
            <a:off x="827584" y="3068960"/>
            <a:ext cx="3240360" cy="4320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PL &amp; JPL MS – PL BC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Tekstiruutu 7"/>
          <p:cNvSpPr txBox="1"/>
          <p:nvPr/>
        </p:nvSpPr>
        <p:spPr>
          <a:xfrm>
            <a:off x="5292080" y="4438853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HEIs and the European Framework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4822676" y="1443577"/>
            <a:ext cx="4149086" cy="42825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yöristetty suorakulmio 6"/>
          <p:cNvSpPr/>
          <p:nvPr/>
        </p:nvSpPr>
        <p:spPr>
          <a:xfrm>
            <a:off x="5076056" y="2426495"/>
            <a:ext cx="1656184" cy="124658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Legislative framework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yöristetty suorakulmio 6"/>
          <p:cNvSpPr/>
          <p:nvPr/>
        </p:nvSpPr>
        <p:spPr>
          <a:xfrm>
            <a:off x="6957000" y="2426495"/>
            <a:ext cx="1728192" cy="126198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Capacity Building of </a:t>
            </a:r>
            <a:r>
              <a:rPr lang="en-US" dirty="0" err="1" smtClean="0"/>
              <a:t>MoES</a:t>
            </a:r>
            <a:r>
              <a:rPr lang="en-US" dirty="0" smtClean="0"/>
              <a:t> Staff</a:t>
            </a:r>
            <a:endParaRPr lang="en-US" dirty="0"/>
          </a:p>
        </p:txBody>
      </p:sp>
      <p:sp>
        <p:nvSpPr>
          <p:cNvPr id="17" name="Pyöristetty suorakulmio 6"/>
          <p:cNvSpPr/>
          <p:nvPr/>
        </p:nvSpPr>
        <p:spPr>
          <a:xfrm>
            <a:off x="6948264" y="4149080"/>
            <a:ext cx="1800200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Standards and Guidelines for </a:t>
            </a:r>
            <a:r>
              <a:rPr lang="en-US" dirty="0" smtClean="0"/>
              <a:t>QA </a:t>
            </a:r>
            <a:r>
              <a:rPr lang="en-US" dirty="0"/>
              <a:t>in HE in Azerbaijan </a:t>
            </a:r>
          </a:p>
        </p:txBody>
      </p:sp>
      <p:sp>
        <p:nvSpPr>
          <p:cNvPr id="18" name="Pyöristetty suorakulmio 6"/>
          <p:cNvSpPr/>
          <p:nvPr/>
        </p:nvSpPr>
        <p:spPr>
          <a:xfrm>
            <a:off x="5076056" y="4149080"/>
            <a:ext cx="1800200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err="1">
                <a:solidFill>
                  <a:schemeClr val="bg1"/>
                </a:solidFill>
              </a:rPr>
              <a:t>AzQF</a:t>
            </a:r>
            <a:r>
              <a:rPr lang="en-US" dirty="0">
                <a:solidFill>
                  <a:schemeClr val="bg1"/>
                </a:solidFill>
              </a:rPr>
              <a:t> sections relevant for higher education </a:t>
            </a:r>
          </a:p>
        </p:txBody>
      </p:sp>
      <p:sp>
        <p:nvSpPr>
          <p:cNvPr id="19" name="Nuoli oikealle 18"/>
          <p:cNvSpPr/>
          <p:nvPr/>
        </p:nvSpPr>
        <p:spPr>
          <a:xfrm>
            <a:off x="4240996" y="2996952"/>
            <a:ext cx="907067" cy="1440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73333"/>
              </a:solidFill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576064" y="5064888"/>
            <a:ext cx="3707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Other beneficiaries and partners involved in Azerbaijan</a:t>
            </a:r>
            <a:endParaRPr lang="en-GB" dirty="0"/>
          </a:p>
        </p:txBody>
      </p:sp>
      <p:sp>
        <p:nvSpPr>
          <p:cNvPr id="21" name="Suorakulmio 20"/>
          <p:cNvSpPr/>
          <p:nvPr/>
        </p:nvSpPr>
        <p:spPr>
          <a:xfrm>
            <a:off x="323528" y="18864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1F9CE0"/>
                </a:solidFill>
                <a:latin typeface="Georgia" panose="02040502050405020303" pitchFamily="18" charset="0"/>
              </a:rPr>
              <a:t>It’s all about people and results!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496531" y="1750370"/>
            <a:ext cx="3744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Ministry of Education of the Republic of Azerbaijan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5292080" y="175037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Mandatory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2857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Component I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legal and normative framework for HE is reviewed and concrete recommendations for adapting legislation relevant to QA and the HE sections of the </a:t>
            </a:r>
            <a:r>
              <a:rPr lang="en-US" sz="2800" dirty="0" err="1"/>
              <a:t>AzQF</a:t>
            </a:r>
            <a:r>
              <a:rPr lang="en-US" sz="2800" dirty="0"/>
              <a:t> in Azerbaijan are developed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Comparative table on the conformity with Bologna framework</a:t>
            </a:r>
          </a:p>
          <a:p>
            <a:r>
              <a:rPr lang="en-US" sz="2800" dirty="0" smtClean="0"/>
              <a:t>Gap assessment</a:t>
            </a:r>
          </a:p>
          <a:p>
            <a:r>
              <a:rPr lang="en-US" sz="2800" dirty="0" smtClean="0"/>
              <a:t>Recommendations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6180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571</Words>
  <Application>Microsoft Office PowerPoint</Application>
  <PresentationFormat>Näytössä katseltava diaesitys (4:3)</PresentationFormat>
  <Paragraphs>109</Paragraphs>
  <Slides>14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Garamond</vt:lpstr>
      <vt:lpstr>Georgia</vt:lpstr>
      <vt:lpstr>Verdana</vt:lpstr>
      <vt:lpstr>Office-teema</vt:lpstr>
      <vt:lpstr> Support to the Ministry of Education of the Republic of Azerbaijan for further adherence of the higher education system to the European Higher Education Area (AZ-ad-EHEA)</vt:lpstr>
      <vt:lpstr>PowerPoint-esitys</vt:lpstr>
      <vt:lpstr>FINEEC – Finnish Education Evaluation Centre</vt:lpstr>
      <vt:lpstr>Operative principles</vt:lpstr>
      <vt:lpstr>PowerPoint-esitys</vt:lpstr>
      <vt:lpstr>EKKA</vt:lpstr>
      <vt:lpstr>PowerPoint-esitys</vt:lpstr>
      <vt:lpstr>PowerPoint-esitys</vt:lpstr>
      <vt:lpstr>Component I</vt:lpstr>
      <vt:lpstr>Component II</vt:lpstr>
      <vt:lpstr>Component III</vt:lpstr>
      <vt:lpstr>Component IV</vt:lpstr>
      <vt:lpstr>Objectives of the Training </vt:lpstr>
      <vt:lpstr>PowerPoint-esitys</vt:lpstr>
    </vt:vector>
  </TitlesOfParts>
  <Company>Opetushallitus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Holopainen Johanna</dc:creator>
  <cp:lastModifiedBy>Kekäläinen Helka</cp:lastModifiedBy>
  <cp:revision>147</cp:revision>
  <cp:lastPrinted>2014-06-02T10:56:04Z</cp:lastPrinted>
  <dcterms:created xsi:type="dcterms:W3CDTF">2014-05-14T05:32:59Z</dcterms:created>
  <dcterms:modified xsi:type="dcterms:W3CDTF">2015-12-11T14:03:16Z</dcterms:modified>
</cp:coreProperties>
</file>