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 id="2147483676" r:id="rId6"/>
  </p:sldMasterIdLst>
  <p:notesMasterIdLst>
    <p:notesMasterId r:id="rId28"/>
  </p:notesMasterIdLst>
  <p:handoutMasterIdLst>
    <p:handoutMasterId r:id="rId29"/>
  </p:handoutMasterIdLst>
  <p:sldIdLst>
    <p:sldId id="260" r:id="rId7"/>
    <p:sldId id="343" r:id="rId8"/>
    <p:sldId id="329" r:id="rId9"/>
    <p:sldId id="327" r:id="rId10"/>
    <p:sldId id="313" r:id="rId11"/>
    <p:sldId id="318" r:id="rId12"/>
    <p:sldId id="334" r:id="rId13"/>
    <p:sldId id="335" r:id="rId14"/>
    <p:sldId id="263" r:id="rId15"/>
    <p:sldId id="332" r:id="rId16"/>
    <p:sldId id="333" r:id="rId17"/>
    <p:sldId id="331" r:id="rId18"/>
    <p:sldId id="319" r:id="rId19"/>
    <p:sldId id="324" r:id="rId20"/>
    <p:sldId id="323" r:id="rId21"/>
    <p:sldId id="326" r:id="rId22"/>
    <p:sldId id="328" r:id="rId23"/>
    <p:sldId id="336" r:id="rId24"/>
    <p:sldId id="340" r:id="rId25"/>
    <p:sldId id="337" r:id="rId26"/>
    <p:sldId id="344" r:id="rId27"/>
  </p:sldIdLst>
  <p:sldSz cx="9144000" cy="6858000" type="screen4x3"/>
  <p:notesSz cx="6808788" cy="9940925"/>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9C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62" autoAdjust="0"/>
    <p:restoredTop sz="94671" autoAdjust="0"/>
  </p:normalViewPr>
  <p:slideViewPr>
    <p:cSldViewPr>
      <p:cViewPr varScale="1">
        <p:scale>
          <a:sx n="125" d="100"/>
          <a:sy n="125" d="100"/>
        </p:scale>
        <p:origin x="1140" y="108"/>
      </p:cViewPr>
      <p:guideLst>
        <p:guide orient="horz" pos="2160"/>
        <p:guide pos="2880"/>
      </p:guideLst>
    </p:cSldViewPr>
  </p:slideViewPr>
  <p:outlineViewPr>
    <p:cViewPr>
      <p:scale>
        <a:sx n="33" d="100"/>
        <a:sy n="33" d="100"/>
      </p:scale>
      <p:origin x="0" y="13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3"/>
            <a:ext cx="2950475" cy="497047"/>
          </a:xfrm>
          <a:prstGeom prst="rect">
            <a:avLst/>
          </a:prstGeom>
        </p:spPr>
        <p:txBody>
          <a:bodyPr vert="horz" lIns="92254" tIns="46127" rIns="92254" bIns="46127" rtlCol="0"/>
          <a:lstStyle>
            <a:lvl1pPr algn="l">
              <a:defRPr sz="1200"/>
            </a:lvl1pPr>
          </a:lstStyle>
          <a:p>
            <a:endParaRPr lang="fi-FI" dirty="0"/>
          </a:p>
        </p:txBody>
      </p:sp>
      <p:sp>
        <p:nvSpPr>
          <p:cNvPr id="3" name="Päivämäärän paikkamerkki 2"/>
          <p:cNvSpPr>
            <a:spLocks noGrp="1"/>
          </p:cNvSpPr>
          <p:nvPr>
            <p:ph type="dt" sz="quarter" idx="1"/>
          </p:nvPr>
        </p:nvSpPr>
        <p:spPr>
          <a:xfrm>
            <a:off x="3856738" y="3"/>
            <a:ext cx="2950475" cy="497047"/>
          </a:xfrm>
          <a:prstGeom prst="rect">
            <a:avLst/>
          </a:prstGeom>
        </p:spPr>
        <p:txBody>
          <a:bodyPr vert="horz" lIns="92254" tIns="46127" rIns="92254" bIns="46127" rtlCol="0"/>
          <a:lstStyle>
            <a:lvl1pPr algn="r">
              <a:defRPr sz="1200"/>
            </a:lvl1pPr>
          </a:lstStyle>
          <a:p>
            <a:fld id="{7EBF6F90-81C1-4BD2-9EF0-E2841BE83923}" type="datetimeFigureOut">
              <a:rPr lang="fi-FI" smtClean="0"/>
              <a:t>11.12.2015</a:t>
            </a:fld>
            <a:endParaRPr lang="fi-FI" dirty="0"/>
          </a:p>
        </p:txBody>
      </p:sp>
      <p:sp>
        <p:nvSpPr>
          <p:cNvPr id="4" name="Alatunnisteen paikkamerkki 3"/>
          <p:cNvSpPr>
            <a:spLocks noGrp="1"/>
          </p:cNvSpPr>
          <p:nvPr>
            <p:ph type="ftr" sz="quarter" idx="2"/>
          </p:nvPr>
        </p:nvSpPr>
        <p:spPr>
          <a:xfrm>
            <a:off x="0" y="9442157"/>
            <a:ext cx="2950475" cy="497047"/>
          </a:xfrm>
          <a:prstGeom prst="rect">
            <a:avLst/>
          </a:prstGeom>
        </p:spPr>
        <p:txBody>
          <a:bodyPr vert="horz" lIns="92254" tIns="46127" rIns="92254" bIns="46127" rtlCol="0" anchor="b"/>
          <a:lstStyle>
            <a:lvl1pPr algn="l">
              <a:defRPr sz="1200"/>
            </a:lvl1pPr>
          </a:lstStyle>
          <a:p>
            <a:endParaRPr lang="fi-FI" dirty="0"/>
          </a:p>
        </p:txBody>
      </p:sp>
      <p:sp>
        <p:nvSpPr>
          <p:cNvPr id="5" name="Dian numeron paikkamerkki 4"/>
          <p:cNvSpPr>
            <a:spLocks noGrp="1"/>
          </p:cNvSpPr>
          <p:nvPr>
            <p:ph type="sldNum" sz="quarter" idx="3"/>
          </p:nvPr>
        </p:nvSpPr>
        <p:spPr>
          <a:xfrm>
            <a:off x="3856738" y="9442157"/>
            <a:ext cx="2950475" cy="497047"/>
          </a:xfrm>
          <a:prstGeom prst="rect">
            <a:avLst/>
          </a:prstGeom>
        </p:spPr>
        <p:txBody>
          <a:bodyPr vert="horz" lIns="92254" tIns="46127" rIns="92254" bIns="46127" rtlCol="0" anchor="b"/>
          <a:lstStyle>
            <a:lvl1pPr algn="r">
              <a:defRPr sz="1200"/>
            </a:lvl1pPr>
          </a:lstStyle>
          <a:p>
            <a:fld id="{F6D89656-DD1A-4CB0-8588-2F19E6F1B3D7}" type="slidenum">
              <a:rPr lang="fi-FI" smtClean="0"/>
              <a:t>‹#›</a:t>
            </a:fld>
            <a:endParaRPr lang="fi-FI" dirty="0"/>
          </a:p>
        </p:txBody>
      </p:sp>
    </p:spTree>
    <p:extLst>
      <p:ext uri="{BB962C8B-B14F-4D97-AF65-F5344CB8AC3E}">
        <p14:creationId xmlns:p14="http://schemas.microsoft.com/office/powerpoint/2010/main" val="1940635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3"/>
            <a:ext cx="2950475" cy="497047"/>
          </a:xfrm>
          <a:prstGeom prst="rect">
            <a:avLst/>
          </a:prstGeom>
        </p:spPr>
        <p:txBody>
          <a:bodyPr vert="horz" lIns="92254" tIns="46127" rIns="92254" bIns="46127" rtlCol="0"/>
          <a:lstStyle>
            <a:lvl1pPr algn="l">
              <a:defRPr sz="1200"/>
            </a:lvl1pPr>
          </a:lstStyle>
          <a:p>
            <a:endParaRPr lang="fi-FI" dirty="0"/>
          </a:p>
        </p:txBody>
      </p:sp>
      <p:sp>
        <p:nvSpPr>
          <p:cNvPr id="3" name="Päivämäärän paikkamerkki 2"/>
          <p:cNvSpPr>
            <a:spLocks noGrp="1"/>
          </p:cNvSpPr>
          <p:nvPr>
            <p:ph type="dt" idx="1"/>
          </p:nvPr>
        </p:nvSpPr>
        <p:spPr>
          <a:xfrm>
            <a:off x="3856738" y="3"/>
            <a:ext cx="2950475" cy="497047"/>
          </a:xfrm>
          <a:prstGeom prst="rect">
            <a:avLst/>
          </a:prstGeom>
        </p:spPr>
        <p:txBody>
          <a:bodyPr vert="horz" lIns="92254" tIns="46127" rIns="92254" bIns="46127" rtlCol="0"/>
          <a:lstStyle>
            <a:lvl1pPr algn="r">
              <a:defRPr sz="1200"/>
            </a:lvl1pPr>
          </a:lstStyle>
          <a:p>
            <a:fld id="{47D6E770-DBEE-4057-AAA8-74363FE0F83D}" type="datetimeFigureOut">
              <a:rPr lang="fi-FI" smtClean="0"/>
              <a:t>11.12.2015</a:t>
            </a:fld>
            <a:endParaRPr lang="fi-FI" dirty="0"/>
          </a:p>
        </p:txBody>
      </p:sp>
      <p:sp>
        <p:nvSpPr>
          <p:cNvPr id="4" name="Dian kuvan paikkamerkki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2254" tIns="46127" rIns="92254" bIns="46127" rtlCol="0" anchor="ctr"/>
          <a:lstStyle/>
          <a:p>
            <a:endParaRPr lang="fi-FI" dirty="0"/>
          </a:p>
        </p:txBody>
      </p:sp>
      <p:sp>
        <p:nvSpPr>
          <p:cNvPr id="5" name="Huomautusten paikkamerkki 4"/>
          <p:cNvSpPr>
            <a:spLocks noGrp="1"/>
          </p:cNvSpPr>
          <p:nvPr>
            <p:ph type="body" sz="quarter" idx="3"/>
          </p:nvPr>
        </p:nvSpPr>
        <p:spPr>
          <a:xfrm>
            <a:off x="680880" y="4721941"/>
            <a:ext cx="5447030" cy="4473416"/>
          </a:xfrm>
          <a:prstGeom prst="rect">
            <a:avLst/>
          </a:prstGeom>
        </p:spPr>
        <p:txBody>
          <a:bodyPr vert="horz" lIns="92254" tIns="46127" rIns="92254" bIns="46127"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442157"/>
            <a:ext cx="2950475" cy="497047"/>
          </a:xfrm>
          <a:prstGeom prst="rect">
            <a:avLst/>
          </a:prstGeom>
        </p:spPr>
        <p:txBody>
          <a:bodyPr vert="horz" lIns="92254" tIns="46127" rIns="92254" bIns="46127" rtlCol="0" anchor="b"/>
          <a:lstStyle>
            <a:lvl1pPr algn="l">
              <a:defRPr sz="1200"/>
            </a:lvl1pPr>
          </a:lstStyle>
          <a:p>
            <a:endParaRPr lang="fi-FI" dirty="0"/>
          </a:p>
        </p:txBody>
      </p:sp>
      <p:sp>
        <p:nvSpPr>
          <p:cNvPr id="7" name="Dian numeron paikkamerkki 6"/>
          <p:cNvSpPr>
            <a:spLocks noGrp="1"/>
          </p:cNvSpPr>
          <p:nvPr>
            <p:ph type="sldNum" sz="quarter" idx="5"/>
          </p:nvPr>
        </p:nvSpPr>
        <p:spPr>
          <a:xfrm>
            <a:off x="3856738" y="9442157"/>
            <a:ext cx="2950475" cy="497047"/>
          </a:xfrm>
          <a:prstGeom prst="rect">
            <a:avLst/>
          </a:prstGeom>
        </p:spPr>
        <p:txBody>
          <a:bodyPr vert="horz" lIns="92254" tIns="46127" rIns="92254" bIns="46127" rtlCol="0" anchor="b"/>
          <a:lstStyle>
            <a:lvl1pPr algn="r">
              <a:defRPr sz="1200"/>
            </a:lvl1pPr>
          </a:lstStyle>
          <a:p>
            <a:fld id="{CB29B034-0593-492F-9222-617272031296}" type="slidenum">
              <a:rPr lang="fi-FI" smtClean="0"/>
              <a:t>‹#›</a:t>
            </a:fld>
            <a:endParaRPr lang="fi-FI" dirty="0"/>
          </a:p>
        </p:txBody>
      </p:sp>
    </p:spTree>
    <p:extLst>
      <p:ext uri="{BB962C8B-B14F-4D97-AF65-F5344CB8AC3E}">
        <p14:creationId xmlns:p14="http://schemas.microsoft.com/office/powerpoint/2010/main" val="2353354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B29B034-0593-492F-9222-617272031296}" type="slidenum">
              <a:rPr lang="fi-FI" smtClean="0"/>
              <a:t>1</a:t>
            </a:fld>
            <a:endParaRPr lang="fi-FI" dirty="0"/>
          </a:p>
        </p:txBody>
      </p:sp>
    </p:spTree>
    <p:extLst>
      <p:ext uri="{BB962C8B-B14F-4D97-AF65-F5344CB8AC3E}">
        <p14:creationId xmlns:p14="http://schemas.microsoft.com/office/powerpoint/2010/main" val="979923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B29B034-0593-492F-9222-617272031296}" type="slidenum">
              <a:rPr lang="fi-FI" smtClean="0"/>
              <a:t>14</a:t>
            </a:fld>
            <a:endParaRPr lang="fi-FI" dirty="0"/>
          </a:p>
        </p:txBody>
      </p:sp>
    </p:spTree>
    <p:extLst>
      <p:ext uri="{BB962C8B-B14F-4D97-AF65-F5344CB8AC3E}">
        <p14:creationId xmlns:p14="http://schemas.microsoft.com/office/powerpoint/2010/main" val="608450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B29B034-0593-492F-9222-617272031296}" type="slidenum">
              <a:rPr lang="fi-FI" smtClean="0"/>
              <a:t>15</a:t>
            </a:fld>
            <a:endParaRPr lang="fi-FI" dirty="0"/>
          </a:p>
        </p:txBody>
      </p:sp>
    </p:spTree>
    <p:extLst>
      <p:ext uri="{BB962C8B-B14F-4D97-AF65-F5344CB8AC3E}">
        <p14:creationId xmlns:p14="http://schemas.microsoft.com/office/powerpoint/2010/main" val="2287104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CB29B034-0593-492F-9222-617272031296}" type="slidenum">
              <a:rPr lang="fi-FI" smtClean="0"/>
              <a:t>16</a:t>
            </a:fld>
            <a:endParaRPr lang="fi-FI" dirty="0"/>
          </a:p>
        </p:txBody>
      </p:sp>
    </p:spTree>
    <p:extLst>
      <p:ext uri="{BB962C8B-B14F-4D97-AF65-F5344CB8AC3E}">
        <p14:creationId xmlns:p14="http://schemas.microsoft.com/office/powerpoint/2010/main" val="8055134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smtClean="0"/>
              <a:t>Muokkaa alaotsikon perustyyliä </a:t>
            </a:r>
            <a:r>
              <a:rPr lang="fi-FI" dirty="0" err="1" smtClean="0"/>
              <a:t>napsautt</a:t>
            </a:r>
            <a:r>
              <a:rPr lang="fi-FI" dirty="0" smtClean="0"/>
              <a:t>.</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5" name="Kuva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39752" y="692696"/>
            <a:ext cx="4063077" cy="1647038"/>
          </a:xfrm>
          <a:prstGeom prst="rect">
            <a:avLst/>
          </a:prstGeom>
        </p:spPr>
      </p:pic>
    </p:spTree>
    <p:extLst>
      <p:ext uri="{BB962C8B-B14F-4D97-AF65-F5344CB8AC3E}">
        <p14:creationId xmlns:p14="http://schemas.microsoft.com/office/powerpoint/2010/main" val="3952933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ystysuoran tekstin paikkamerkki 2"/>
          <p:cNvSpPr>
            <a:spLocks noGrp="1"/>
          </p:cNvSpPr>
          <p:nvPr>
            <p:ph type="body" orient="vert" idx="1"/>
          </p:nvPr>
        </p:nvSpPr>
        <p:spPr/>
        <p:txBody>
          <a:bodyPr vert="eaVert"/>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474835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lvl1pPr>
              <a:defRPr>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ystysuoran tekstin paikkamerkki 2"/>
          <p:cNvSpPr>
            <a:spLocks noGrp="1"/>
          </p:cNvSpPr>
          <p:nvPr>
            <p:ph type="body" orient="vert" idx="1"/>
          </p:nvPr>
        </p:nvSpPr>
        <p:spPr>
          <a:xfrm>
            <a:off x="457200" y="274638"/>
            <a:ext cx="6019800" cy="5851525"/>
          </a:xfrm>
        </p:spPr>
        <p:txBody>
          <a:bodyPr vert="eaVert"/>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1530805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 cover">
    <p:bg>
      <p:bgPr>
        <a:solidFill>
          <a:schemeClr val="bg1"/>
        </a:solidFill>
        <a:effectLst/>
      </p:bgPr>
    </p:bg>
    <p:spTree>
      <p:nvGrpSpPr>
        <p:cNvPr id="1" name=""/>
        <p:cNvGrpSpPr/>
        <p:nvPr/>
      </p:nvGrpSpPr>
      <p:grpSpPr>
        <a:xfrm>
          <a:off x="0" y="0"/>
          <a:ext cx="0" cy="0"/>
          <a:chOff x="0" y="0"/>
          <a:chExt cx="0" cy="0"/>
        </a:xfrm>
      </p:grpSpPr>
      <p:pic>
        <p:nvPicPr>
          <p:cNvPr id="102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304646653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ue cover">
    <p:bg>
      <p:bgPr>
        <a:solidFill>
          <a:schemeClr val="tx2"/>
        </a:solidFill>
        <a:effectLst/>
      </p:bgPr>
    </p:bg>
    <p:spTree>
      <p:nvGrpSpPr>
        <p:cNvPr id="1" name=""/>
        <p:cNvGrpSpPr/>
        <p:nvPr/>
      </p:nvGrpSpPr>
      <p:grpSpPr>
        <a:xfrm>
          <a:off x="0" y="0"/>
          <a:ext cx="0" cy="0"/>
          <a:chOff x="0" y="0"/>
          <a:chExt cx="0" cy="0"/>
        </a:xfrm>
      </p:grpSpPr>
      <p:pic>
        <p:nvPicPr>
          <p:cNvPr id="2050"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194247072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 cover 2">
    <p:bg>
      <p:bgPr>
        <a:solidFill>
          <a:schemeClr val="bg1"/>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 name="connsiteX0" fmla="*/ 9987 w 10000"/>
              <a:gd name="connsiteY0" fmla="*/ 10000 h 10000"/>
              <a:gd name="connsiteX1" fmla="*/ 0 w 10000"/>
              <a:gd name="connsiteY1" fmla="*/ 10 h 10000"/>
              <a:gd name="connsiteX2" fmla="*/ 9987 w 10000"/>
              <a:gd name="connsiteY2" fmla="*/ 0 h 10000"/>
              <a:gd name="connsiteX3" fmla="*/ 10000 w 10000"/>
              <a:gd name="connsiteY3" fmla="*/ 9054 h 10000"/>
              <a:gd name="connsiteX4" fmla="*/ 9987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987" y="10000"/>
                </a:moveTo>
                <a:lnTo>
                  <a:pt x="0" y="10"/>
                </a:lnTo>
                <a:lnTo>
                  <a:pt x="9987" y="0"/>
                </a:lnTo>
                <a:cubicBezTo>
                  <a:pt x="10015" y="3177"/>
                  <a:pt x="9972" y="5898"/>
                  <a:pt x="10000" y="9054"/>
                </a:cubicBezTo>
                <a:cubicBezTo>
                  <a:pt x="9990" y="9345"/>
                  <a:pt x="9998" y="9585"/>
                  <a:pt x="9987" y="1000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28590"/>
          </a:xfrm>
          <a:prstGeom prst="rect">
            <a:avLst/>
          </a:prstGeom>
        </p:spPr>
        <p:txBody>
          <a:bodyPr lIns="0" tIns="0" rIns="0" bIns="0" anchor="t">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2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187969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ue cover 2">
    <p:bg>
      <p:bgPr>
        <a:solidFill>
          <a:schemeClr val="tx2"/>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12"/>
              <a:gd name="connsiteY0" fmla="*/ 10000 h 10000"/>
              <a:gd name="connsiteX1" fmla="*/ 0 w 10012"/>
              <a:gd name="connsiteY1" fmla="*/ 10 h 10000"/>
              <a:gd name="connsiteX2" fmla="*/ 9975 w 10012"/>
              <a:gd name="connsiteY2" fmla="*/ 0 h 10000"/>
              <a:gd name="connsiteX3" fmla="*/ 9988 w 10012"/>
              <a:gd name="connsiteY3" fmla="*/ 9054 h 10000"/>
              <a:gd name="connsiteX4" fmla="*/ 9975 w 10012"/>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88" h="10000">
                <a:moveTo>
                  <a:pt x="9975" y="10000"/>
                </a:moveTo>
                <a:lnTo>
                  <a:pt x="0" y="10"/>
                </a:lnTo>
                <a:lnTo>
                  <a:pt x="9975" y="0"/>
                </a:lnTo>
                <a:cubicBezTo>
                  <a:pt x="10003" y="3177"/>
                  <a:pt x="9960" y="5898"/>
                  <a:pt x="9988" y="9054"/>
                </a:cubicBezTo>
                <a:cubicBezTo>
                  <a:pt x="9978" y="9407"/>
                  <a:pt x="9986" y="9667"/>
                  <a:pt x="9975" y="1000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defTabSz="457200" fontAlgn="base">
              <a:spcBef>
                <a:spcPct val="0"/>
              </a:spcBef>
              <a:spcAft>
                <a:spcPct val="0"/>
              </a:spcAft>
            </a:pPr>
            <a:endParaRPr lang="fi-FI" sz="2400" dirty="0">
              <a:solidFill>
                <a:prstClr val="black"/>
              </a:solidFill>
              <a:ea typeface="ＭＳ Ｐゴシック" charset="0"/>
            </a:endParaRPr>
          </a:p>
        </p:txBody>
      </p:sp>
      <p:sp>
        <p:nvSpPr>
          <p:cNvPr id="5" name="Title 1"/>
          <p:cNvSpPr>
            <a:spLocks noGrp="1"/>
          </p:cNvSpPr>
          <p:nvPr userDrawn="1">
            <p:ph type="ctrTitle"/>
          </p:nvPr>
        </p:nvSpPr>
        <p:spPr>
          <a:xfrm>
            <a:off x="505053" y="2566038"/>
            <a:ext cx="8083322" cy="1635848"/>
          </a:xfrm>
          <a:prstGeom prst="rect">
            <a:avLst/>
          </a:prstGeom>
        </p:spPr>
        <p:txBody>
          <a:bodyPr lIns="0" tIns="0" rIns="0" bIns="0" anchor="t">
            <a:noAutofit/>
          </a:bodyPr>
          <a:lstStyle>
            <a:lvl1pPr algn="l">
              <a:lnSpc>
                <a:spcPct val="80000"/>
              </a:lnSpc>
              <a:defRPr sz="6600" b="1" spc="-15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30"/>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433920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mage cover">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344819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mage cover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gradFill flip="none" rotWithShape="1">
            <a:gsLst>
              <a:gs pos="0">
                <a:schemeClr val="tx1">
                  <a:alpha val="40000"/>
                </a:schemeClr>
              </a:gs>
              <a:gs pos="100000">
                <a:schemeClr val="bg1">
                  <a:shade val="100000"/>
                  <a:satMod val="115000"/>
                  <a:alpha val="0"/>
                </a:schemeClr>
              </a:gs>
            </a:gsLst>
            <a:path path="circle">
              <a:fillToRect r="100000" b="100000"/>
            </a:path>
            <a:tileRect l="-100000" t="-10000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8"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8944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ubcover">
    <p:bg>
      <p:bgPr>
        <a:solidFill>
          <a:schemeClr val="tx2"/>
        </a:solidFill>
        <a:effectLst/>
      </p:bgPr>
    </p:bg>
    <p:spTree>
      <p:nvGrpSpPr>
        <p:cNvPr id="1" name=""/>
        <p:cNvGrpSpPr/>
        <p:nvPr/>
      </p:nvGrpSpPr>
      <p:grpSpPr>
        <a:xfrm>
          <a:off x="0" y="0"/>
          <a:ext cx="0" cy="0"/>
          <a:chOff x="0" y="0"/>
          <a:chExt cx="0" cy="0"/>
        </a:xfrm>
      </p:grpSpPr>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spTree>
    <p:extLst>
      <p:ext uri="{BB962C8B-B14F-4D97-AF65-F5344CB8AC3E}">
        <p14:creationId xmlns:p14="http://schemas.microsoft.com/office/powerpoint/2010/main" val="110648043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ubcover with image">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5"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699280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37948141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ubcover with image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fi-FI" sz="2400" dirty="0">
              <a:solidFill>
                <a:srgbClr val="FFFFFF"/>
              </a:solidFill>
            </a:endParaRPr>
          </a:p>
        </p:txBody>
      </p:sp>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6" name="Picture 2" descr="F:\My Graphic Design\Kansallinen arviointineuvosto\Logo\KARVI_logo\FINEEC_logo_PNG_transparent_RGB\FINNISH_whit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2407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3609429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0001" y="1685675"/>
            <a:ext cx="39880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2" name="Content Placeholder 10"/>
          <p:cNvSpPr>
            <a:spLocks noGrp="1"/>
          </p:cNvSpPr>
          <p:nvPr>
            <p:ph sz="quarter" idx="18"/>
          </p:nvPr>
        </p:nvSpPr>
        <p:spPr>
          <a:xfrm>
            <a:off x="4637521" y="1685675"/>
            <a:ext cx="39222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cxnSp>
        <p:nvCxnSpPr>
          <p:cNvPr id="16" name="Straight Connector 15"/>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9"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102030"/>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cxnSp>
        <p:nvCxnSpPr>
          <p:cNvPr id="12" name="Straight Connector 11"/>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6"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7"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46044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solidFill>
                  <a:prstClr val="black">
                    <a:tint val="75000"/>
                  </a:prstClr>
                </a:solidFill>
              </a:rPr>
              <a:t>11.5.2014</a:t>
            </a:r>
            <a:endParaRPr lang="fi-FI" dirty="0">
              <a:solidFill>
                <a:prstClr val="black">
                  <a:tint val="75000"/>
                </a:prstClr>
              </a:solidFill>
            </a:endParaRPr>
          </a:p>
        </p:txBody>
      </p:sp>
      <p:sp>
        <p:nvSpPr>
          <p:cNvPr id="14"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solidFill>
                  <a:prstClr val="black">
                    <a:tint val="75000"/>
                  </a:prstClr>
                </a:solidFill>
              </a:rPr>
              <a:pPr>
                <a:defRPr/>
              </a:pPr>
              <a:t>‹#›</a:t>
            </a:fld>
            <a:endParaRPr lang="fi-FI" dirty="0">
              <a:solidFill>
                <a:prstClr val="black">
                  <a:tint val="75000"/>
                </a:prstClr>
              </a:solidFill>
            </a:endParaRPr>
          </a:p>
        </p:txBody>
      </p:sp>
      <p:pic>
        <p:nvPicPr>
          <p:cNvPr id="16" name="Picture 2" descr="F:\My Graphic Design\Kansallinen arviointineuvosto\Logo\KARVI_logo\FINEEC_logo_PNG_transparent_RGB\FINNISH_blu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514685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7729488"/>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a:xfrm>
            <a:off x="457200" y="1600200"/>
            <a:ext cx="8229600" cy="4525963"/>
          </a:xfrm>
          <a:prstGeom prst="rect">
            <a:avLst/>
          </a:prstGeo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solidFill>
                  <a:prstClr val="black">
                    <a:tint val="75000"/>
                  </a:prstClr>
                </a:solidFill>
              </a:rPr>
              <a:t>26.5.2014</a:t>
            </a:r>
            <a:endParaRPr lang="fi-FI" dirty="0">
              <a:solidFill>
                <a:prstClr val="black">
                  <a:tint val="75000"/>
                </a:prstClr>
              </a:solidFill>
            </a:endParaRPr>
          </a:p>
        </p:txBody>
      </p:sp>
      <p:sp>
        <p:nvSpPr>
          <p:cNvPr id="6" name="Dian numeron paikkamerkki 5"/>
          <p:cNvSpPr>
            <a:spLocks noGrp="1"/>
          </p:cNvSpPr>
          <p:nvPr>
            <p:ph type="sldNum" sz="quarter" idx="12"/>
          </p:nvPr>
        </p:nvSpPr>
        <p:spPr/>
        <p:txBody>
          <a:bodyPr/>
          <a:lstStyle/>
          <a:p>
            <a:fld id="{139301F4-86FD-4910-9F5A-C4CF14468D5D}" type="slidenum">
              <a:rPr lang="fi-FI" smtClean="0">
                <a:solidFill>
                  <a:prstClr val="black">
                    <a:tint val="75000"/>
                  </a:prstClr>
                </a:solidFill>
              </a:rPr>
              <a:pPr/>
              <a:t>‹#›</a:t>
            </a:fld>
            <a:endParaRPr lang="fi-FI" dirty="0">
              <a:solidFill>
                <a:prstClr val="black">
                  <a:tint val="75000"/>
                </a:prstClr>
              </a:solidFill>
            </a:endParaRPr>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3694520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ääotsikko">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220755"/>
            <a:ext cx="8229600" cy="1143000"/>
          </a:xfrm>
        </p:spPr>
        <p:txBody>
          <a:bodyPr/>
          <a:lstStyle>
            <a:lvl1pPr algn="ctr">
              <a:defRPr>
                <a:solidFill>
                  <a:schemeClr val="tx1">
                    <a:lumMod val="65000"/>
                    <a:lumOff val="35000"/>
                  </a:schemeClr>
                </a:solidFill>
                <a:latin typeface="Arial Narrow" pitchFamily="34" charset="0"/>
              </a:defRPr>
            </a:lvl1pPr>
          </a:lstStyle>
          <a:p>
            <a:r>
              <a:rPr lang="en-US" smtClean="0"/>
              <a:t>Click to edit Master title style</a:t>
            </a:r>
            <a:endParaRPr lang="fi-FI" dirty="0"/>
          </a:p>
        </p:txBody>
      </p:sp>
      <p:sp>
        <p:nvSpPr>
          <p:cNvPr id="7" name="Rectangle 6"/>
          <p:cNvSpPr/>
          <p:nvPr userDrawn="1"/>
        </p:nvSpPr>
        <p:spPr>
          <a:xfrm>
            <a:off x="7092280" y="5733256"/>
            <a:ext cx="1944216" cy="9601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prstClr val="white"/>
              </a:solidFill>
            </a:endParaRPr>
          </a:p>
        </p:txBody>
      </p:sp>
      <p:sp>
        <p:nvSpPr>
          <p:cNvPr id="9" name="Text Placeholder 8"/>
          <p:cNvSpPr>
            <a:spLocks noGrp="1"/>
          </p:cNvSpPr>
          <p:nvPr>
            <p:ph type="body" sz="quarter" idx="10"/>
          </p:nvPr>
        </p:nvSpPr>
        <p:spPr>
          <a:xfrm>
            <a:off x="468314" y="2468034"/>
            <a:ext cx="8207375" cy="1056217"/>
          </a:xfrm>
          <a:prstGeom prst="rect">
            <a:avLst/>
          </a:prstGeom>
        </p:spPr>
        <p:txBody>
          <a:bodyPr/>
          <a:lstStyle>
            <a:lvl1pPr marL="0" indent="0" algn="ctr">
              <a:buNone/>
              <a:defRPr sz="3200">
                <a:solidFill>
                  <a:schemeClr val="tx1">
                    <a:lumMod val="65000"/>
                    <a:lumOff val="35000"/>
                  </a:schemeClr>
                </a:solidFill>
                <a:latin typeface="Arial Narrow" pitchFamily="34" charset="0"/>
              </a:defRPr>
            </a:lvl1pPr>
          </a:lstStyle>
          <a:p>
            <a:pPr lvl="0"/>
            <a:r>
              <a:rPr lang="en-US" smtClean="0"/>
              <a:t>Click to edit Master text styles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16732" y="5733256"/>
            <a:ext cx="2310536" cy="666582"/>
          </a:xfrm>
          <a:prstGeom prst="rect">
            <a:avLst/>
          </a:prstGeom>
        </p:spPr>
      </p:pic>
      <p:sp>
        <p:nvSpPr>
          <p:cNvPr id="3" name="Date Placeholder 2"/>
          <p:cNvSpPr>
            <a:spLocks noGrp="1"/>
          </p:cNvSpPr>
          <p:nvPr>
            <p:ph type="dt" sz="half" idx="11"/>
          </p:nvPr>
        </p:nvSpPr>
        <p:spPr/>
        <p:txBody>
          <a:bodyPr/>
          <a:lstStyle/>
          <a:p>
            <a:fld id="{325D181F-C6F6-447B-B058-818E58AA22D9}" type="datetimeFigureOut">
              <a:rPr lang="fi-FI" smtClean="0">
                <a:solidFill>
                  <a:prstClr val="black">
                    <a:tint val="75000"/>
                  </a:prstClr>
                </a:solidFill>
              </a:rPr>
              <a:pPr/>
              <a:t>11.12.2015</a:t>
            </a:fld>
            <a:endParaRPr lang="fi-FI" dirty="0">
              <a:solidFill>
                <a:prstClr val="black">
                  <a:tint val="75000"/>
                </a:prstClr>
              </a:solidFill>
            </a:endParaRPr>
          </a:p>
        </p:txBody>
      </p:sp>
      <p:sp>
        <p:nvSpPr>
          <p:cNvPr id="4" name="Footer Placeholder 3"/>
          <p:cNvSpPr>
            <a:spLocks noGrp="1"/>
          </p:cNvSpPr>
          <p:nvPr>
            <p:ph type="ftr" sz="quarter" idx="12"/>
          </p:nvPr>
        </p:nvSpPr>
        <p:spPr/>
        <p:txBody>
          <a:bodyPr/>
          <a:lstStyle/>
          <a:p>
            <a:endParaRPr lang="fi-FI">
              <a:solidFill>
                <a:prstClr val="black">
                  <a:tint val="75000"/>
                </a:prstClr>
              </a:solidFill>
            </a:endParaRPr>
          </a:p>
        </p:txBody>
      </p:sp>
      <p:sp>
        <p:nvSpPr>
          <p:cNvPr id="5" name="Slide Number Placeholder 4"/>
          <p:cNvSpPr>
            <a:spLocks noGrp="1"/>
          </p:cNvSpPr>
          <p:nvPr>
            <p:ph type="sldNum" sz="quarter" idx="13"/>
          </p:nvPr>
        </p:nvSpPr>
        <p:spPr/>
        <p:txBody>
          <a:bodyPr/>
          <a:lstStyle/>
          <a:p>
            <a:fld id="{AAFCD85C-98BC-4660-BE49-0DC12FB6FFB3}"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8088138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tsikko ja 1 palsta">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87"/>
            <a:ext cx="8218488" cy="1143000"/>
          </a:xfrm>
        </p:spPr>
        <p:txBody>
          <a:bodyPr>
            <a:normAutofit/>
          </a:bodyPr>
          <a:lstStyle>
            <a:lvl1pPr algn="l">
              <a:defRPr sz="4000">
                <a:solidFill>
                  <a:schemeClr val="tx1">
                    <a:lumMod val="65000"/>
                    <a:lumOff val="35000"/>
                  </a:schemeClr>
                </a:solidFill>
                <a:latin typeface="Arial Narrow" pitchFamily="34" charset="0"/>
              </a:defRPr>
            </a:lvl1pPr>
          </a:lstStyle>
          <a:p>
            <a:r>
              <a:rPr lang="en-US" noProof="0" smtClean="0"/>
              <a:t>Click to edit Master title style</a:t>
            </a:r>
            <a:endParaRPr lang="fi-FI" noProof="0" dirty="0"/>
          </a:p>
        </p:txBody>
      </p:sp>
      <p:sp>
        <p:nvSpPr>
          <p:cNvPr id="5" name="Text Placeholder 3"/>
          <p:cNvSpPr>
            <a:spLocks noGrp="1"/>
          </p:cNvSpPr>
          <p:nvPr>
            <p:ph type="body" sz="quarter" idx="10"/>
          </p:nvPr>
        </p:nvSpPr>
        <p:spPr>
          <a:xfrm>
            <a:off x="467545" y="1796819"/>
            <a:ext cx="8208144" cy="4703465"/>
          </a:xfrm>
          <a:prstGeom prst="rect">
            <a:avLst/>
          </a:prstGeom>
        </p:spPr>
        <p:txBody>
          <a:bodyPr/>
          <a:lstStyle>
            <a:lvl1pPr marL="342900" indent="-342900">
              <a:buFont typeface="Arial" pitchFamily="34" charset="0"/>
              <a:buChar char="•"/>
              <a:defRPr sz="2400">
                <a:latin typeface="Arial Narrow" pitchFamily="34" charset="0"/>
              </a:defRPr>
            </a:lvl1pPr>
            <a:lvl2pPr marL="742950" indent="-285750">
              <a:buFont typeface="Arial" pitchFamily="34" charset="0"/>
              <a:buChar char="•"/>
              <a:defRPr sz="2000">
                <a:latin typeface="Arial Narrow" pitchFamily="34" charset="0"/>
              </a:defRPr>
            </a:lvl2pPr>
            <a:lvl3pPr marL="1143000" indent="-228600">
              <a:buFont typeface="Arial" pitchFamily="34" charset="0"/>
              <a:buChar char="•"/>
              <a:defRPr sz="2000">
                <a:latin typeface="Arial Narrow" pitchFamily="34" charset="0"/>
              </a:defRPr>
            </a:lvl3pPr>
            <a:lvl4pPr marL="1600200" indent="-228600">
              <a:buFont typeface="Arial" pitchFamily="34" charset="0"/>
              <a:buChar char="•"/>
              <a:defRPr sz="2000">
                <a:latin typeface="Arial Narrow" pitchFamily="34" charset="0"/>
              </a:defRPr>
            </a:lvl4pPr>
            <a:lvl5pPr marL="2057400" indent="-228600">
              <a:buFont typeface="Arial" pitchFamily="34" charset="0"/>
              <a:buChar char="•"/>
              <a:defRPr sz="2000">
                <a:latin typeface="Arial Narrow"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i-FI" noProof="0"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92280" y="6021288"/>
            <a:ext cx="1811341" cy="522566"/>
          </a:xfrm>
          <a:prstGeom prst="rect">
            <a:avLst/>
          </a:prstGeom>
        </p:spPr>
      </p:pic>
      <p:sp>
        <p:nvSpPr>
          <p:cNvPr id="3" name="Date Placeholder 2"/>
          <p:cNvSpPr>
            <a:spLocks noGrp="1"/>
          </p:cNvSpPr>
          <p:nvPr>
            <p:ph type="dt" sz="half" idx="11"/>
          </p:nvPr>
        </p:nvSpPr>
        <p:spPr/>
        <p:txBody>
          <a:bodyPr/>
          <a:lstStyle/>
          <a:p>
            <a:fld id="{325D181F-C6F6-447B-B058-818E58AA22D9}" type="datetimeFigureOut">
              <a:rPr lang="fi-FI" smtClean="0">
                <a:solidFill>
                  <a:prstClr val="black">
                    <a:tint val="75000"/>
                  </a:prstClr>
                </a:solidFill>
              </a:rPr>
              <a:pPr/>
              <a:t>11.12.2015</a:t>
            </a:fld>
            <a:endParaRPr lang="fi-FI" dirty="0">
              <a:solidFill>
                <a:prstClr val="black">
                  <a:tint val="75000"/>
                </a:prstClr>
              </a:solidFill>
            </a:endParaRPr>
          </a:p>
        </p:txBody>
      </p:sp>
      <p:sp>
        <p:nvSpPr>
          <p:cNvPr id="4" name="Footer Placeholder 3"/>
          <p:cNvSpPr>
            <a:spLocks noGrp="1"/>
          </p:cNvSpPr>
          <p:nvPr>
            <p:ph type="ftr" sz="quarter" idx="12"/>
          </p:nvPr>
        </p:nvSpPr>
        <p:spPr/>
        <p:txBody>
          <a:bodyPr/>
          <a:lstStyle/>
          <a:p>
            <a:endParaRPr lang="fi-FI">
              <a:solidFill>
                <a:prstClr val="black">
                  <a:tint val="75000"/>
                </a:prstClr>
              </a:solidFill>
            </a:endParaRPr>
          </a:p>
        </p:txBody>
      </p:sp>
      <p:sp>
        <p:nvSpPr>
          <p:cNvPr id="7" name="Slide Number Placeholder 6"/>
          <p:cNvSpPr>
            <a:spLocks noGrp="1"/>
          </p:cNvSpPr>
          <p:nvPr>
            <p:ph type="sldNum" sz="quarter" idx="13"/>
          </p:nvPr>
        </p:nvSpPr>
        <p:spPr/>
        <p:txBody>
          <a:bodyPr/>
          <a:lstStyle/>
          <a:p>
            <a:fld id="{AAFCD85C-98BC-4660-BE49-0DC12FB6FFB3}"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5376701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elkkä otsikko">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87"/>
            <a:ext cx="8218488" cy="1143000"/>
          </a:xfrm>
        </p:spPr>
        <p:txBody>
          <a:bodyPr>
            <a:normAutofit/>
          </a:bodyPr>
          <a:lstStyle>
            <a:lvl1pPr algn="l">
              <a:defRPr sz="4000">
                <a:solidFill>
                  <a:schemeClr val="tx1">
                    <a:lumMod val="65000"/>
                    <a:lumOff val="35000"/>
                  </a:schemeClr>
                </a:solidFill>
                <a:latin typeface="Arial Narrow" pitchFamily="34" charset="0"/>
              </a:defRPr>
            </a:lvl1pPr>
          </a:lstStyle>
          <a:p>
            <a:r>
              <a:rPr lang="en-US" noProof="0" smtClean="0"/>
              <a:t>Click to edit Master title style</a:t>
            </a:r>
            <a:endParaRPr lang="fi-FI" noProof="0"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92280" y="6021288"/>
            <a:ext cx="1811341" cy="522566"/>
          </a:xfrm>
          <a:prstGeom prst="rect">
            <a:avLst/>
          </a:prstGeom>
        </p:spPr>
      </p:pic>
      <p:sp>
        <p:nvSpPr>
          <p:cNvPr id="3" name="Date Placeholder 2"/>
          <p:cNvSpPr>
            <a:spLocks noGrp="1"/>
          </p:cNvSpPr>
          <p:nvPr>
            <p:ph type="dt" sz="half" idx="10"/>
          </p:nvPr>
        </p:nvSpPr>
        <p:spPr/>
        <p:txBody>
          <a:bodyPr/>
          <a:lstStyle/>
          <a:p>
            <a:fld id="{325D181F-C6F6-447B-B058-818E58AA22D9}" type="datetimeFigureOut">
              <a:rPr lang="fi-FI" smtClean="0">
                <a:solidFill>
                  <a:prstClr val="black">
                    <a:tint val="75000"/>
                  </a:prstClr>
                </a:solidFill>
              </a:rPr>
              <a:pPr/>
              <a:t>11.12.2015</a:t>
            </a:fld>
            <a:endParaRPr lang="fi-FI"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fi-FI">
              <a:solidFill>
                <a:prstClr val="black">
                  <a:tint val="75000"/>
                </a:prstClr>
              </a:solidFill>
            </a:endParaRPr>
          </a:p>
        </p:txBody>
      </p:sp>
      <p:sp>
        <p:nvSpPr>
          <p:cNvPr id="6" name="Slide Number Placeholder 5"/>
          <p:cNvSpPr>
            <a:spLocks noGrp="1"/>
          </p:cNvSpPr>
          <p:nvPr>
            <p:ph type="sldNum" sz="quarter" idx="12"/>
          </p:nvPr>
        </p:nvSpPr>
        <p:spPr/>
        <p:txBody>
          <a:bodyPr/>
          <a:lstStyle/>
          <a:p>
            <a:fld id="{AAFCD85C-98BC-4660-BE49-0DC12FB6FFB3}"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8462441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1891518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Otsikko ja 2 palstaa">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87"/>
            <a:ext cx="8218488" cy="1143000"/>
          </a:xfrm>
        </p:spPr>
        <p:txBody>
          <a:bodyPr>
            <a:normAutofit/>
          </a:bodyPr>
          <a:lstStyle>
            <a:lvl1pPr algn="l">
              <a:defRPr sz="4000">
                <a:solidFill>
                  <a:schemeClr val="tx1">
                    <a:lumMod val="65000"/>
                    <a:lumOff val="35000"/>
                  </a:schemeClr>
                </a:solidFill>
                <a:latin typeface="Arial Narrow" pitchFamily="34" charset="0"/>
              </a:defRPr>
            </a:lvl1pPr>
          </a:lstStyle>
          <a:p>
            <a:r>
              <a:rPr lang="en-US" noProof="0" smtClean="0"/>
              <a:t>Click to edit Master title style</a:t>
            </a:r>
            <a:endParaRPr lang="fi-FI" noProof="0" dirty="0"/>
          </a:p>
        </p:txBody>
      </p:sp>
      <p:sp>
        <p:nvSpPr>
          <p:cNvPr id="4" name="Text Placeholder 3"/>
          <p:cNvSpPr>
            <a:spLocks noGrp="1"/>
          </p:cNvSpPr>
          <p:nvPr>
            <p:ph type="body" sz="quarter" idx="10"/>
          </p:nvPr>
        </p:nvSpPr>
        <p:spPr>
          <a:xfrm>
            <a:off x="467546" y="1797052"/>
            <a:ext cx="3960439" cy="4703233"/>
          </a:xfrm>
          <a:prstGeom prst="rect">
            <a:avLst/>
          </a:prstGeom>
        </p:spPr>
        <p:txBody>
          <a:bodyPr/>
          <a:lstStyle>
            <a:lvl1pPr marL="342900" indent="-342900">
              <a:buFont typeface="Arial" pitchFamily="34" charset="0"/>
              <a:buChar char="•"/>
              <a:defRPr sz="2400">
                <a:latin typeface="Arial Narrow" pitchFamily="34" charset="0"/>
              </a:defRPr>
            </a:lvl1pPr>
            <a:lvl2pPr marL="742950" indent="-285750">
              <a:buFont typeface="Arial" pitchFamily="34" charset="0"/>
              <a:buChar char="•"/>
              <a:defRPr sz="2000">
                <a:latin typeface="Arial Narrow" pitchFamily="34" charset="0"/>
              </a:defRPr>
            </a:lvl2pPr>
            <a:lvl3pPr marL="1143000" indent="-228600">
              <a:buFont typeface="Arial" pitchFamily="34" charset="0"/>
              <a:buChar char="•"/>
              <a:defRPr sz="2000">
                <a:latin typeface="Arial Narrow" pitchFamily="34" charset="0"/>
              </a:defRPr>
            </a:lvl3pPr>
            <a:lvl4pPr marL="1600200" indent="-228600">
              <a:buFont typeface="Arial" pitchFamily="34" charset="0"/>
              <a:buChar char="•"/>
              <a:defRPr sz="2000">
                <a:latin typeface="Arial Narrow" pitchFamily="34" charset="0"/>
              </a:defRPr>
            </a:lvl4pPr>
            <a:lvl5pPr marL="2057400" indent="-228600">
              <a:buFont typeface="Arial" pitchFamily="34" charset="0"/>
              <a:buChar char="•"/>
              <a:defRPr sz="2000">
                <a:latin typeface="Arial Narrow"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i-FI" noProof="0" dirty="0"/>
          </a:p>
        </p:txBody>
      </p:sp>
      <p:sp>
        <p:nvSpPr>
          <p:cNvPr id="5" name="Text Placeholder 3"/>
          <p:cNvSpPr>
            <a:spLocks noGrp="1"/>
          </p:cNvSpPr>
          <p:nvPr>
            <p:ph type="body" sz="quarter" idx="11"/>
          </p:nvPr>
        </p:nvSpPr>
        <p:spPr>
          <a:xfrm>
            <a:off x="4711008" y="1797052"/>
            <a:ext cx="3960439" cy="4703233"/>
          </a:xfrm>
          <a:prstGeom prst="rect">
            <a:avLst/>
          </a:prstGeom>
        </p:spPr>
        <p:txBody>
          <a:bodyPr/>
          <a:lstStyle>
            <a:lvl1pPr marL="342900" indent="-342900">
              <a:buFont typeface="Arial" pitchFamily="34" charset="0"/>
              <a:buChar char="•"/>
              <a:defRPr sz="2400">
                <a:latin typeface="Arial Narrow" pitchFamily="34" charset="0"/>
              </a:defRPr>
            </a:lvl1pPr>
            <a:lvl2pPr marL="742950" indent="-285750">
              <a:buFont typeface="Arial" pitchFamily="34" charset="0"/>
              <a:buChar char="•"/>
              <a:defRPr sz="2000">
                <a:latin typeface="Arial Narrow" pitchFamily="34" charset="0"/>
              </a:defRPr>
            </a:lvl2pPr>
            <a:lvl3pPr marL="1143000" indent="-228600">
              <a:buFont typeface="Arial" pitchFamily="34" charset="0"/>
              <a:buChar char="•"/>
              <a:defRPr sz="2000">
                <a:latin typeface="Arial Narrow" pitchFamily="34" charset="0"/>
              </a:defRPr>
            </a:lvl3pPr>
            <a:lvl4pPr marL="1600200" indent="-228600">
              <a:buFont typeface="Arial" pitchFamily="34" charset="0"/>
              <a:buChar char="•"/>
              <a:defRPr sz="2000">
                <a:latin typeface="Arial Narrow" pitchFamily="34" charset="0"/>
              </a:defRPr>
            </a:lvl4pPr>
            <a:lvl5pPr marL="2057400" indent="-228600">
              <a:buFont typeface="Arial" pitchFamily="34" charset="0"/>
              <a:buChar char="•"/>
              <a:defRPr sz="2000">
                <a:latin typeface="Arial Narrow"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i-FI" noProof="0"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92280" y="6021288"/>
            <a:ext cx="1811341" cy="522566"/>
          </a:xfrm>
          <a:prstGeom prst="rect">
            <a:avLst/>
          </a:prstGeom>
        </p:spPr>
      </p:pic>
      <p:sp>
        <p:nvSpPr>
          <p:cNvPr id="3" name="Date Placeholder 2"/>
          <p:cNvSpPr>
            <a:spLocks noGrp="1"/>
          </p:cNvSpPr>
          <p:nvPr>
            <p:ph type="dt" sz="half" idx="12"/>
          </p:nvPr>
        </p:nvSpPr>
        <p:spPr/>
        <p:txBody>
          <a:bodyPr/>
          <a:lstStyle/>
          <a:p>
            <a:fld id="{325D181F-C6F6-447B-B058-818E58AA22D9}" type="datetimeFigureOut">
              <a:rPr lang="fi-FI" smtClean="0">
                <a:solidFill>
                  <a:prstClr val="black">
                    <a:tint val="75000"/>
                  </a:prstClr>
                </a:solidFill>
              </a:rPr>
              <a:pPr/>
              <a:t>11.12.2015</a:t>
            </a:fld>
            <a:endParaRPr lang="fi-FI" dirty="0">
              <a:solidFill>
                <a:prstClr val="black">
                  <a:tint val="75000"/>
                </a:prstClr>
              </a:solidFill>
            </a:endParaRPr>
          </a:p>
        </p:txBody>
      </p:sp>
      <p:sp>
        <p:nvSpPr>
          <p:cNvPr id="7" name="Footer Placeholder 6"/>
          <p:cNvSpPr>
            <a:spLocks noGrp="1"/>
          </p:cNvSpPr>
          <p:nvPr>
            <p:ph type="ftr" sz="quarter" idx="13"/>
          </p:nvPr>
        </p:nvSpPr>
        <p:spPr/>
        <p:txBody>
          <a:bodyPr/>
          <a:lstStyle/>
          <a:p>
            <a:endParaRPr lang="fi-FI">
              <a:solidFill>
                <a:prstClr val="black">
                  <a:tint val="75000"/>
                </a:prstClr>
              </a:solidFill>
            </a:endParaRPr>
          </a:p>
        </p:txBody>
      </p:sp>
      <p:sp>
        <p:nvSpPr>
          <p:cNvPr id="8" name="Slide Number Placeholder 7"/>
          <p:cNvSpPr>
            <a:spLocks noGrp="1"/>
          </p:cNvSpPr>
          <p:nvPr>
            <p:ph type="sldNum" sz="quarter" idx="14"/>
          </p:nvPr>
        </p:nvSpPr>
        <p:spPr/>
        <p:txBody>
          <a:bodyPr/>
          <a:lstStyle/>
          <a:p>
            <a:fld id="{AAFCD85C-98BC-4660-BE49-0DC12FB6FFB3}"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0412601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Otsikko ja 1 palsta sekä 2 kuvaa">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87"/>
            <a:ext cx="8218488" cy="1143000"/>
          </a:xfrm>
        </p:spPr>
        <p:txBody>
          <a:bodyPr>
            <a:normAutofit/>
          </a:bodyPr>
          <a:lstStyle>
            <a:lvl1pPr algn="l">
              <a:defRPr sz="4000">
                <a:solidFill>
                  <a:schemeClr val="tx1">
                    <a:lumMod val="65000"/>
                    <a:lumOff val="35000"/>
                  </a:schemeClr>
                </a:solidFill>
                <a:latin typeface="Arial Narrow" pitchFamily="34" charset="0"/>
              </a:defRPr>
            </a:lvl1pPr>
          </a:lstStyle>
          <a:p>
            <a:r>
              <a:rPr lang="en-US" noProof="0" smtClean="0"/>
              <a:t>Click to edit Master title style</a:t>
            </a:r>
            <a:endParaRPr lang="fi-FI" noProof="0" dirty="0"/>
          </a:p>
        </p:txBody>
      </p:sp>
      <p:sp>
        <p:nvSpPr>
          <p:cNvPr id="4" name="Text Placeholder 3"/>
          <p:cNvSpPr>
            <a:spLocks noGrp="1"/>
          </p:cNvSpPr>
          <p:nvPr>
            <p:ph type="body" sz="quarter" idx="10"/>
          </p:nvPr>
        </p:nvSpPr>
        <p:spPr>
          <a:xfrm>
            <a:off x="467546" y="1797052"/>
            <a:ext cx="5832647" cy="4703233"/>
          </a:xfrm>
          <a:prstGeom prst="rect">
            <a:avLst/>
          </a:prstGeom>
        </p:spPr>
        <p:txBody>
          <a:bodyPr/>
          <a:lstStyle>
            <a:lvl1pPr marL="342900" indent="-342900">
              <a:buFont typeface="Arial" pitchFamily="34" charset="0"/>
              <a:buChar char="•"/>
              <a:defRPr sz="2400">
                <a:latin typeface="Arial Narrow" pitchFamily="34" charset="0"/>
              </a:defRPr>
            </a:lvl1pPr>
            <a:lvl2pPr marL="742950" indent="-285750">
              <a:buFont typeface="Arial" pitchFamily="34" charset="0"/>
              <a:buChar char="•"/>
              <a:defRPr sz="2000">
                <a:latin typeface="Arial Narrow" pitchFamily="34" charset="0"/>
              </a:defRPr>
            </a:lvl2pPr>
            <a:lvl3pPr marL="1143000" indent="-228600">
              <a:buFont typeface="Arial" pitchFamily="34" charset="0"/>
              <a:buChar char="•"/>
              <a:defRPr sz="2000">
                <a:latin typeface="Arial Narrow" pitchFamily="34" charset="0"/>
              </a:defRPr>
            </a:lvl3pPr>
            <a:lvl4pPr marL="1600200" indent="-228600">
              <a:buFont typeface="Arial" pitchFamily="34" charset="0"/>
              <a:buChar char="•"/>
              <a:defRPr sz="2000">
                <a:latin typeface="Arial Narrow" pitchFamily="34" charset="0"/>
              </a:defRPr>
            </a:lvl4pPr>
            <a:lvl5pPr marL="2057400" indent="-228600">
              <a:buFont typeface="Arial" pitchFamily="34" charset="0"/>
              <a:buChar char="•"/>
              <a:defRPr sz="2000">
                <a:latin typeface="Arial Narrow"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i-FI" noProof="0" dirty="0"/>
          </a:p>
        </p:txBody>
      </p:sp>
      <p:sp>
        <p:nvSpPr>
          <p:cNvPr id="5" name="Picture Placeholder 4"/>
          <p:cNvSpPr>
            <a:spLocks noGrp="1"/>
          </p:cNvSpPr>
          <p:nvPr>
            <p:ph type="pic" sz="quarter" idx="11" hasCustomPrompt="1"/>
          </p:nvPr>
        </p:nvSpPr>
        <p:spPr>
          <a:xfrm>
            <a:off x="6444209" y="1797049"/>
            <a:ext cx="2231480" cy="1872000"/>
          </a:xfrm>
          <a:prstGeom prst="rect">
            <a:avLst/>
          </a:prstGeom>
        </p:spPr>
        <p:txBody>
          <a:bodyPr/>
          <a:lstStyle>
            <a:lvl1pPr marL="0" indent="0">
              <a:buNone/>
              <a:defRPr sz="2000">
                <a:latin typeface="Arial Narrow" pitchFamily="34" charset="0"/>
              </a:defRPr>
            </a:lvl1pPr>
          </a:lstStyle>
          <a:p>
            <a:r>
              <a:rPr lang="fi-FI" dirty="0" smtClean="0"/>
              <a:t>Lisää kuva</a:t>
            </a:r>
            <a:endParaRPr lang="fi-FI" dirty="0"/>
          </a:p>
        </p:txBody>
      </p:sp>
      <p:sp>
        <p:nvSpPr>
          <p:cNvPr id="6" name="Picture Placeholder 4"/>
          <p:cNvSpPr>
            <a:spLocks noGrp="1"/>
          </p:cNvSpPr>
          <p:nvPr>
            <p:ph type="pic" sz="quarter" idx="12" hasCustomPrompt="1"/>
          </p:nvPr>
        </p:nvSpPr>
        <p:spPr>
          <a:xfrm>
            <a:off x="6444209" y="3861256"/>
            <a:ext cx="2231480" cy="1872000"/>
          </a:xfrm>
          <a:prstGeom prst="rect">
            <a:avLst/>
          </a:prstGeom>
        </p:spPr>
        <p:txBody>
          <a:bodyPr/>
          <a:lstStyle>
            <a:lvl1pPr marL="0" indent="0">
              <a:buNone/>
              <a:defRPr sz="2000">
                <a:latin typeface="Arial Narrow" pitchFamily="34" charset="0"/>
              </a:defRPr>
            </a:lvl1pPr>
          </a:lstStyle>
          <a:p>
            <a:r>
              <a:rPr lang="fi-FI" dirty="0" smtClean="0"/>
              <a:t>Lisää kuva</a:t>
            </a:r>
            <a:endParaRPr lang="fi-FI"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92280" y="6021288"/>
            <a:ext cx="1811341" cy="522566"/>
          </a:xfrm>
          <a:prstGeom prst="rect">
            <a:avLst/>
          </a:prstGeom>
        </p:spPr>
      </p:pic>
      <p:sp>
        <p:nvSpPr>
          <p:cNvPr id="3" name="Date Placeholder 2"/>
          <p:cNvSpPr>
            <a:spLocks noGrp="1"/>
          </p:cNvSpPr>
          <p:nvPr>
            <p:ph type="dt" sz="half" idx="13"/>
          </p:nvPr>
        </p:nvSpPr>
        <p:spPr/>
        <p:txBody>
          <a:bodyPr/>
          <a:lstStyle/>
          <a:p>
            <a:fld id="{325D181F-C6F6-447B-B058-818E58AA22D9}" type="datetimeFigureOut">
              <a:rPr lang="fi-FI" smtClean="0">
                <a:solidFill>
                  <a:prstClr val="black">
                    <a:tint val="75000"/>
                  </a:prstClr>
                </a:solidFill>
              </a:rPr>
              <a:pPr/>
              <a:t>11.12.2015</a:t>
            </a:fld>
            <a:endParaRPr lang="fi-FI" dirty="0">
              <a:solidFill>
                <a:prstClr val="black">
                  <a:tint val="75000"/>
                </a:prstClr>
              </a:solidFill>
            </a:endParaRPr>
          </a:p>
        </p:txBody>
      </p:sp>
      <p:sp>
        <p:nvSpPr>
          <p:cNvPr id="8" name="Footer Placeholder 7"/>
          <p:cNvSpPr>
            <a:spLocks noGrp="1"/>
          </p:cNvSpPr>
          <p:nvPr>
            <p:ph type="ftr" sz="quarter" idx="14"/>
          </p:nvPr>
        </p:nvSpPr>
        <p:spPr/>
        <p:txBody>
          <a:bodyPr/>
          <a:lstStyle/>
          <a:p>
            <a:endParaRPr lang="fi-FI">
              <a:solidFill>
                <a:prstClr val="black">
                  <a:tint val="75000"/>
                </a:prstClr>
              </a:solidFill>
            </a:endParaRPr>
          </a:p>
        </p:txBody>
      </p:sp>
      <p:sp>
        <p:nvSpPr>
          <p:cNvPr id="9" name="Slide Number Placeholder 8"/>
          <p:cNvSpPr>
            <a:spLocks noGrp="1"/>
          </p:cNvSpPr>
          <p:nvPr>
            <p:ph type="sldNum" sz="quarter" idx="15"/>
          </p:nvPr>
        </p:nvSpPr>
        <p:spPr/>
        <p:txBody>
          <a:bodyPr/>
          <a:lstStyle/>
          <a:p>
            <a:fld id="{AAFCD85C-98BC-4660-BE49-0DC12FB6FFB3}"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9171147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Tyhjä">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92280" y="6021288"/>
            <a:ext cx="1811341" cy="522566"/>
          </a:xfrm>
          <a:prstGeom prst="rect">
            <a:avLst/>
          </a:prstGeom>
        </p:spPr>
      </p:pic>
    </p:spTree>
    <p:extLst>
      <p:ext uri="{BB962C8B-B14F-4D97-AF65-F5344CB8AC3E}">
        <p14:creationId xmlns:p14="http://schemas.microsoft.com/office/powerpoint/2010/main" val="31365867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sz="half" idx="1"/>
          </p:nvPr>
        </p:nvSpPr>
        <p:spPr>
          <a:xfrm>
            <a:off x="457200" y="1600200"/>
            <a:ext cx="4038600" cy="4525963"/>
          </a:xfrm>
        </p:spPr>
        <p:txBody>
          <a:bodyPr/>
          <a:lstStyle>
            <a:lvl1pPr>
              <a:defRPr sz="2800">
                <a:latin typeface="Georgia" panose="02040502050405020303" pitchFamily="18" charset="0"/>
              </a:defRPr>
            </a:lvl1pPr>
            <a:lvl2pPr>
              <a:defRPr sz="2400">
                <a:latin typeface="Georgia" panose="02040502050405020303" pitchFamily="18" charset="0"/>
              </a:defRPr>
            </a:lvl2pPr>
            <a:lvl3pPr>
              <a:defRPr sz="2000">
                <a:latin typeface="Georgia" panose="02040502050405020303" pitchFamily="18" charset="0"/>
              </a:defRPr>
            </a:lvl3pPr>
            <a:lvl4pPr>
              <a:defRPr sz="1800">
                <a:latin typeface="Georgia" panose="02040502050405020303" pitchFamily="18" charset="0"/>
              </a:defRPr>
            </a:lvl4pPr>
            <a:lvl5pPr>
              <a:defRPr sz="1800">
                <a:latin typeface="Georgia" panose="02040502050405020303" pitchFamily="18" charset="0"/>
              </a:defRPr>
            </a:lvl5pPr>
            <a:lvl6pPr>
              <a:defRPr sz="1800"/>
            </a:lvl6pPr>
            <a:lvl7pPr>
              <a:defRPr sz="1800"/>
            </a:lvl7pPr>
            <a:lvl8pPr>
              <a:defRPr sz="1800"/>
            </a:lvl8pPr>
            <a:lvl9pPr>
              <a:defRPr sz="18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Sisällön paikkamerkki 3"/>
          <p:cNvSpPr>
            <a:spLocks noGrp="1"/>
          </p:cNvSpPr>
          <p:nvPr>
            <p:ph sz="half" idx="2"/>
          </p:nvPr>
        </p:nvSpPr>
        <p:spPr>
          <a:xfrm>
            <a:off x="4648200" y="1600200"/>
            <a:ext cx="4038600" cy="4525963"/>
          </a:xfrm>
        </p:spPr>
        <p:txBody>
          <a:bodyPr/>
          <a:lstStyle>
            <a:lvl1pPr>
              <a:defRPr sz="2800">
                <a:latin typeface="Georgia" panose="02040502050405020303" pitchFamily="18" charset="0"/>
              </a:defRPr>
            </a:lvl1pPr>
            <a:lvl2pPr>
              <a:defRPr sz="2400">
                <a:latin typeface="Georgia" panose="02040502050405020303" pitchFamily="18" charset="0"/>
              </a:defRPr>
            </a:lvl2pPr>
            <a:lvl3pPr>
              <a:defRPr sz="2000">
                <a:latin typeface="Georgia" panose="02040502050405020303" pitchFamily="18" charset="0"/>
              </a:defRPr>
            </a:lvl3pPr>
            <a:lvl4pPr>
              <a:defRPr sz="1800">
                <a:latin typeface="Georgia" panose="02040502050405020303" pitchFamily="18" charset="0"/>
              </a:defRPr>
            </a:lvl4pPr>
            <a:lvl5pPr>
              <a:defRPr sz="1800">
                <a:latin typeface="Georgia" panose="02040502050405020303" pitchFamily="18" charset="0"/>
              </a:defRPr>
            </a:lvl5pPr>
            <a:lvl6pPr>
              <a:defRPr sz="1800"/>
            </a:lvl6pPr>
            <a:lvl7pPr>
              <a:defRPr sz="1800"/>
            </a:lvl7pPr>
            <a:lvl8pPr>
              <a:defRPr sz="1800"/>
            </a:lvl8pPr>
            <a:lvl9pPr>
              <a:defRPr sz="18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5" name="Päivämäärän paikkamerkki 4"/>
          <p:cNvSpPr>
            <a:spLocks noGrp="1"/>
          </p:cNvSpPr>
          <p:nvPr>
            <p:ph type="dt" sz="half" idx="10"/>
          </p:nvPr>
        </p:nvSpPr>
        <p:spPr/>
        <p:txBody>
          <a:bodyPr/>
          <a:lstStyle/>
          <a:p>
            <a:r>
              <a:rPr lang="fi-FI" dirty="0" smtClean="0"/>
              <a:t>26.5.2014</a:t>
            </a:r>
            <a:endParaRPr lang="fi-FI" dirty="0"/>
          </a:p>
        </p:txBody>
      </p:sp>
      <p:sp>
        <p:nvSpPr>
          <p:cNvPr id="7" name="Dian numeron paikkamerkki 6"/>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521018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atin typeface="Georgia" panose="02040502050405020303" pitchFamily="18" charset="0"/>
              </a:defRPr>
            </a:lvl1pPr>
            <a:lvl2pPr>
              <a:defRPr sz="2000">
                <a:latin typeface="Georgia" panose="02040502050405020303" pitchFamily="18" charset="0"/>
              </a:defRPr>
            </a:lvl2pPr>
            <a:lvl3pPr>
              <a:defRPr sz="1800">
                <a:latin typeface="Georgia" panose="02040502050405020303" pitchFamily="18" charset="0"/>
              </a:defRPr>
            </a:lvl3pPr>
            <a:lvl4pPr>
              <a:defRPr sz="1600">
                <a:latin typeface="Georgia" panose="02040502050405020303" pitchFamily="18" charset="0"/>
              </a:defRPr>
            </a:lvl4pPr>
            <a:lvl5pPr>
              <a:defRPr sz="1600">
                <a:latin typeface="Georgia" panose="02040502050405020303" pitchFamily="18"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atin typeface="Georgia" panose="02040502050405020303" pitchFamily="18" charset="0"/>
              </a:defRPr>
            </a:lvl1pPr>
            <a:lvl2pPr>
              <a:defRPr sz="2000">
                <a:latin typeface="Georgia" panose="02040502050405020303" pitchFamily="18" charset="0"/>
              </a:defRPr>
            </a:lvl2pPr>
            <a:lvl3pPr>
              <a:defRPr sz="1800">
                <a:latin typeface="Georgia" panose="02040502050405020303" pitchFamily="18" charset="0"/>
              </a:defRPr>
            </a:lvl3pPr>
            <a:lvl4pPr>
              <a:defRPr sz="1600">
                <a:latin typeface="Georgia" panose="02040502050405020303" pitchFamily="18" charset="0"/>
              </a:defRPr>
            </a:lvl4pPr>
            <a:lvl5pPr>
              <a:defRPr sz="1600">
                <a:latin typeface="Georgia" panose="02040502050405020303" pitchFamily="18"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7" name="Päivämäärän paikkamerkki 6"/>
          <p:cNvSpPr>
            <a:spLocks noGrp="1"/>
          </p:cNvSpPr>
          <p:nvPr>
            <p:ph type="dt" sz="half" idx="10"/>
          </p:nvPr>
        </p:nvSpPr>
        <p:spPr/>
        <p:txBody>
          <a:bodyPr/>
          <a:lstStyle/>
          <a:p>
            <a:r>
              <a:rPr lang="fi-FI" dirty="0" smtClean="0"/>
              <a:t>26.5.2014</a:t>
            </a:r>
            <a:endParaRPr lang="fi-FI" dirty="0"/>
          </a:p>
        </p:txBody>
      </p:sp>
      <p:sp>
        <p:nvSpPr>
          <p:cNvPr id="9" name="Dian numeron paikkamerkki 8"/>
          <p:cNvSpPr>
            <a:spLocks noGrp="1"/>
          </p:cNvSpPr>
          <p:nvPr>
            <p:ph type="sldNum" sz="quarter" idx="12"/>
          </p:nvPr>
        </p:nvSpPr>
        <p:spPr/>
        <p:txBody>
          <a:bodyPr/>
          <a:lstStyle/>
          <a:p>
            <a:fld id="{139301F4-86FD-4910-9F5A-C4CF14468D5D}" type="slidenum">
              <a:rPr lang="fi-FI" smtClean="0"/>
              <a:t>‹#›</a:t>
            </a:fld>
            <a:endParaRPr lang="fi-FI" dirty="0"/>
          </a:p>
        </p:txBody>
      </p:sp>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366519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rgbClr val="1F9CE0"/>
                </a:solidFill>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Päivämäärän paikkamerkki 2"/>
          <p:cNvSpPr>
            <a:spLocks noGrp="1"/>
          </p:cNvSpPr>
          <p:nvPr>
            <p:ph type="dt" sz="half" idx="10"/>
          </p:nvPr>
        </p:nvSpPr>
        <p:spPr/>
        <p:txBody>
          <a:bodyPr/>
          <a:lstStyle/>
          <a:p>
            <a:r>
              <a:rPr lang="fi-FI" dirty="0" smtClean="0"/>
              <a:t>26.5.2014</a:t>
            </a:r>
            <a:endParaRPr lang="fi-FI" dirty="0"/>
          </a:p>
        </p:txBody>
      </p:sp>
      <p:sp>
        <p:nvSpPr>
          <p:cNvPr id="5" name="Dian numeron paikkamerkki 4"/>
          <p:cNvSpPr>
            <a:spLocks noGrp="1"/>
          </p:cNvSpPr>
          <p:nvPr>
            <p:ph type="sldNum" sz="quarter" idx="12"/>
          </p:nvPr>
        </p:nvSpPr>
        <p:spPr/>
        <p:txBody>
          <a:bodyPr/>
          <a:lstStyle/>
          <a:p>
            <a:fld id="{139301F4-86FD-4910-9F5A-C4CF14468D5D}" type="slidenum">
              <a:rPr lang="fi-FI" smtClean="0"/>
              <a:t>‹#›</a:t>
            </a:fld>
            <a:endParaRPr lang="fi-FI" dirty="0"/>
          </a:p>
        </p:txBody>
      </p:sp>
      <p:pic>
        <p:nvPicPr>
          <p:cNvPr id="7" name="Kuva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4192532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r>
              <a:rPr lang="fi-FI" dirty="0" smtClean="0"/>
              <a:t>26.5.2014</a:t>
            </a:r>
            <a:endParaRPr lang="fi-FI" dirty="0"/>
          </a:p>
        </p:txBody>
      </p:sp>
      <p:sp>
        <p:nvSpPr>
          <p:cNvPr id="4" name="Dian numeron paikkamerkki 3"/>
          <p:cNvSpPr>
            <a:spLocks noGrp="1"/>
          </p:cNvSpPr>
          <p:nvPr>
            <p:ph type="sldNum" sz="quarter" idx="12"/>
          </p:nvPr>
        </p:nvSpPr>
        <p:spPr/>
        <p:txBody>
          <a:bodyPr/>
          <a:lstStyle/>
          <a:p>
            <a:fld id="{139301F4-86FD-4910-9F5A-C4CF14468D5D}" type="slidenum">
              <a:rPr lang="fi-FI" smtClean="0"/>
              <a:t>‹#›</a:t>
            </a:fld>
            <a:endParaRPr lang="fi-FI" dirty="0"/>
          </a:p>
        </p:txBody>
      </p:sp>
      <p:pic>
        <p:nvPicPr>
          <p:cNvPr id="6" name="Kuva 5"/>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591652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a:xfrm>
            <a:off x="3575050" y="273050"/>
            <a:ext cx="5111750" cy="5853113"/>
          </a:xfrm>
        </p:spPr>
        <p:txBody>
          <a:bodyPr/>
          <a:lstStyle>
            <a:lvl1pPr>
              <a:defRPr sz="3200">
                <a:latin typeface="Georgia" panose="02040502050405020303" pitchFamily="18" charset="0"/>
              </a:defRPr>
            </a:lvl1pPr>
            <a:lvl2pPr>
              <a:defRPr sz="2800">
                <a:latin typeface="Georgia" panose="02040502050405020303" pitchFamily="18" charset="0"/>
              </a:defRPr>
            </a:lvl2pPr>
            <a:lvl3pPr>
              <a:defRPr sz="2400">
                <a:latin typeface="Georgia" panose="02040502050405020303" pitchFamily="18" charset="0"/>
              </a:defRPr>
            </a:lvl3pPr>
            <a:lvl4pPr>
              <a:defRPr sz="2000">
                <a:latin typeface="Georgia" panose="02040502050405020303" pitchFamily="18" charset="0"/>
              </a:defRPr>
            </a:lvl4pPr>
            <a:lvl5pPr>
              <a:defRPr sz="2000">
                <a:latin typeface="Georgia" panose="02040502050405020303" pitchFamily="18" charset="0"/>
              </a:defRPr>
            </a:lvl5pPr>
            <a:lvl6pPr>
              <a:defRPr sz="2000"/>
            </a:lvl6pPr>
            <a:lvl7pPr>
              <a:defRPr sz="2000"/>
            </a:lvl7pPr>
            <a:lvl8pPr>
              <a:defRPr sz="2000"/>
            </a:lvl8pPr>
            <a:lvl9pPr>
              <a:defRPr sz="20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atin typeface="Georgia" panose="02040502050405020303"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smtClean="0"/>
              <a:t>Muokkaa tekstin perustyylejä napsauttamalla</a:t>
            </a:r>
          </a:p>
        </p:txBody>
      </p:sp>
      <p:sp>
        <p:nvSpPr>
          <p:cNvPr id="5" name="Päivämäärän paikkamerkki 4"/>
          <p:cNvSpPr>
            <a:spLocks noGrp="1"/>
          </p:cNvSpPr>
          <p:nvPr>
            <p:ph type="dt" sz="half" idx="10"/>
          </p:nvPr>
        </p:nvSpPr>
        <p:spPr/>
        <p:txBody>
          <a:bodyPr/>
          <a:lstStyle/>
          <a:p>
            <a:r>
              <a:rPr lang="fi-FI" dirty="0" smtClean="0"/>
              <a:t>26.5.2014</a:t>
            </a:r>
            <a:endParaRPr lang="fi-FI" dirty="0"/>
          </a:p>
        </p:txBody>
      </p:sp>
      <p:sp>
        <p:nvSpPr>
          <p:cNvPr id="7" name="Dian numeron paikkamerkki 6"/>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035555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atin typeface="Georgia" panose="02040502050405020303" pitchFamily="18" charset="0"/>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dirty="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atin typeface="Georgia" panose="02040502050405020303"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smtClean="0"/>
              <a:t>Muokkaa tekstin perustyylejä napsauttamalla</a:t>
            </a:r>
          </a:p>
        </p:txBody>
      </p:sp>
      <p:sp>
        <p:nvSpPr>
          <p:cNvPr id="5" name="Päivämäärän paikkamerkki 4"/>
          <p:cNvSpPr>
            <a:spLocks noGrp="1"/>
          </p:cNvSpPr>
          <p:nvPr>
            <p:ph type="dt" sz="half" idx="10"/>
          </p:nvPr>
        </p:nvSpPr>
        <p:spPr/>
        <p:txBody>
          <a:bodyPr/>
          <a:lstStyle/>
          <a:p>
            <a:r>
              <a:rPr lang="fi-FI" dirty="0" smtClean="0"/>
              <a:t>26.5.2014</a:t>
            </a:r>
            <a:endParaRPr lang="fi-FI" dirty="0"/>
          </a:p>
        </p:txBody>
      </p:sp>
      <p:sp>
        <p:nvSpPr>
          <p:cNvPr id="7" name="Dian numeron paikkamerkki 6"/>
          <p:cNvSpPr>
            <a:spLocks noGrp="1"/>
          </p:cNvSpPr>
          <p:nvPr>
            <p:ph type="sldNum" sz="quarter" idx="12"/>
          </p:nvPr>
        </p:nvSpPr>
        <p:spPr/>
        <p:txBody>
          <a:bodyPr/>
          <a:lstStyle/>
          <a:p>
            <a:fld id="{139301F4-86FD-4910-9F5A-C4CF14468D5D}" type="slidenum">
              <a:rPr lang="fi-FI" smtClean="0"/>
              <a:t>‹#›</a:t>
            </a:fld>
            <a:endParaRPr lang="fi-FI" dirty="0"/>
          </a:p>
        </p:txBody>
      </p:sp>
      <p:pic>
        <p:nvPicPr>
          <p:cNvPr id="9" name="Kuva 8"/>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632688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29.xml"/><Relationship Id="rId7"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dirty="0" smtClean="0"/>
              <a:t>26.5.2014</a:t>
            </a:r>
            <a:endParaRPr lang="fi-FI" dirty="0"/>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9301F4-86FD-4910-9F5A-C4CF14468D5D}" type="slidenum">
              <a:rPr lang="fi-FI" smtClean="0"/>
              <a:t>‹#›</a:t>
            </a:fld>
            <a:endParaRPr lang="fi-FI" dirty="0"/>
          </a:p>
        </p:txBody>
      </p:sp>
      <p:pic>
        <p:nvPicPr>
          <p:cNvPr id="7" name="Kuva 6"/>
          <p:cNvPicPr>
            <a:picLocks noChangeAspect="1"/>
          </p:cNvPicPr>
          <p:nvPr userDrawn="1"/>
        </p:nvPicPr>
        <p:blipFill rotWithShape="1">
          <a:blip r:embed="rId13"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613924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rgbClr val="1F9CE0"/>
          </a:solidFill>
          <a:latin typeface="Georgia" panose="02040502050405020303"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Georgia" panose="02040502050405020303"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Georgia" panose="02040502050405020303"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Georgia" panose="02040502050405020303"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4940300" y="5953125"/>
            <a:ext cx="3619500" cy="158750"/>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Esityksen nimi</a:t>
            </a:r>
            <a:endParaRPr lang="fi-FI" dirty="0">
              <a:solidFill>
                <a:prstClr val="black">
                  <a:tint val="75000"/>
                </a:prstClr>
              </a:solidFill>
              <a:ea typeface="ＭＳ Ｐゴシック" charset="0"/>
            </a:endParaRPr>
          </a:p>
        </p:txBody>
      </p:sp>
      <p:sp>
        <p:nvSpPr>
          <p:cNvPr id="8" name="Date Placeholder 7"/>
          <p:cNvSpPr>
            <a:spLocks noGrp="1"/>
          </p:cNvSpPr>
          <p:nvPr>
            <p:ph type="dt" sz="half" idx="2"/>
          </p:nvPr>
        </p:nvSpPr>
        <p:spPr>
          <a:xfrm>
            <a:off x="4940300" y="6111875"/>
            <a:ext cx="3619500" cy="185738"/>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r>
              <a:rPr lang="fi-FI" dirty="0" smtClean="0">
                <a:solidFill>
                  <a:prstClr val="black">
                    <a:tint val="75000"/>
                  </a:prstClr>
                </a:solidFill>
                <a:ea typeface="ＭＳ Ｐゴシック" charset="0"/>
              </a:rPr>
              <a:t>11.5.2014</a:t>
            </a:r>
            <a:endParaRPr lang="fi-FI" dirty="0">
              <a:solidFill>
                <a:prstClr val="black">
                  <a:tint val="75000"/>
                </a:prstClr>
              </a:solidFill>
              <a:ea typeface="ＭＳ Ｐゴシック" charset="0"/>
            </a:endParaRPr>
          </a:p>
        </p:txBody>
      </p:sp>
      <p:sp>
        <p:nvSpPr>
          <p:cNvPr id="9" name="Slide Number Placeholder 8"/>
          <p:cNvSpPr>
            <a:spLocks noGrp="1"/>
          </p:cNvSpPr>
          <p:nvPr>
            <p:ph type="sldNum" sz="quarter" idx="4"/>
          </p:nvPr>
        </p:nvSpPr>
        <p:spPr>
          <a:xfrm>
            <a:off x="4940300" y="6297613"/>
            <a:ext cx="3619500" cy="161925"/>
          </a:xfrm>
          <a:prstGeom prst="rect">
            <a:avLst/>
          </a:prstGeom>
        </p:spPr>
        <p:txBody>
          <a:bodyPr vert="horz" lIns="91440" tIns="45720" rIns="0" bIns="45720" rtlCol="0" anchor="ctr"/>
          <a:lstStyle>
            <a:lvl1pPr algn="r">
              <a:defRPr sz="900">
                <a:solidFill>
                  <a:schemeClr val="tx1">
                    <a:tint val="75000"/>
                  </a:schemeClr>
                </a:solidFill>
              </a:defRPr>
            </a:lvl1pPr>
          </a:lstStyle>
          <a:p>
            <a:pPr defTabSz="457200" fontAlgn="base">
              <a:spcBef>
                <a:spcPct val="0"/>
              </a:spcBef>
              <a:spcAft>
                <a:spcPct val="0"/>
              </a:spcAft>
              <a:defRPr/>
            </a:pPr>
            <a:fld id="{865DB13D-24FD-0641-8100-A6CD964B88B6}" type="slidenum">
              <a:rPr lang="fi-FI">
                <a:solidFill>
                  <a:prstClr val="black">
                    <a:tint val="75000"/>
                  </a:prstClr>
                </a:solidFill>
                <a:ea typeface="ＭＳ Ｐゴシック" charset="0"/>
              </a:rPr>
              <a:pPr defTabSz="457200" fontAlgn="base">
                <a:spcBef>
                  <a:spcPct val="0"/>
                </a:spcBef>
                <a:spcAft>
                  <a:spcPct val="0"/>
                </a:spcAft>
                <a:defRPr/>
              </a:pPr>
              <a:t>‹#›</a:t>
            </a:fld>
            <a:endParaRPr lang="fi-FI" dirty="0">
              <a:solidFill>
                <a:prstClr val="black">
                  <a:tint val="75000"/>
                </a:prstClr>
              </a:solidFill>
              <a:ea typeface="ＭＳ Ｐゴシック" charset="0"/>
            </a:endParaRPr>
          </a:p>
        </p:txBody>
      </p:sp>
    </p:spTree>
    <p:extLst>
      <p:ext uri="{BB962C8B-B14F-4D97-AF65-F5344CB8AC3E}">
        <p14:creationId xmlns:p14="http://schemas.microsoft.com/office/powerpoint/2010/main" val="21589868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iming>
    <p:tnLst>
      <p:par>
        <p:cTn id="1" dur="indefinite" restart="never" nodeType="tmRoot"/>
      </p:par>
    </p:tnLst>
  </p:timing>
  <p:hf hd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noProof="0" dirty="0" smtClean="0"/>
              <a:t>Click to edit Master title style</a:t>
            </a:r>
            <a:endParaRPr lang="fi-FI" noProof="0" dirty="0"/>
          </a:p>
        </p:txBody>
      </p:sp>
      <p:pic>
        <p:nvPicPr>
          <p:cNvPr id="3" name="Picture 2"/>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0" y="6741368"/>
            <a:ext cx="9144000" cy="133332"/>
          </a:xfrm>
          <a:prstGeom prst="rect">
            <a:avLst/>
          </a:prstGeom>
        </p:spPr>
      </p:pic>
      <p:sp>
        <p:nvSpPr>
          <p:cNvPr id="4" name="Text Placeholder 3"/>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2"/>
          </p:nvPr>
        </p:nvSpPr>
        <p:spPr>
          <a:xfrm>
            <a:off x="0" y="6448251"/>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325D181F-C6F6-447B-B058-818E58AA22D9}" type="datetimeFigureOut">
              <a:rPr lang="fi-FI" smtClean="0">
                <a:solidFill>
                  <a:prstClr val="black">
                    <a:tint val="75000"/>
                  </a:prstClr>
                </a:solidFill>
              </a:rPr>
              <a:pPr/>
              <a:t>11.12.2015</a:t>
            </a:fld>
            <a:endParaRPr lang="fi-FI" dirty="0">
              <a:solidFill>
                <a:prstClr val="black">
                  <a:tint val="75000"/>
                </a:prstClr>
              </a:solidFill>
            </a:endParaRPr>
          </a:p>
        </p:txBody>
      </p:sp>
      <p:sp>
        <p:nvSpPr>
          <p:cNvPr id="6" name="Footer Placeholder 5"/>
          <p:cNvSpPr>
            <a:spLocks noGrp="1"/>
          </p:cNvSpPr>
          <p:nvPr>
            <p:ph type="ftr" sz="quarter" idx="3"/>
          </p:nvPr>
        </p:nvSpPr>
        <p:spPr>
          <a:xfrm>
            <a:off x="3124200" y="6448251"/>
            <a:ext cx="28956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fi-FI">
              <a:solidFill>
                <a:prstClr val="black">
                  <a:tint val="75000"/>
                </a:prstClr>
              </a:solidFill>
            </a:endParaRPr>
          </a:p>
        </p:txBody>
      </p:sp>
      <p:sp>
        <p:nvSpPr>
          <p:cNvPr id="7" name="Slide Number Placeholder 6"/>
          <p:cNvSpPr>
            <a:spLocks noGrp="1"/>
          </p:cNvSpPr>
          <p:nvPr>
            <p:ph type="sldNum" sz="quarter" idx="4"/>
          </p:nvPr>
        </p:nvSpPr>
        <p:spPr>
          <a:xfrm>
            <a:off x="7010400" y="6448251"/>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AAFCD85C-98BC-4660-BE49-0DC12FB6FFB3}"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429415204"/>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Lst>
  <p:timing>
    <p:tnLst>
      <p:par>
        <p:cTn id="1" dur="indefinite" restart="never" nodeType="tmRoot"/>
      </p:par>
    </p:tnLst>
  </p:timing>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aarresaari.net/career_monitoring/masters_degree_career_monitor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931817" y="3002799"/>
            <a:ext cx="7772400" cy="934192"/>
          </a:xfrm>
        </p:spPr>
        <p:txBody>
          <a:bodyPr>
            <a:noAutofit/>
          </a:bodyPr>
          <a:lstStyle/>
          <a:p>
            <a:r>
              <a:rPr lang="fi-FI" sz="3600" b="1" dirty="0" err="1" smtClean="0"/>
              <a:t>Student</a:t>
            </a:r>
            <a:r>
              <a:rPr lang="fi-FI" sz="3600" b="1" dirty="0" smtClean="0"/>
              <a:t> and </a:t>
            </a:r>
            <a:r>
              <a:rPr lang="fi-FI" sz="3600" b="1" dirty="0" err="1" smtClean="0"/>
              <a:t>stakeholder</a:t>
            </a:r>
            <a:r>
              <a:rPr lang="fi-FI" sz="3600" b="1" dirty="0" smtClean="0"/>
              <a:t> </a:t>
            </a:r>
            <a:r>
              <a:rPr lang="fi-FI" sz="3600" b="1" dirty="0" err="1" smtClean="0"/>
              <a:t>participation</a:t>
            </a:r>
            <a:r>
              <a:rPr lang="fi-FI" sz="3600" b="1" dirty="0" smtClean="0"/>
              <a:t> </a:t>
            </a:r>
            <a:r>
              <a:rPr lang="fi-FI" sz="3600" b="1" dirty="0" smtClean="0"/>
              <a:t>in </a:t>
            </a:r>
            <a:r>
              <a:rPr lang="fi-FI" sz="3600" b="1" dirty="0" smtClean="0"/>
              <a:t>QA </a:t>
            </a:r>
            <a:r>
              <a:rPr lang="fi-FI" sz="3600" b="1" dirty="0" smtClean="0"/>
              <a:t>of </a:t>
            </a:r>
            <a:r>
              <a:rPr lang="fi-FI" sz="3600" b="1" dirty="0" err="1" smtClean="0"/>
              <a:t>education</a:t>
            </a:r>
            <a:endParaRPr lang="fi-FI" sz="3600" b="1" dirty="0"/>
          </a:p>
        </p:txBody>
      </p:sp>
      <p:sp>
        <p:nvSpPr>
          <p:cNvPr id="5" name="Alaotsikko 2"/>
          <p:cNvSpPr txBox="1">
            <a:spLocks/>
          </p:cNvSpPr>
          <p:nvPr/>
        </p:nvSpPr>
        <p:spPr>
          <a:xfrm>
            <a:off x="1524000" y="4038600"/>
            <a:ext cx="6400800" cy="105496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Georgia" panose="02040502050405020303" pitchFamily="18" charset="0"/>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Georgia" panose="02040502050405020303" pitchFamily="18"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Georgia" panose="02040502050405020303" pitchFamily="18"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Georgia" panose="02040502050405020303" pitchFamily="18" charset="0"/>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i-FI" sz="2400" dirty="0"/>
          </a:p>
        </p:txBody>
      </p:sp>
      <p:sp>
        <p:nvSpPr>
          <p:cNvPr id="4" name="Alaotsikko 3"/>
          <p:cNvSpPr>
            <a:spLocks noGrp="1"/>
          </p:cNvSpPr>
          <p:nvPr>
            <p:ph type="subTitle" idx="1"/>
          </p:nvPr>
        </p:nvSpPr>
        <p:spPr>
          <a:xfrm>
            <a:off x="1371600" y="4581128"/>
            <a:ext cx="6400800" cy="1536576"/>
          </a:xfrm>
        </p:spPr>
        <p:txBody>
          <a:bodyPr>
            <a:normAutofit/>
          </a:bodyPr>
          <a:lstStyle/>
          <a:p>
            <a:r>
              <a:rPr lang="fi-FI" sz="2400" dirty="0" smtClean="0"/>
              <a:t>Kirsi Hiltunen</a:t>
            </a:r>
          </a:p>
          <a:p>
            <a:r>
              <a:rPr lang="fi-FI" sz="2400" dirty="0" smtClean="0"/>
              <a:t>16 </a:t>
            </a:r>
            <a:r>
              <a:rPr lang="fi-FI" sz="2400" dirty="0" err="1" smtClean="0"/>
              <a:t>December</a:t>
            </a:r>
            <a:r>
              <a:rPr lang="fi-FI" sz="2400" dirty="0" smtClean="0"/>
              <a:t> 2015</a:t>
            </a:r>
          </a:p>
          <a:p>
            <a:r>
              <a:rPr lang="fi-FI" sz="2400" dirty="0" smtClean="0"/>
              <a:t>Baku, </a:t>
            </a:r>
            <a:r>
              <a:rPr lang="fi-FI" sz="2400" dirty="0" err="1" smtClean="0"/>
              <a:t>Azerbaijan</a:t>
            </a:r>
            <a:endParaRPr lang="fi-FI" sz="2400" dirty="0" smtClean="0"/>
          </a:p>
        </p:txBody>
      </p:sp>
      <p:pic>
        <p:nvPicPr>
          <p:cNvPr id="1026" name="Picture 2" descr="http://karvi.fi/app/uploads/2014/10/Twinning-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72333"/>
            <a:ext cx="1219200" cy="118206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karvi.fi/app/uploads/2014/10/EU-logo.jpg"/>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8684" y="1702518"/>
            <a:ext cx="1236228" cy="822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39267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260648"/>
            <a:ext cx="8229600" cy="926976"/>
          </a:xfrm>
        </p:spPr>
        <p:txBody>
          <a:bodyPr>
            <a:normAutofit fontScale="90000"/>
          </a:bodyPr>
          <a:lstStyle/>
          <a:p>
            <a:r>
              <a:rPr lang="fr-BE" altLang="fi-FI" sz="2900" b="1" dirty="0" err="1" smtClean="0"/>
              <a:t>Follow</a:t>
            </a:r>
            <a:r>
              <a:rPr lang="fr-BE" altLang="fi-FI" sz="2900" b="1" dirty="0" smtClean="0"/>
              <a:t>-up on placement in the labour </a:t>
            </a:r>
            <a:r>
              <a:rPr lang="fr-BE" altLang="fi-FI" sz="2900" b="1" dirty="0" err="1" smtClean="0"/>
              <a:t>market</a:t>
            </a:r>
            <a:endParaRPr lang="fi-FI" sz="2900" b="1" dirty="0"/>
          </a:p>
        </p:txBody>
      </p:sp>
      <p:sp>
        <p:nvSpPr>
          <p:cNvPr id="3" name="Sisällön paikkamerkki 2"/>
          <p:cNvSpPr>
            <a:spLocks noGrp="1"/>
          </p:cNvSpPr>
          <p:nvPr>
            <p:ph idx="1"/>
          </p:nvPr>
        </p:nvSpPr>
        <p:spPr>
          <a:xfrm>
            <a:off x="683568" y="1412776"/>
            <a:ext cx="7488832" cy="5256584"/>
          </a:xfrm>
        </p:spPr>
        <p:txBody>
          <a:bodyPr>
            <a:normAutofit/>
          </a:bodyPr>
          <a:lstStyle/>
          <a:p>
            <a:r>
              <a:rPr lang="fi-FI" sz="1800" dirty="0"/>
              <a:t>A </a:t>
            </a:r>
            <a:r>
              <a:rPr lang="fi-FI" sz="1800" dirty="0" err="1"/>
              <a:t>way</a:t>
            </a:r>
            <a:r>
              <a:rPr lang="fi-FI" sz="1800" dirty="0"/>
              <a:t> to </a:t>
            </a:r>
            <a:r>
              <a:rPr lang="fi-FI" sz="1800" dirty="0" err="1"/>
              <a:t>gather</a:t>
            </a:r>
            <a:r>
              <a:rPr lang="fi-FI" sz="1800" dirty="0"/>
              <a:t> feedback </a:t>
            </a:r>
            <a:r>
              <a:rPr lang="fi-FI" sz="1800" dirty="0" err="1"/>
              <a:t>about</a:t>
            </a:r>
            <a:r>
              <a:rPr lang="fi-FI" sz="1800" dirty="0"/>
              <a:t> </a:t>
            </a:r>
            <a:r>
              <a:rPr lang="fi-FI" sz="1800" dirty="0" err="1"/>
              <a:t>the</a:t>
            </a:r>
            <a:r>
              <a:rPr lang="fi-FI" sz="1800" dirty="0"/>
              <a:t> </a:t>
            </a:r>
            <a:r>
              <a:rPr lang="fi-FI" sz="1800" dirty="0" err="1"/>
              <a:t>studies</a:t>
            </a:r>
            <a:r>
              <a:rPr lang="fi-FI" sz="1800" dirty="0"/>
              <a:t> as </a:t>
            </a:r>
            <a:r>
              <a:rPr lang="fi-FI" sz="1800" dirty="0" err="1"/>
              <a:t>well</a:t>
            </a:r>
            <a:r>
              <a:rPr lang="fi-FI" sz="1800" dirty="0"/>
              <a:t> as of </a:t>
            </a:r>
            <a:r>
              <a:rPr lang="fi-FI" sz="1800" dirty="0" err="1"/>
              <a:t>the</a:t>
            </a:r>
            <a:r>
              <a:rPr lang="fi-FI" sz="1800" dirty="0"/>
              <a:t> </a:t>
            </a:r>
            <a:r>
              <a:rPr lang="fi-FI" sz="1800" dirty="0" err="1"/>
              <a:t>placement</a:t>
            </a:r>
            <a:r>
              <a:rPr lang="fi-FI" sz="1800" dirty="0"/>
              <a:t> in </a:t>
            </a:r>
            <a:r>
              <a:rPr lang="fi-FI" sz="1800" dirty="0" err="1"/>
              <a:t>the</a:t>
            </a:r>
            <a:r>
              <a:rPr lang="fi-FI" sz="1800" dirty="0"/>
              <a:t> labour </a:t>
            </a:r>
            <a:r>
              <a:rPr lang="fi-FI" sz="1800" dirty="0" smtClean="0"/>
              <a:t>market</a:t>
            </a:r>
          </a:p>
          <a:p>
            <a:endParaRPr lang="fi-FI" sz="1800" dirty="0"/>
          </a:p>
          <a:p>
            <a:r>
              <a:rPr lang="fi-FI" sz="1800" dirty="0" err="1"/>
              <a:t>Sent</a:t>
            </a:r>
            <a:r>
              <a:rPr lang="fi-FI" sz="1800" dirty="0"/>
              <a:t> </a:t>
            </a:r>
            <a:r>
              <a:rPr lang="fi-FI" sz="1800" dirty="0" err="1"/>
              <a:t>each</a:t>
            </a:r>
            <a:r>
              <a:rPr lang="fi-FI" sz="1800" dirty="0"/>
              <a:t> </a:t>
            </a:r>
            <a:r>
              <a:rPr lang="fi-FI" sz="1800" dirty="0" err="1"/>
              <a:t>autumn</a:t>
            </a:r>
            <a:r>
              <a:rPr lang="fi-FI" sz="1800" dirty="0"/>
              <a:t> to </a:t>
            </a:r>
            <a:r>
              <a:rPr lang="fi-FI" sz="1800" dirty="0" err="1"/>
              <a:t>those</a:t>
            </a:r>
            <a:r>
              <a:rPr lang="fi-FI" sz="1800" dirty="0"/>
              <a:t> </a:t>
            </a:r>
            <a:r>
              <a:rPr lang="fi-FI" sz="1800" dirty="0" err="1"/>
              <a:t>who</a:t>
            </a:r>
            <a:r>
              <a:rPr lang="fi-FI" sz="1800" dirty="0"/>
              <a:t> </a:t>
            </a:r>
            <a:r>
              <a:rPr lang="fi-FI" sz="1800" dirty="0" err="1"/>
              <a:t>have</a:t>
            </a:r>
            <a:r>
              <a:rPr lang="fi-FI" sz="1800" dirty="0"/>
              <a:t> </a:t>
            </a:r>
            <a:r>
              <a:rPr lang="fi-FI" sz="1800" dirty="0" err="1"/>
              <a:t>completed</a:t>
            </a:r>
            <a:r>
              <a:rPr lang="fi-FI" sz="1800" dirty="0"/>
              <a:t> </a:t>
            </a:r>
            <a:r>
              <a:rPr lang="fi-FI" sz="1800" dirty="0" err="1"/>
              <a:t>their</a:t>
            </a:r>
            <a:r>
              <a:rPr lang="fi-FI" sz="1800" dirty="0"/>
              <a:t> </a:t>
            </a:r>
            <a:r>
              <a:rPr lang="fi-FI" sz="1800" dirty="0" err="1"/>
              <a:t>Master’s</a:t>
            </a:r>
            <a:r>
              <a:rPr lang="fi-FI" sz="1800" dirty="0"/>
              <a:t> </a:t>
            </a:r>
            <a:r>
              <a:rPr lang="fi-FI" sz="1800" dirty="0" err="1"/>
              <a:t>degree</a:t>
            </a:r>
            <a:r>
              <a:rPr lang="fi-FI" sz="1800" dirty="0"/>
              <a:t> </a:t>
            </a:r>
            <a:r>
              <a:rPr lang="fi-FI" sz="1800" dirty="0" err="1"/>
              <a:t>during</a:t>
            </a:r>
            <a:r>
              <a:rPr lang="fi-FI" sz="1800" dirty="0"/>
              <a:t> </a:t>
            </a:r>
            <a:r>
              <a:rPr lang="fi-FI" sz="1800" dirty="0" err="1"/>
              <a:t>the</a:t>
            </a:r>
            <a:r>
              <a:rPr lang="fi-FI" sz="1800" dirty="0"/>
              <a:t> </a:t>
            </a:r>
            <a:r>
              <a:rPr lang="fi-FI" sz="1800" dirty="0" err="1"/>
              <a:t>past</a:t>
            </a:r>
            <a:r>
              <a:rPr lang="fi-FI" sz="1800" dirty="0"/>
              <a:t> </a:t>
            </a:r>
            <a:r>
              <a:rPr lang="fi-FI" sz="1800" dirty="0" err="1"/>
              <a:t>academic</a:t>
            </a:r>
            <a:r>
              <a:rPr lang="fi-FI" sz="1800" dirty="0"/>
              <a:t> </a:t>
            </a:r>
            <a:r>
              <a:rPr lang="fi-FI" sz="1800" dirty="0" err="1" smtClean="0"/>
              <a:t>year</a:t>
            </a:r>
            <a:endParaRPr lang="fi-FI" sz="1800" dirty="0" smtClean="0"/>
          </a:p>
          <a:p>
            <a:endParaRPr lang="fi-FI" sz="1800" dirty="0"/>
          </a:p>
          <a:p>
            <a:r>
              <a:rPr lang="fi-FI" sz="1800" dirty="0"/>
              <a:t>By </a:t>
            </a:r>
            <a:r>
              <a:rPr lang="fi-FI" sz="1800" dirty="0" err="1"/>
              <a:t>gathering</a:t>
            </a:r>
            <a:r>
              <a:rPr lang="fi-FI" sz="1800" dirty="0"/>
              <a:t> </a:t>
            </a:r>
            <a:r>
              <a:rPr lang="fi-FI" sz="1800" dirty="0" err="1"/>
              <a:t>information</a:t>
            </a:r>
            <a:r>
              <a:rPr lang="fi-FI" sz="1800" dirty="0"/>
              <a:t> </a:t>
            </a:r>
            <a:r>
              <a:rPr lang="fi-FI" sz="1800" dirty="0" err="1"/>
              <a:t>from</a:t>
            </a:r>
            <a:r>
              <a:rPr lang="fi-FI" sz="1800" dirty="0"/>
              <a:t> </a:t>
            </a:r>
            <a:r>
              <a:rPr lang="fi-FI" sz="1800" dirty="0" err="1"/>
              <a:t>the</a:t>
            </a:r>
            <a:r>
              <a:rPr lang="fi-FI" sz="1800" dirty="0"/>
              <a:t> </a:t>
            </a:r>
            <a:r>
              <a:rPr lang="fi-FI" sz="1800" dirty="0" err="1"/>
              <a:t>graduates</a:t>
            </a:r>
            <a:r>
              <a:rPr lang="fi-FI" sz="1800" dirty="0"/>
              <a:t> </a:t>
            </a:r>
            <a:r>
              <a:rPr lang="fi-FI" sz="1800" dirty="0" err="1"/>
              <a:t>every</a:t>
            </a:r>
            <a:r>
              <a:rPr lang="fi-FI" sz="1800" dirty="0"/>
              <a:t> </a:t>
            </a:r>
            <a:r>
              <a:rPr lang="fi-FI" sz="1800" dirty="0" err="1"/>
              <a:t>year</a:t>
            </a:r>
            <a:r>
              <a:rPr lang="fi-FI" sz="1800" dirty="0"/>
              <a:t>, </a:t>
            </a:r>
            <a:r>
              <a:rPr lang="fi-FI" sz="1800" dirty="0" err="1"/>
              <a:t>the</a:t>
            </a:r>
            <a:r>
              <a:rPr lang="fi-FI" sz="1800" dirty="0"/>
              <a:t> </a:t>
            </a:r>
            <a:r>
              <a:rPr lang="fi-FI" sz="1800" dirty="0" err="1"/>
              <a:t>university</a:t>
            </a:r>
            <a:r>
              <a:rPr lang="fi-FI" sz="1800" dirty="0"/>
              <a:t> </a:t>
            </a:r>
            <a:r>
              <a:rPr lang="fi-FI" sz="1800" dirty="0" err="1"/>
              <a:t>can</a:t>
            </a:r>
            <a:r>
              <a:rPr lang="fi-FI" sz="1800" dirty="0"/>
              <a:t> </a:t>
            </a:r>
            <a:r>
              <a:rPr lang="fi-FI" sz="1800" dirty="0" err="1"/>
              <a:t>estimate</a:t>
            </a:r>
            <a:r>
              <a:rPr lang="fi-FI" sz="1800" dirty="0"/>
              <a:t> </a:t>
            </a:r>
            <a:r>
              <a:rPr lang="fi-FI" sz="1800" dirty="0" err="1"/>
              <a:t>how</a:t>
            </a:r>
            <a:r>
              <a:rPr lang="fi-FI" sz="1800" dirty="0"/>
              <a:t> </a:t>
            </a:r>
            <a:r>
              <a:rPr lang="fi-FI" sz="1800" dirty="0" err="1"/>
              <a:t>the</a:t>
            </a:r>
            <a:r>
              <a:rPr lang="fi-FI" sz="1800" dirty="0"/>
              <a:t> </a:t>
            </a:r>
            <a:r>
              <a:rPr lang="fi-FI" sz="1800" dirty="0" err="1"/>
              <a:t>changes</a:t>
            </a:r>
            <a:r>
              <a:rPr lang="fi-FI" sz="1800" dirty="0"/>
              <a:t> in </a:t>
            </a:r>
            <a:r>
              <a:rPr lang="fi-FI" sz="1800" dirty="0" err="1"/>
              <a:t>education</a:t>
            </a:r>
            <a:r>
              <a:rPr lang="fi-FI" sz="1800" dirty="0"/>
              <a:t> and </a:t>
            </a:r>
            <a:r>
              <a:rPr lang="fi-FI" sz="1800" dirty="0" err="1"/>
              <a:t>the</a:t>
            </a:r>
            <a:r>
              <a:rPr lang="fi-FI" sz="1800" dirty="0"/>
              <a:t> </a:t>
            </a:r>
            <a:r>
              <a:rPr lang="fi-FI" sz="1800" dirty="0" err="1"/>
              <a:t>situation</a:t>
            </a:r>
            <a:r>
              <a:rPr lang="fi-FI" sz="1800" dirty="0"/>
              <a:t> of </a:t>
            </a:r>
            <a:r>
              <a:rPr lang="fi-FI" sz="1800" dirty="0" err="1"/>
              <a:t>the</a:t>
            </a:r>
            <a:r>
              <a:rPr lang="fi-FI" sz="1800" dirty="0"/>
              <a:t> labour market </a:t>
            </a:r>
            <a:r>
              <a:rPr lang="fi-FI" sz="1800" dirty="0" err="1"/>
              <a:t>affect</a:t>
            </a:r>
            <a:r>
              <a:rPr lang="fi-FI" sz="1800" dirty="0"/>
              <a:t> </a:t>
            </a:r>
            <a:r>
              <a:rPr lang="fi-FI" sz="1800" dirty="0" err="1"/>
              <a:t>the</a:t>
            </a:r>
            <a:r>
              <a:rPr lang="fi-FI" sz="1800" dirty="0"/>
              <a:t> </a:t>
            </a:r>
            <a:r>
              <a:rPr lang="fi-FI" sz="1800" dirty="0" err="1"/>
              <a:t>employment</a:t>
            </a:r>
            <a:r>
              <a:rPr lang="fi-FI" sz="1800" dirty="0"/>
              <a:t> of </a:t>
            </a:r>
            <a:r>
              <a:rPr lang="fi-FI" sz="1800" dirty="0" err="1"/>
              <a:t>the</a:t>
            </a:r>
            <a:r>
              <a:rPr lang="fi-FI" sz="1800" dirty="0"/>
              <a:t> </a:t>
            </a:r>
            <a:r>
              <a:rPr lang="fi-FI" sz="1800" dirty="0" err="1" smtClean="0"/>
              <a:t>graduates</a:t>
            </a:r>
            <a:endParaRPr lang="fi-FI" sz="1800" dirty="0" smtClean="0"/>
          </a:p>
          <a:p>
            <a:endParaRPr lang="fi-FI" sz="1800" dirty="0"/>
          </a:p>
          <a:p>
            <a:r>
              <a:rPr lang="fi-FI" sz="1800" dirty="0" err="1"/>
              <a:t>Conducted</a:t>
            </a:r>
            <a:r>
              <a:rPr lang="fi-FI" sz="1800" dirty="0"/>
              <a:t> </a:t>
            </a:r>
            <a:r>
              <a:rPr lang="fi-FI" sz="1800" dirty="0" err="1"/>
              <a:t>by</a:t>
            </a:r>
            <a:r>
              <a:rPr lang="fi-FI" sz="1800" dirty="0"/>
              <a:t> </a:t>
            </a:r>
            <a:r>
              <a:rPr lang="fi-FI" sz="1800" dirty="0" err="1"/>
              <a:t>the</a:t>
            </a:r>
            <a:r>
              <a:rPr lang="fi-FI" sz="1800" dirty="0"/>
              <a:t> </a:t>
            </a:r>
            <a:r>
              <a:rPr lang="fi-FI" sz="1800" dirty="0" err="1"/>
              <a:t>career</a:t>
            </a:r>
            <a:r>
              <a:rPr lang="fi-FI" sz="1800" dirty="0"/>
              <a:t> </a:t>
            </a:r>
            <a:r>
              <a:rPr lang="fi-FI" sz="1800" dirty="0" err="1"/>
              <a:t>services</a:t>
            </a:r>
            <a:r>
              <a:rPr lang="fi-FI" sz="1800" dirty="0"/>
              <a:t> of </a:t>
            </a:r>
            <a:r>
              <a:rPr lang="fi-FI" sz="1800" dirty="0" err="1"/>
              <a:t>the</a:t>
            </a:r>
            <a:r>
              <a:rPr lang="fi-FI" sz="1800" dirty="0"/>
              <a:t> </a:t>
            </a:r>
            <a:r>
              <a:rPr lang="fi-FI" sz="1800" dirty="0" err="1" smtClean="0"/>
              <a:t>university</a:t>
            </a:r>
            <a:endParaRPr lang="fi-FI" sz="1800" dirty="0"/>
          </a:p>
        </p:txBody>
      </p:sp>
    </p:spTree>
    <p:extLst>
      <p:ext uri="{BB962C8B-B14F-4D97-AF65-F5344CB8AC3E}">
        <p14:creationId xmlns:p14="http://schemas.microsoft.com/office/powerpoint/2010/main" val="665279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53752"/>
            <a:ext cx="8229600" cy="926976"/>
          </a:xfrm>
        </p:spPr>
        <p:txBody>
          <a:bodyPr>
            <a:normAutofit/>
          </a:bodyPr>
          <a:lstStyle/>
          <a:p>
            <a:r>
              <a:rPr lang="fr-BE" altLang="fi-FI" sz="2900" b="1" dirty="0" smtClean="0"/>
              <a:t>National </a:t>
            </a:r>
            <a:r>
              <a:rPr lang="fr-BE" altLang="fi-FI" sz="2900" b="1" dirty="0" err="1" smtClean="0"/>
              <a:t>career</a:t>
            </a:r>
            <a:r>
              <a:rPr lang="fr-BE" altLang="fi-FI" sz="2900" b="1" dirty="0" smtClean="0"/>
              <a:t> and </a:t>
            </a:r>
            <a:r>
              <a:rPr lang="fr-BE" altLang="fi-FI" sz="2900" b="1" dirty="0" err="1" smtClean="0"/>
              <a:t>employment</a:t>
            </a:r>
            <a:r>
              <a:rPr lang="fr-BE" altLang="fi-FI" sz="2900" b="1" dirty="0" smtClean="0"/>
              <a:t> </a:t>
            </a:r>
            <a:r>
              <a:rPr lang="fr-BE" altLang="fi-FI" sz="2900" b="1" dirty="0" err="1" smtClean="0"/>
              <a:t>survey</a:t>
            </a:r>
            <a:r>
              <a:rPr lang="fr-BE" altLang="fi-FI" sz="2900" b="1" dirty="0" smtClean="0"/>
              <a:t> </a:t>
            </a:r>
            <a:endParaRPr lang="fi-FI" sz="2900" b="1" dirty="0"/>
          </a:p>
        </p:txBody>
      </p:sp>
      <p:sp>
        <p:nvSpPr>
          <p:cNvPr id="3" name="Sisällön paikkamerkki 2"/>
          <p:cNvSpPr>
            <a:spLocks noGrp="1"/>
          </p:cNvSpPr>
          <p:nvPr>
            <p:ph idx="1"/>
          </p:nvPr>
        </p:nvSpPr>
        <p:spPr>
          <a:xfrm>
            <a:off x="683568" y="980728"/>
            <a:ext cx="7488832" cy="5256584"/>
          </a:xfrm>
        </p:spPr>
        <p:txBody>
          <a:bodyPr>
            <a:normAutofit fontScale="92500" lnSpcReduction="10000"/>
          </a:bodyPr>
          <a:lstStyle/>
          <a:p>
            <a:r>
              <a:rPr lang="en-US" sz="1800" dirty="0" err="1" smtClean="0"/>
              <a:t>Aarresaari</a:t>
            </a:r>
            <a:r>
              <a:rPr lang="en-US" sz="1800" dirty="0" smtClean="0"/>
              <a:t> </a:t>
            </a:r>
            <a:r>
              <a:rPr lang="en-US" sz="1800" dirty="0"/>
              <a:t>network </a:t>
            </a:r>
            <a:r>
              <a:rPr lang="en-US" sz="1800" dirty="0" smtClean="0"/>
              <a:t>– a network of Academic Career Services of 12 Finnish universities - actively </a:t>
            </a:r>
            <a:r>
              <a:rPr lang="en-US" sz="1800" dirty="0"/>
              <a:t>monitors the employment of academic </a:t>
            </a:r>
            <a:r>
              <a:rPr lang="en-US" sz="1800" dirty="0" smtClean="0"/>
              <a:t>graduates</a:t>
            </a:r>
          </a:p>
          <a:p>
            <a:endParaRPr lang="fi-FI" sz="1800" dirty="0" smtClean="0"/>
          </a:p>
          <a:p>
            <a:r>
              <a:rPr lang="fi-FI" sz="1800" dirty="0" smtClean="0"/>
              <a:t>Follows </a:t>
            </a:r>
            <a:r>
              <a:rPr lang="fi-FI" sz="1800" dirty="0" err="1"/>
              <a:t>the</a:t>
            </a:r>
            <a:r>
              <a:rPr lang="fi-FI" sz="1800" dirty="0"/>
              <a:t> </a:t>
            </a:r>
            <a:r>
              <a:rPr lang="fi-FI" sz="1800" dirty="0" err="1"/>
              <a:t>situation</a:t>
            </a:r>
            <a:r>
              <a:rPr lang="fi-FI" sz="1800" dirty="0"/>
              <a:t> of </a:t>
            </a:r>
            <a:r>
              <a:rPr lang="fi-FI" sz="1800" dirty="0" err="1"/>
              <a:t>the</a:t>
            </a:r>
            <a:r>
              <a:rPr lang="fi-FI" sz="1800" dirty="0"/>
              <a:t> </a:t>
            </a:r>
            <a:r>
              <a:rPr lang="fi-FI" sz="1800" dirty="0" err="1"/>
              <a:t>graduates</a:t>
            </a:r>
            <a:r>
              <a:rPr lang="fi-FI" sz="1800" dirty="0"/>
              <a:t> appr. </a:t>
            </a:r>
            <a:r>
              <a:rPr lang="fi-FI" sz="1800" dirty="0" smtClean="0"/>
              <a:t>5 </a:t>
            </a:r>
            <a:r>
              <a:rPr lang="fi-FI" sz="1800" dirty="0" err="1"/>
              <a:t>years</a:t>
            </a:r>
            <a:r>
              <a:rPr lang="fi-FI" sz="1800" dirty="0"/>
              <a:t> </a:t>
            </a:r>
            <a:r>
              <a:rPr lang="fi-FI" sz="1800" dirty="0" err="1"/>
              <a:t>after</a:t>
            </a:r>
            <a:r>
              <a:rPr lang="fi-FI" sz="1800" dirty="0"/>
              <a:t> </a:t>
            </a:r>
            <a:r>
              <a:rPr lang="fi-FI" sz="1800" dirty="0" err="1" smtClean="0"/>
              <a:t>graduation</a:t>
            </a:r>
            <a:endParaRPr lang="fi-FI" sz="1800" dirty="0" smtClean="0"/>
          </a:p>
          <a:p>
            <a:endParaRPr lang="fi-FI" sz="1800" dirty="0"/>
          </a:p>
          <a:p>
            <a:r>
              <a:rPr lang="fi-FI" sz="1800" dirty="0" err="1"/>
              <a:t>Produces</a:t>
            </a:r>
            <a:r>
              <a:rPr lang="fi-FI" sz="1800" dirty="0"/>
              <a:t> </a:t>
            </a:r>
            <a:r>
              <a:rPr lang="fi-FI" sz="1800" dirty="0" err="1"/>
              <a:t>information</a:t>
            </a:r>
            <a:r>
              <a:rPr lang="fi-FI" sz="1800" dirty="0"/>
              <a:t> </a:t>
            </a:r>
            <a:r>
              <a:rPr lang="fi-FI" sz="1800" dirty="0" err="1"/>
              <a:t>about</a:t>
            </a:r>
            <a:r>
              <a:rPr lang="fi-FI" sz="1800" dirty="0"/>
              <a:t> </a:t>
            </a:r>
            <a:r>
              <a:rPr lang="fi-FI" sz="1800" dirty="0" err="1"/>
              <a:t>the</a:t>
            </a:r>
            <a:r>
              <a:rPr lang="fi-FI" sz="1800" dirty="0"/>
              <a:t> </a:t>
            </a:r>
            <a:r>
              <a:rPr lang="fi-FI" sz="1800" dirty="0" err="1"/>
              <a:t>quality</a:t>
            </a:r>
            <a:r>
              <a:rPr lang="fi-FI" sz="1800" dirty="0"/>
              <a:t> of </a:t>
            </a:r>
            <a:r>
              <a:rPr lang="fi-FI" sz="1800" dirty="0" err="1"/>
              <a:t>employment</a:t>
            </a:r>
            <a:r>
              <a:rPr lang="fi-FI" sz="1800" dirty="0"/>
              <a:t>, </a:t>
            </a:r>
            <a:r>
              <a:rPr lang="fi-FI" sz="1800" dirty="0" err="1"/>
              <a:t>career</a:t>
            </a:r>
            <a:r>
              <a:rPr lang="fi-FI" sz="1800" dirty="0"/>
              <a:t> </a:t>
            </a:r>
            <a:r>
              <a:rPr lang="fi-FI" sz="1800" dirty="0" smtClean="0"/>
              <a:t>development</a:t>
            </a:r>
            <a:r>
              <a:rPr lang="en-US" sz="1800" dirty="0"/>
              <a:t> </a:t>
            </a:r>
            <a:r>
              <a:rPr lang="en-US" sz="1800" dirty="0" smtClean="0"/>
              <a:t>and student’s satisfaction </a:t>
            </a:r>
            <a:r>
              <a:rPr lang="en-US" sz="1800" dirty="0"/>
              <a:t>with the degree </a:t>
            </a:r>
            <a:r>
              <a:rPr lang="en-US" sz="1800" dirty="0" smtClean="0"/>
              <a:t>completed, i.e. g</a:t>
            </a:r>
            <a:r>
              <a:rPr lang="fi-FI" sz="1800" dirty="0" err="1" smtClean="0"/>
              <a:t>ives</a:t>
            </a:r>
            <a:r>
              <a:rPr lang="fi-FI" sz="1800" dirty="0" smtClean="0"/>
              <a:t> </a:t>
            </a:r>
            <a:r>
              <a:rPr lang="fi-FI" sz="1800" dirty="0" err="1"/>
              <a:t>information</a:t>
            </a:r>
            <a:r>
              <a:rPr lang="fi-FI" sz="1800" dirty="0"/>
              <a:t> </a:t>
            </a:r>
            <a:r>
              <a:rPr lang="fi-FI" sz="1800" dirty="0" err="1"/>
              <a:t>about</a:t>
            </a:r>
            <a:r>
              <a:rPr lang="fi-FI" sz="1800" dirty="0"/>
              <a:t> </a:t>
            </a:r>
            <a:r>
              <a:rPr lang="fi-FI" sz="1800" dirty="0" err="1"/>
              <a:t>the</a:t>
            </a:r>
            <a:r>
              <a:rPr lang="fi-FI" sz="1800" dirty="0"/>
              <a:t> </a:t>
            </a:r>
            <a:r>
              <a:rPr lang="fi-FI" sz="1800" dirty="0" err="1"/>
              <a:t>relevance</a:t>
            </a:r>
            <a:r>
              <a:rPr lang="fi-FI" sz="1800" dirty="0"/>
              <a:t> of </a:t>
            </a:r>
            <a:r>
              <a:rPr lang="fi-FI" sz="1800" dirty="0" err="1"/>
              <a:t>the</a:t>
            </a:r>
            <a:r>
              <a:rPr lang="fi-FI" sz="1800" dirty="0"/>
              <a:t> </a:t>
            </a:r>
            <a:r>
              <a:rPr lang="fi-FI" sz="1800" dirty="0" err="1"/>
              <a:t>education</a:t>
            </a:r>
            <a:r>
              <a:rPr lang="fi-FI" sz="1800" dirty="0"/>
              <a:t> in </a:t>
            </a:r>
            <a:r>
              <a:rPr lang="fi-FI" sz="1800" dirty="0" err="1"/>
              <a:t>the</a:t>
            </a:r>
            <a:r>
              <a:rPr lang="fi-FI" sz="1800" dirty="0"/>
              <a:t> labour </a:t>
            </a:r>
            <a:r>
              <a:rPr lang="fi-FI" sz="1800" dirty="0" smtClean="0"/>
              <a:t>market</a:t>
            </a:r>
          </a:p>
          <a:p>
            <a:pPr marL="0" indent="0">
              <a:buNone/>
            </a:pPr>
            <a:endParaRPr lang="fi-FI" sz="1800" dirty="0" smtClean="0"/>
          </a:p>
          <a:p>
            <a:r>
              <a:rPr lang="en-US" sz="1800" dirty="0"/>
              <a:t>The data collected in career monitoring surveys is primarily </a:t>
            </a:r>
            <a:r>
              <a:rPr lang="en-US" sz="1800" dirty="0" err="1"/>
              <a:t>utilised</a:t>
            </a:r>
            <a:r>
              <a:rPr lang="en-US" sz="1800" dirty="0"/>
              <a:t> in quality assurance, teaching development and student counselling by the </a:t>
            </a:r>
            <a:r>
              <a:rPr lang="en-US" sz="1800" dirty="0" smtClean="0"/>
              <a:t>universities</a:t>
            </a:r>
          </a:p>
          <a:p>
            <a:pPr marL="0" indent="0">
              <a:buNone/>
            </a:pPr>
            <a:endParaRPr lang="fi-FI" sz="1800" dirty="0"/>
          </a:p>
          <a:p>
            <a:r>
              <a:rPr lang="fi-FI" sz="1800" dirty="0" err="1" smtClean="0"/>
              <a:t>Similar</a:t>
            </a:r>
            <a:r>
              <a:rPr lang="fi-FI" sz="1800" dirty="0" smtClean="0"/>
              <a:t> </a:t>
            </a:r>
            <a:r>
              <a:rPr lang="fi-FI" sz="1800" dirty="0" err="1" smtClean="0"/>
              <a:t>survey</a:t>
            </a:r>
            <a:r>
              <a:rPr lang="fi-FI" sz="1800" dirty="0" smtClean="0"/>
              <a:t> for </a:t>
            </a:r>
            <a:r>
              <a:rPr lang="fi-FI" sz="1800" dirty="0" err="1" smtClean="0"/>
              <a:t>PhDs</a:t>
            </a:r>
            <a:r>
              <a:rPr lang="fi-FI" sz="1800" dirty="0" smtClean="0"/>
              <a:t> appr. 2 </a:t>
            </a:r>
            <a:r>
              <a:rPr lang="fi-FI" sz="1800" dirty="0" err="1" smtClean="0"/>
              <a:t>years</a:t>
            </a:r>
            <a:r>
              <a:rPr lang="fi-FI" sz="1800" dirty="0" smtClean="0"/>
              <a:t> </a:t>
            </a:r>
            <a:r>
              <a:rPr lang="fi-FI" sz="1800" dirty="0" err="1" smtClean="0"/>
              <a:t>after</a:t>
            </a:r>
            <a:r>
              <a:rPr lang="fi-FI" sz="1800" dirty="0" smtClean="0"/>
              <a:t> </a:t>
            </a:r>
            <a:r>
              <a:rPr lang="fi-FI" sz="1800" dirty="0" err="1" smtClean="0"/>
              <a:t>graduation</a:t>
            </a:r>
            <a:endParaRPr lang="fi-FI" sz="1800" dirty="0" smtClean="0"/>
          </a:p>
          <a:p>
            <a:pPr marL="0" indent="0">
              <a:buNone/>
            </a:pPr>
            <a:endParaRPr lang="fi-FI" sz="1800" dirty="0" smtClean="0"/>
          </a:p>
          <a:p>
            <a:pPr marL="0" indent="0">
              <a:buNone/>
            </a:pPr>
            <a:r>
              <a:rPr lang="fi-FI" sz="1800" dirty="0" smtClean="0">
                <a:hlinkClick r:id="rId2"/>
              </a:rPr>
              <a:t>https</a:t>
            </a:r>
            <a:r>
              <a:rPr lang="fi-FI" sz="1800" dirty="0">
                <a:hlinkClick r:id="rId2"/>
              </a:rPr>
              <a:t>://</a:t>
            </a:r>
            <a:r>
              <a:rPr lang="fi-FI" sz="1800" dirty="0" smtClean="0">
                <a:hlinkClick r:id="rId2"/>
              </a:rPr>
              <a:t>www.aarresaari.net/career_monitoring/masters_degree_career_monitoring</a:t>
            </a:r>
            <a:endParaRPr lang="fi-FI" sz="1800" dirty="0" smtClean="0"/>
          </a:p>
          <a:p>
            <a:pPr marL="0" indent="0">
              <a:buNone/>
            </a:pPr>
            <a:endParaRPr lang="fi-FI" sz="1800" dirty="0"/>
          </a:p>
          <a:p>
            <a:endParaRPr lang="fi-FI" sz="1800" dirty="0"/>
          </a:p>
        </p:txBody>
      </p:sp>
    </p:spTree>
    <p:extLst>
      <p:ext uri="{BB962C8B-B14F-4D97-AF65-F5344CB8AC3E}">
        <p14:creationId xmlns:p14="http://schemas.microsoft.com/office/powerpoint/2010/main" val="40378574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ruutu 4"/>
          <p:cNvSpPr txBox="1"/>
          <p:nvPr/>
        </p:nvSpPr>
        <p:spPr>
          <a:xfrm>
            <a:off x="899592" y="1268760"/>
            <a:ext cx="7632847" cy="369332"/>
          </a:xfrm>
          <a:prstGeom prst="rect">
            <a:avLst/>
          </a:prstGeom>
          <a:noFill/>
        </p:spPr>
        <p:txBody>
          <a:bodyPr wrap="square" rtlCol="0">
            <a:spAutoFit/>
          </a:bodyPr>
          <a:lstStyle/>
          <a:p>
            <a:r>
              <a:rPr lang="fi-FI" dirty="0" smtClean="0">
                <a:effectLst>
                  <a:outerShdw blurRad="38100" dist="38100" dir="2700000" algn="tl">
                    <a:srgbClr val="000000">
                      <a:alpha val="43137"/>
                    </a:srgbClr>
                  </a:outerShdw>
                </a:effectLst>
              </a:rPr>
              <a:t>COLLECTING STUDENT FEEDBACK AT THE UNIVERSITY OF TURKU</a:t>
            </a:r>
            <a:endParaRPr lang="fi-FI" dirty="0">
              <a:effectLst>
                <a:outerShdw blurRad="38100" dist="38100" dir="2700000" algn="tl">
                  <a:srgbClr val="000000">
                    <a:alpha val="43137"/>
                  </a:srgbClr>
                </a:outerShdw>
              </a:effectLst>
            </a:endParaRPr>
          </a:p>
        </p:txBody>
      </p:sp>
      <p:graphicFrame>
        <p:nvGraphicFramePr>
          <p:cNvPr id="11" name="Taulukko 10"/>
          <p:cNvGraphicFramePr>
            <a:graphicFrameLocks noGrp="1"/>
          </p:cNvGraphicFramePr>
          <p:nvPr>
            <p:extLst>
              <p:ext uri="{D42A27DB-BD31-4B8C-83A1-F6EECF244321}">
                <p14:modId xmlns:p14="http://schemas.microsoft.com/office/powerpoint/2010/main" val="3535088029"/>
              </p:ext>
            </p:extLst>
          </p:nvPr>
        </p:nvGraphicFramePr>
        <p:xfrm>
          <a:off x="395536" y="1916832"/>
          <a:ext cx="1656184" cy="370840"/>
        </p:xfrm>
        <a:graphic>
          <a:graphicData uri="http://schemas.openxmlformats.org/drawingml/2006/table">
            <a:tbl>
              <a:tblPr firstRow="1" bandRow="1">
                <a:tableStyleId>{5C22544A-7EE6-4342-B048-85BDC9FD1C3A}</a:tableStyleId>
              </a:tblPr>
              <a:tblGrid>
                <a:gridCol w="1656184"/>
              </a:tblGrid>
              <a:tr h="370840">
                <a:tc>
                  <a:txBody>
                    <a:bodyPr/>
                    <a:lstStyle/>
                    <a:p>
                      <a:r>
                        <a:rPr lang="en-US" sz="1400" dirty="0" smtClean="0">
                          <a:solidFill>
                            <a:schemeClr val="tx1"/>
                          </a:solidFill>
                        </a:rPr>
                        <a:t>Form of feedback</a:t>
                      </a:r>
                      <a:endParaRPr lang="fi-FI" sz="1400" dirty="0">
                        <a:solidFill>
                          <a:schemeClr val="tx1"/>
                        </a:solidFill>
                      </a:endParaRPr>
                    </a:p>
                  </a:txBody>
                  <a:tcPr>
                    <a:lnL w="6350" cap="flat" cmpd="sng" algn="ctr">
                      <a:solidFill>
                        <a:schemeClr val="bg1">
                          <a:lumMod val="85000"/>
                        </a:schemeClr>
                      </a:solidFill>
                      <a:prstDash val="sysDot"/>
                      <a:round/>
                      <a:headEnd type="none" w="med" len="med"/>
                      <a:tailEnd type="none" w="med" len="med"/>
                    </a:lnL>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solidFill>
                      <a:schemeClr val="bg1">
                        <a:lumMod val="85000"/>
                      </a:schemeClr>
                    </a:solidFill>
                  </a:tcPr>
                </a:tc>
              </a:tr>
            </a:tbl>
          </a:graphicData>
        </a:graphic>
      </p:graphicFrame>
      <p:graphicFrame>
        <p:nvGraphicFramePr>
          <p:cNvPr id="14" name="Taulukko 13"/>
          <p:cNvGraphicFramePr>
            <a:graphicFrameLocks noGrp="1"/>
          </p:cNvGraphicFramePr>
          <p:nvPr>
            <p:extLst/>
          </p:nvPr>
        </p:nvGraphicFramePr>
        <p:xfrm>
          <a:off x="7164288" y="1916832"/>
          <a:ext cx="1706686" cy="396240"/>
        </p:xfrm>
        <a:graphic>
          <a:graphicData uri="http://schemas.openxmlformats.org/drawingml/2006/table">
            <a:tbl>
              <a:tblPr firstRow="1" bandRow="1">
                <a:tableStyleId>{5C22544A-7EE6-4342-B048-85BDC9FD1C3A}</a:tableStyleId>
              </a:tblPr>
              <a:tblGrid>
                <a:gridCol w="1706686"/>
              </a:tblGrid>
              <a:tr h="370840">
                <a:tc>
                  <a:txBody>
                    <a:bodyPr/>
                    <a:lstStyle/>
                    <a:p>
                      <a:endParaRPr lang="en-US" sz="1000" dirty="0" smtClean="0">
                        <a:solidFill>
                          <a:schemeClr val="tx1"/>
                        </a:solidFill>
                      </a:endParaRPr>
                    </a:p>
                    <a:p>
                      <a:r>
                        <a:rPr lang="en-US" sz="1000" b="0" dirty="0" smtClean="0">
                          <a:solidFill>
                            <a:schemeClr val="tx1"/>
                          </a:solidFill>
                        </a:rPr>
                        <a:t>after graduation</a:t>
                      </a:r>
                      <a:endParaRPr lang="fi-FI" sz="1000" b="0" dirty="0">
                        <a:solidFill>
                          <a:schemeClr val="tx1"/>
                        </a:solidFill>
                      </a:endParaRPr>
                    </a:p>
                  </a:txBody>
                  <a:tcPr>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r>
            </a:tbl>
          </a:graphicData>
        </a:graphic>
      </p:graphicFrame>
      <p:graphicFrame>
        <p:nvGraphicFramePr>
          <p:cNvPr id="15" name="Taulukko 14"/>
          <p:cNvGraphicFramePr>
            <a:graphicFrameLocks noGrp="1"/>
          </p:cNvGraphicFramePr>
          <p:nvPr>
            <p:extLst>
              <p:ext uri="{D42A27DB-BD31-4B8C-83A1-F6EECF244321}">
                <p14:modId xmlns:p14="http://schemas.microsoft.com/office/powerpoint/2010/main" val="340527136"/>
              </p:ext>
            </p:extLst>
          </p:nvPr>
        </p:nvGraphicFramePr>
        <p:xfrm>
          <a:off x="395536" y="2281042"/>
          <a:ext cx="1656184" cy="3308198"/>
        </p:xfrm>
        <a:graphic>
          <a:graphicData uri="http://schemas.openxmlformats.org/drawingml/2006/table">
            <a:tbl>
              <a:tblPr firstRow="1" bandRow="1">
                <a:tableStyleId>{5C22544A-7EE6-4342-B048-85BDC9FD1C3A}</a:tableStyleId>
              </a:tblPr>
              <a:tblGrid>
                <a:gridCol w="1656184"/>
              </a:tblGrid>
              <a:tr h="3308198">
                <a:tc>
                  <a:txBody>
                    <a:bodyPr/>
                    <a:lstStyle/>
                    <a:p>
                      <a:endParaRPr lang="fi-FI" sz="1000" b="0" dirty="0" smtClean="0">
                        <a:solidFill>
                          <a:schemeClr val="tx1"/>
                        </a:solidFill>
                      </a:endParaRPr>
                    </a:p>
                    <a:p>
                      <a:r>
                        <a:rPr lang="fi-FI" sz="1200" b="0" dirty="0" smtClean="0">
                          <a:solidFill>
                            <a:schemeClr val="tx1"/>
                          </a:solidFill>
                        </a:rPr>
                        <a:t>Course feedback</a:t>
                      </a:r>
                    </a:p>
                    <a:p>
                      <a:endParaRPr lang="fi-FI" sz="1200" b="0" dirty="0" smtClean="0">
                        <a:solidFill>
                          <a:schemeClr val="tx1"/>
                        </a:solidFill>
                      </a:endParaRPr>
                    </a:p>
                    <a:p>
                      <a:r>
                        <a:rPr lang="en-US" sz="1200" b="0" dirty="0" smtClean="0">
                          <a:solidFill>
                            <a:schemeClr val="tx1"/>
                          </a:solidFill>
                        </a:rPr>
                        <a:t>Survey at the beginning of the studies</a:t>
                      </a:r>
                    </a:p>
                    <a:p>
                      <a:endParaRPr lang="fi-FI" sz="1200" b="0" dirty="0" smtClean="0">
                        <a:solidFill>
                          <a:schemeClr val="tx1"/>
                        </a:solidFill>
                      </a:endParaRPr>
                    </a:p>
                    <a:p>
                      <a:r>
                        <a:rPr lang="fi-FI" sz="1200" b="0" dirty="0" smtClean="0">
                          <a:solidFill>
                            <a:schemeClr val="tx1"/>
                          </a:solidFill>
                        </a:rPr>
                        <a:t>National </a:t>
                      </a:r>
                      <a:r>
                        <a:rPr lang="fi-FI" sz="1200" b="0" dirty="0" err="1" smtClean="0">
                          <a:solidFill>
                            <a:schemeClr val="tx1"/>
                          </a:solidFill>
                        </a:rPr>
                        <a:t>student</a:t>
                      </a:r>
                      <a:r>
                        <a:rPr lang="fi-FI" sz="1200" b="0" dirty="0" smtClean="0">
                          <a:solidFill>
                            <a:schemeClr val="tx1"/>
                          </a:solidFill>
                        </a:rPr>
                        <a:t> feedback </a:t>
                      </a:r>
                      <a:r>
                        <a:rPr lang="fi-FI" sz="1200" b="0" dirty="0" err="1" smtClean="0">
                          <a:solidFill>
                            <a:schemeClr val="tx1"/>
                          </a:solidFill>
                        </a:rPr>
                        <a:t>survey</a:t>
                      </a:r>
                      <a:r>
                        <a:rPr lang="fi-FI" sz="1200" b="0" dirty="0" smtClean="0">
                          <a:solidFill>
                            <a:schemeClr val="tx1"/>
                          </a:solidFill>
                        </a:rPr>
                        <a:t> </a:t>
                      </a:r>
                    </a:p>
                    <a:p>
                      <a:endParaRPr lang="fi-FI" sz="1200" b="0" dirty="0" smtClean="0">
                        <a:solidFill>
                          <a:schemeClr val="tx1"/>
                        </a:solidFill>
                      </a:endParaRPr>
                    </a:p>
                    <a:p>
                      <a:r>
                        <a:rPr lang="en-US" sz="1200" b="0" dirty="0" smtClean="0">
                          <a:solidFill>
                            <a:schemeClr val="tx1"/>
                          </a:solidFill>
                        </a:rPr>
                        <a:t>Follow-up on placement </a:t>
                      </a:r>
                      <a:br>
                        <a:rPr lang="en-US" sz="1200" b="0" dirty="0" smtClean="0">
                          <a:solidFill>
                            <a:schemeClr val="tx1"/>
                          </a:solidFill>
                        </a:rPr>
                      </a:br>
                      <a:r>
                        <a:rPr lang="en-US" sz="1200" b="0" dirty="0" smtClean="0">
                          <a:solidFill>
                            <a:schemeClr val="tx1"/>
                          </a:solidFill>
                        </a:rPr>
                        <a:t>in the </a:t>
                      </a:r>
                      <a:r>
                        <a:rPr lang="en-US" sz="1200" b="0" dirty="0" err="1" smtClean="0">
                          <a:solidFill>
                            <a:schemeClr val="tx1"/>
                          </a:solidFill>
                        </a:rPr>
                        <a:t>labour</a:t>
                      </a:r>
                      <a:r>
                        <a:rPr lang="en-US" sz="1200" b="0" dirty="0" smtClean="0">
                          <a:solidFill>
                            <a:schemeClr val="tx1"/>
                          </a:solidFill>
                        </a:rPr>
                        <a:t> market </a:t>
                      </a:r>
                      <a:endParaRPr lang="fi-FI" sz="1200" b="0" dirty="0" smtClean="0">
                        <a:solidFill>
                          <a:schemeClr val="tx1"/>
                        </a:solidFill>
                      </a:endParaRPr>
                    </a:p>
                    <a:p>
                      <a:endParaRPr lang="fi-FI" sz="1200" b="0" dirty="0" smtClean="0">
                        <a:solidFill>
                          <a:schemeClr val="tx1"/>
                        </a:solidFill>
                      </a:endParaRPr>
                    </a:p>
                    <a:p>
                      <a:r>
                        <a:rPr lang="fi-FI" sz="1200" b="0" dirty="0" err="1" smtClean="0">
                          <a:solidFill>
                            <a:schemeClr val="tx1"/>
                          </a:solidFill>
                        </a:rPr>
                        <a:t>Career</a:t>
                      </a:r>
                      <a:r>
                        <a:rPr lang="fi-FI" sz="1200" b="0" dirty="0" smtClean="0">
                          <a:solidFill>
                            <a:schemeClr val="tx1"/>
                          </a:solidFill>
                        </a:rPr>
                        <a:t> and </a:t>
                      </a:r>
                      <a:r>
                        <a:rPr lang="fi-FI" sz="1200" b="0" dirty="0" err="1" smtClean="0">
                          <a:solidFill>
                            <a:schemeClr val="tx1"/>
                          </a:solidFill>
                        </a:rPr>
                        <a:t>employment</a:t>
                      </a:r>
                      <a:r>
                        <a:rPr lang="fi-FI" sz="1200" b="0" dirty="0" smtClean="0">
                          <a:solidFill>
                            <a:schemeClr val="tx1"/>
                          </a:solidFill>
                        </a:rPr>
                        <a:t> </a:t>
                      </a:r>
                      <a:r>
                        <a:rPr lang="fi-FI" sz="1200" b="0" dirty="0" err="1" smtClean="0">
                          <a:solidFill>
                            <a:schemeClr val="tx1"/>
                          </a:solidFill>
                        </a:rPr>
                        <a:t>survey</a:t>
                      </a:r>
                      <a:r>
                        <a:rPr lang="fi-FI" sz="1200" b="0" dirty="0" smtClean="0">
                          <a:solidFill>
                            <a:schemeClr val="tx1"/>
                          </a:solidFill>
                        </a:rPr>
                        <a:t> </a:t>
                      </a:r>
                      <a:endParaRPr lang="fi-FI" sz="1200" b="0" dirty="0">
                        <a:solidFill>
                          <a:schemeClr val="tx1"/>
                        </a:solidFill>
                      </a:endParaRPr>
                    </a:p>
                  </a:txBody>
                  <a:tcPr>
                    <a:solidFill>
                      <a:schemeClr val="bg1">
                        <a:lumMod val="85000"/>
                      </a:schemeClr>
                    </a:solidFill>
                  </a:tcPr>
                </a:tc>
              </a:tr>
            </a:tbl>
          </a:graphicData>
        </a:graphic>
      </p:graphicFrame>
      <p:graphicFrame>
        <p:nvGraphicFramePr>
          <p:cNvPr id="16" name="Taulukko 15"/>
          <p:cNvGraphicFramePr>
            <a:graphicFrameLocks noGrp="1"/>
          </p:cNvGraphicFramePr>
          <p:nvPr>
            <p:extLst>
              <p:ext uri="{D42A27DB-BD31-4B8C-83A1-F6EECF244321}">
                <p14:modId xmlns:p14="http://schemas.microsoft.com/office/powerpoint/2010/main" val="3948370418"/>
              </p:ext>
            </p:extLst>
          </p:nvPr>
        </p:nvGraphicFramePr>
        <p:xfrm>
          <a:off x="2051720" y="1916832"/>
          <a:ext cx="5112570" cy="396240"/>
        </p:xfrm>
        <a:graphic>
          <a:graphicData uri="http://schemas.openxmlformats.org/drawingml/2006/table">
            <a:tbl>
              <a:tblPr firstRow="1" bandRow="1">
                <a:tableStyleId>{5C22544A-7EE6-4342-B048-85BDC9FD1C3A}</a:tableStyleId>
              </a:tblPr>
              <a:tblGrid>
                <a:gridCol w="852095"/>
                <a:gridCol w="852095"/>
                <a:gridCol w="852095"/>
                <a:gridCol w="852095"/>
                <a:gridCol w="852095"/>
                <a:gridCol w="852095"/>
              </a:tblGrid>
              <a:tr h="370840">
                <a:tc>
                  <a:txBody>
                    <a:bodyPr/>
                    <a:lstStyle/>
                    <a:p>
                      <a:pPr marL="228600" indent="-228600">
                        <a:buAutoNum type="arabicPeriod"/>
                      </a:pPr>
                      <a:endParaRPr lang="en-US" sz="1000" dirty="0" smtClean="0">
                        <a:solidFill>
                          <a:schemeClr val="tx1"/>
                        </a:solidFill>
                      </a:endParaRPr>
                    </a:p>
                    <a:p>
                      <a:pPr marL="0" indent="0">
                        <a:buNone/>
                      </a:pPr>
                      <a:r>
                        <a:rPr lang="en-US" sz="1000" b="0" dirty="0" smtClean="0">
                          <a:solidFill>
                            <a:schemeClr val="tx1"/>
                          </a:solidFill>
                        </a:rPr>
                        <a:t>1. year</a:t>
                      </a:r>
                      <a:endParaRPr lang="fi-FI" sz="1000" b="0" dirty="0">
                        <a:solidFill>
                          <a:schemeClr val="tx1"/>
                        </a:solidFill>
                      </a:endParaRPr>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c>
                  <a:txBody>
                    <a:bodyPr/>
                    <a:lstStyle/>
                    <a:p>
                      <a:endParaRPr lang="en-US" sz="1000" b="0" dirty="0" smtClean="0">
                        <a:solidFill>
                          <a:schemeClr val="tx1"/>
                        </a:solidFill>
                      </a:endParaRPr>
                    </a:p>
                    <a:p>
                      <a:r>
                        <a:rPr lang="en-US" sz="1000" b="0" dirty="0" smtClean="0">
                          <a:solidFill>
                            <a:schemeClr val="tx1"/>
                          </a:solidFill>
                        </a:rPr>
                        <a:t>2. year</a:t>
                      </a:r>
                      <a:endParaRPr lang="fi-FI" sz="1000" b="0" dirty="0">
                        <a:solidFill>
                          <a:schemeClr val="tx1"/>
                        </a:solidFill>
                      </a:endParaRPr>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endParaRPr lang="en-US" sz="1000" b="0" dirty="0" smtClean="0">
                        <a:solidFill>
                          <a:schemeClr val="tx1"/>
                        </a:solidFill>
                      </a:endParaRPr>
                    </a:p>
                    <a:p>
                      <a:r>
                        <a:rPr lang="en-US" sz="1000" b="0" dirty="0" smtClean="0">
                          <a:solidFill>
                            <a:schemeClr val="tx1"/>
                          </a:solidFill>
                        </a:rPr>
                        <a:t>3. year</a:t>
                      </a:r>
                      <a:endParaRPr lang="fi-FI" sz="1000" b="0" dirty="0">
                        <a:solidFill>
                          <a:schemeClr val="tx1"/>
                        </a:solidFill>
                      </a:endParaRPr>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c>
                  <a:txBody>
                    <a:bodyPr/>
                    <a:lstStyle/>
                    <a:p>
                      <a:endParaRPr lang="en-US" sz="1000" b="0" dirty="0" smtClean="0">
                        <a:solidFill>
                          <a:schemeClr val="tx1"/>
                        </a:solidFill>
                      </a:endParaRPr>
                    </a:p>
                    <a:p>
                      <a:r>
                        <a:rPr lang="en-US" sz="1000" b="0" dirty="0" smtClean="0">
                          <a:solidFill>
                            <a:schemeClr val="tx1"/>
                          </a:solidFill>
                        </a:rPr>
                        <a:t>4. year</a:t>
                      </a:r>
                      <a:endParaRPr lang="fi-FI" sz="1000" b="0" dirty="0">
                        <a:solidFill>
                          <a:schemeClr val="tx1"/>
                        </a:solidFill>
                      </a:endParaRPr>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c>
                  <a:txBody>
                    <a:bodyPr/>
                    <a:lstStyle/>
                    <a:p>
                      <a:endParaRPr lang="en-US" sz="1000" b="0" dirty="0" smtClean="0">
                        <a:solidFill>
                          <a:schemeClr val="tx1"/>
                        </a:solidFill>
                      </a:endParaRPr>
                    </a:p>
                    <a:p>
                      <a:r>
                        <a:rPr lang="en-US" sz="1000" b="0" dirty="0" smtClean="0">
                          <a:solidFill>
                            <a:schemeClr val="tx1"/>
                          </a:solidFill>
                        </a:rPr>
                        <a:t>5. year</a:t>
                      </a:r>
                      <a:endParaRPr lang="fi-FI" sz="1000" b="0" dirty="0">
                        <a:solidFill>
                          <a:schemeClr val="tx1"/>
                        </a:solidFill>
                      </a:endParaRPr>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c>
                  <a:txBody>
                    <a:bodyPr/>
                    <a:lstStyle/>
                    <a:p>
                      <a:endParaRPr lang="en-US" sz="1000" b="0" dirty="0" smtClean="0">
                        <a:solidFill>
                          <a:schemeClr val="tx1"/>
                        </a:solidFill>
                      </a:endParaRPr>
                    </a:p>
                    <a:p>
                      <a:r>
                        <a:rPr lang="en-US" sz="1000" b="0" dirty="0" smtClean="0">
                          <a:solidFill>
                            <a:schemeClr val="tx1"/>
                          </a:solidFill>
                        </a:rPr>
                        <a:t>n. year</a:t>
                      </a:r>
                      <a:endParaRPr lang="fi-FI" sz="1000" b="0" dirty="0">
                        <a:solidFill>
                          <a:schemeClr val="tx1"/>
                        </a:solidFill>
                      </a:endParaRPr>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r>
            </a:tbl>
          </a:graphicData>
        </a:graphic>
      </p:graphicFrame>
      <p:graphicFrame>
        <p:nvGraphicFramePr>
          <p:cNvPr id="8" name="Taulukko 7"/>
          <p:cNvGraphicFramePr>
            <a:graphicFrameLocks noGrp="1"/>
          </p:cNvGraphicFramePr>
          <p:nvPr>
            <p:extLst/>
          </p:nvPr>
        </p:nvGraphicFramePr>
        <p:xfrm>
          <a:off x="7164288" y="2276872"/>
          <a:ext cx="1706686" cy="2304256"/>
        </p:xfrm>
        <a:graphic>
          <a:graphicData uri="http://schemas.openxmlformats.org/drawingml/2006/table">
            <a:tbl>
              <a:tblPr firstRow="1" bandRow="1">
                <a:tableStyleId>{5C22544A-7EE6-4342-B048-85BDC9FD1C3A}</a:tableStyleId>
              </a:tblPr>
              <a:tblGrid>
                <a:gridCol w="1706686"/>
              </a:tblGrid>
              <a:tr h="2304256">
                <a:tc>
                  <a:txBody>
                    <a:bodyPr/>
                    <a:lstStyle/>
                    <a:p>
                      <a:endParaRPr lang="fi-FI" b="0" dirty="0"/>
                    </a:p>
                  </a:txBody>
                  <a:tcPr>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r>
            </a:tbl>
          </a:graphicData>
        </a:graphic>
      </p:graphicFrame>
      <p:graphicFrame>
        <p:nvGraphicFramePr>
          <p:cNvPr id="9" name="Taulukko 8"/>
          <p:cNvGraphicFramePr>
            <a:graphicFrameLocks noGrp="1"/>
          </p:cNvGraphicFramePr>
          <p:nvPr>
            <p:extLst/>
          </p:nvPr>
        </p:nvGraphicFramePr>
        <p:xfrm>
          <a:off x="2051720" y="2276872"/>
          <a:ext cx="5112570" cy="2304256"/>
        </p:xfrm>
        <a:graphic>
          <a:graphicData uri="http://schemas.openxmlformats.org/drawingml/2006/table">
            <a:tbl>
              <a:tblPr firstRow="1" bandRow="1">
                <a:tableStyleId>{5C22544A-7EE6-4342-B048-85BDC9FD1C3A}</a:tableStyleId>
              </a:tblPr>
              <a:tblGrid>
                <a:gridCol w="852095"/>
                <a:gridCol w="852095"/>
                <a:gridCol w="852095"/>
                <a:gridCol w="852095"/>
                <a:gridCol w="852095"/>
                <a:gridCol w="852095"/>
              </a:tblGrid>
              <a:tr h="2304256">
                <a:tc>
                  <a:txBody>
                    <a:bodyPr/>
                    <a:lstStyle/>
                    <a:p>
                      <a:endParaRPr lang="fi-FI" dirty="0"/>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c>
                  <a:txBody>
                    <a:bodyPr/>
                    <a:lstStyle/>
                    <a:p>
                      <a:endParaRPr lang="fi-FI" dirty="0"/>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endParaRPr lang="fi-FI" dirty="0"/>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c>
                  <a:txBody>
                    <a:bodyPr/>
                    <a:lstStyle/>
                    <a:p>
                      <a:endParaRPr lang="fi-FI" dirty="0"/>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c>
                  <a:txBody>
                    <a:bodyPr/>
                    <a:lstStyle/>
                    <a:p>
                      <a:endParaRPr lang="fi-FI" dirty="0"/>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c>
                  <a:txBody>
                    <a:bodyPr/>
                    <a:lstStyle/>
                    <a:p>
                      <a:endParaRPr lang="fi-FI" dirty="0"/>
                    </a:p>
                  </a:txBody>
                  <a:tcP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85000"/>
                        </a:schemeClr>
                      </a:solidFill>
                      <a:prstDash val="sysDot"/>
                      <a:round/>
                      <a:headEnd type="none" w="med" len="med"/>
                      <a:tailEnd type="none" w="med" len="med"/>
                    </a:lnT>
                    <a:lnB w="6350" cap="flat" cmpd="sng" algn="ctr">
                      <a:solidFill>
                        <a:schemeClr val="bg1">
                          <a:lumMod val="85000"/>
                        </a:schemeClr>
                      </a:solidFill>
                      <a:prstDash val="sysDot"/>
                      <a:round/>
                      <a:headEnd type="none" w="med" len="med"/>
                      <a:tailEnd type="none" w="med" len="med"/>
                    </a:lnB>
                    <a:noFill/>
                  </a:tcPr>
                </a:tc>
              </a:tr>
            </a:tbl>
          </a:graphicData>
        </a:graphic>
      </p:graphicFrame>
      <p:sp>
        <p:nvSpPr>
          <p:cNvPr id="2" name="Suorakulmio 1"/>
          <p:cNvSpPr/>
          <p:nvPr/>
        </p:nvSpPr>
        <p:spPr>
          <a:xfrm>
            <a:off x="2051720" y="1887183"/>
            <a:ext cx="6768752" cy="2456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400" b="1" dirty="0" err="1" smtClean="0">
                <a:solidFill>
                  <a:schemeClr val="tx1"/>
                </a:solidFill>
              </a:rPr>
              <a:t>Stage</a:t>
            </a:r>
            <a:r>
              <a:rPr lang="fi-FI" sz="1400" b="1" dirty="0" smtClean="0">
                <a:solidFill>
                  <a:schemeClr val="tx1"/>
                </a:solidFill>
              </a:rPr>
              <a:t> of </a:t>
            </a:r>
            <a:r>
              <a:rPr lang="fi-FI" sz="1400" b="1" dirty="0" err="1" smtClean="0">
                <a:solidFill>
                  <a:schemeClr val="tx1"/>
                </a:solidFill>
              </a:rPr>
              <a:t>study</a:t>
            </a:r>
            <a:endParaRPr lang="fi-FI" sz="1400" b="1" dirty="0">
              <a:solidFill>
                <a:schemeClr val="tx1"/>
              </a:solidFill>
            </a:endParaRPr>
          </a:p>
        </p:txBody>
      </p:sp>
      <p:sp>
        <p:nvSpPr>
          <p:cNvPr id="3" name="Suorakulmio 2"/>
          <p:cNvSpPr/>
          <p:nvPr/>
        </p:nvSpPr>
        <p:spPr>
          <a:xfrm>
            <a:off x="2051720" y="2420888"/>
            <a:ext cx="5112568" cy="216024"/>
          </a:xfrm>
          <a:prstGeom prst="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p:cNvSpPr/>
          <p:nvPr/>
        </p:nvSpPr>
        <p:spPr>
          <a:xfrm>
            <a:off x="4608004" y="3454261"/>
            <a:ext cx="416550" cy="216024"/>
          </a:xfrm>
          <a:prstGeom prst="rect">
            <a:avLst/>
          </a:prstGeom>
          <a:solidFill>
            <a:schemeClr val="bg1">
              <a:lumMod val="6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0" name="Suorakulmio 19"/>
          <p:cNvSpPr/>
          <p:nvPr/>
        </p:nvSpPr>
        <p:spPr>
          <a:xfrm>
            <a:off x="7165224" y="4005064"/>
            <a:ext cx="416550" cy="216024"/>
          </a:xfrm>
          <a:prstGeom prst="rect">
            <a:avLst/>
          </a:prstGeom>
          <a:solidFill>
            <a:schemeClr val="bg1">
              <a:lumMod val="6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1" name="Suorakulmio 20"/>
          <p:cNvSpPr/>
          <p:nvPr/>
        </p:nvSpPr>
        <p:spPr>
          <a:xfrm>
            <a:off x="7762778" y="4509120"/>
            <a:ext cx="416550" cy="216024"/>
          </a:xfrm>
          <a:prstGeom prst="rect">
            <a:avLst/>
          </a:prstGeom>
          <a:solidFill>
            <a:schemeClr val="bg1">
              <a:lumMod val="6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Tekstiruutu 3"/>
          <p:cNvSpPr txBox="1"/>
          <p:nvPr/>
        </p:nvSpPr>
        <p:spPr>
          <a:xfrm>
            <a:off x="5024554" y="3303354"/>
            <a:ext cx="1584176" cy="430887"/>
          </a:xfrm>
          <a:prstGeom prst="rect">
            <a:avLst/>
          </a:prstGeom>
          <a:noFill/>
        </p:spPr>
        <p:txBody>
          <a:bodyPr wrap="square" rtlCol="0">
            <a:spAutoFit/>
          </a:bodyPr>
          <a:lstStyle/>
          <a:p>
            <a:r>
              <a:rPr lang="fi-FI" sz="1100" dirty="0" smtClean="0"/>
              <a:t>(</a:t>
            </a:r>
            <a:r>
              <a:rPr lang="fi-FI" sz="1100" dirty="0" err="1" smtClean="0"/>
              <a:t>After</a:t>
            </a:r>
            <a:r>
              <a:rPr lang="fi-FI" sz="1100" dirty="0" smtClean="0"/>
              <a:t> the </a:t>
            </a:r>
            <a:r>
              <a:rPr lang="fi-FI" sz="1100" dirty="0" err="1" smtClean="0"/>
              <a:t>completion</a:t>
            </a:r>
            <a:r>
              <a:rPr lang="fi-FI" sz="1100" dirty="0" smtClean="0"/>
              <a:t/>
            </a:r>
            <a:br>
              <a:rPr lang="fi-FI" sz="1100" dirty="0" smtClean="0"/>
            </a:br>
            <a:r>
              <a:rPr lang="fi-FI" sz="1100" dirty="0" smtClean="0"/>
              <a:t>of </a:t>
            </a:r>
            <a:r>
              <a:rPr lang="fi-FI" sz="1100" dirty="0" err="1" smtClean="0"/>
              <a:t>Bachelor’s</a:t>
            </a:r>
            <a:r>
              <a:rPr lang="fi-FI" sz="1100" dirty="0" smtClean="0"/>
              <a:t> </a:t>
            </a:r>
            <a:r>
              <a:rPr lang="fi-FI" sz="1100" dirty="0" err="1" smtClean="0"/>
              <a:t>degree</a:t>
            </a:r>
            <a:r>
              <a:rPr lang="fi-FI" sz="1100" dirty="0" smtClean="0"/>
              <a:t>)</a:t>
            </a:r>
            <a:endParaRPr lang="fi-FI" sz="1100" dirty="0"/>
          </a:p>
        </p:txBody>
      </p:sp>
      <p:sp>
        <p:nvSpPr>
          <p:cNvPr id="22" name="Tekstiruutu 21"/>
          <p:cNvSpPr txBox="1"/>
          <p:nvPr/>
        </p:nvSpPr>
        <p:spPr>
          <a:xfrm>
            <a:off x="7592390" y="3735420"/>
            <a:ext cx="1584176" cy="600164"/>
          </a:xfrm>
          <a:prstGeom prst="rect">
            <a:avLst/>
          </a:prstGeom>
          <a:noFill/>
        </p:spPr>
        <p:txBody>
          <a:bodyPr wrap="square" rtlCol="0">
            <a:spAutoFit/>
          </a:bodyPr>
          <a:lstStyle/>
          <a:p>
            <a:r>
              <a:rPr lang="fi-FI" sz="1100" dirty="0" err="1" smtClean="0"/>
              <a:t>Approx</a:t>
            </a:r>
            <a:r>
              <a:rPr lang="fi-FI" sz="1100" dirty="0" smtClean="0"/>
              <a:t>. 1 </a:t>
            </a:r>
            <a:r>
              <a:rPr lang="fi-FI" sz="1100" dirty="0" err="1" smtClean="0"/>
              <a:t>year</a:t>
            </a:r>
            <a:r>
              <a:rPr lang="fi-FI" sz="1100" dirty="0" smtClean="0"/>
              <a:t> </a:t>
            </a:r>
            <a:r>
              <a:rPr lang="fi-FI" sz="1100" dirty="0" err="1" smtClean="0"/>
              <a:t>after</a:t>
            </a:r>
            <a:r>
              <a:rPr lang="fi-FI" sz="1100" dirty="0" smtClean="0"/>
              <a:t> the </a:t>
            </a:r>
            <a:r>
              <a:rPr lang="fi-FI" sz="1100" dirty="0" err="1" smtClean="0"/>
              <a:t>completion</a:t>
            </a:r>
            <a:r>
              <a:rPr lang="fi-FI" sz="1100" dirty="0" smtClean="0"/>
              <a:t> of </a:t>
            </a:r>
            <a:r>
              <a:rPr lang="fi-FI" sz="1100" dirty="0" err="1" smtClean="0"/>
              <a:t>Master’s</a:t>
            </a:r>
            <a:r>
              <a:rPr lang="fi-FI" sz="1100" dirty="0" smtClean="0"/>
              <a:t> </a:t>
            </a:r>
            <a:r>
              <a:rPr lang="fi-FI" sz="1100" dirty="0" err="1" smtClean="0"/>
              <a:t>degree</a:t>
            </a:r>
            <a:endParaRPr lang="fi-FI" sz="1100" dirty="0"/>
          </a:p>
        </p:txBody>
      </p:sp>
      <p:sp>
        <p:nvSpPr>
          <p:cNvPr id="23" name="Tekstiruutu 22"/>
          <p:cNvSpPr txBox="1"/>
          <p:nvPr/>
        </p:nvSpPr>
        <p:spPr>
          <a:xfrm>
            <a:off x="8190878" y="4324486"/>
            <a:ext cx="827584" cy="600164"/>
          </a:xfrm>
          <a:prstGeom prst="rect">
            <a:avLst/>
          </a:prstGeom>
          <a:noFill/>
        </p:spPr>
        <p:txBody>
          <a:bodyPr wrap="square" rtlCol="0">
            <a:spAutoFit/>
          </a:bodyPr>
          <a:lstStyle/>
          <a:p>
            <a:r>
              <a:rPr lang="fi-FI" sz="1100" dirty="0" smtClean="0"/>
              <a:t>(5 </a:t>
            </a:r>
            <a:r>
              <a:rPr lang="fi-FI" sz="1100" dirty="0" err="1" smtClean="0"/>
              <a:t>years</a:t>
            </a:r>
            <a:r>
              <a:rPr lang="fi-FI" sz="1100" dirty="0" smtClean="0"/>
              <a:t> </a:t>
            </a:r>
            <a:r>
              <a:rPr lang="fi-FI" sz="1100" dirty="0" err="1" smtClean="0"/>
              <a:t>after</a:t>
            </a:r>
            <a:r>
              <a:rPr lang="fi-FI" sz="1100" dirty="0" smtClean="0"/>
              <a:t> </a:t>
            </a:r>
            <a:r>
              <a:rPr lang="fi-FI" sz="1100" dirty="0" err="1" smtClean="0"/>
              <a:t>graduation</a:t>
            </a:r>
            <a:r>
              <a:rPr lang="fi-FI" sz="1100" dirty="0" smtClean="0"/>
              <a:t>)</a:t>
            </a:r>
            <a:endParaRPr lang="fi-FI" sz="1100" dirty="0"/>
          </a:p>
        </p:txBody>
      </p:sp>
      <p:sp>
        <p:nvSpPr>
          <p:cNvPr id="17" name="Suorakulmio 16"/>
          <p:cNvSpPr/>
          <p:nvPr/>
        </p:nvSpPr>
        <p:spPr>
          <a:xfrm>
            <a:off x="2476987" y="2924944"/>
            <a:ext cx="416550" cy="216024"/>
          </a:xfrm>
          <a:prstGeom prst="rect">
            <a:avLst/>
          </a:prstGeom>
          <a:solidFill>
            <a:schemeClr val="bg1">
              <a:lumMod val="6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8" name="Suorakulmio 17"/>
          <p:cNvSpPr/>
          <p:nvPr/>
        </p:nvSpPr>
        <p:spPr>
          <a:xfrm>
            <a:off x="2499266" y="5167421"/>
            <a:ext cx="416550" cy="216024"/>
          </a:xfrm>
          <a:prstGeom prst="rect">
            <a:avLst/>
          </a:prstGeom>
          <a:solidFill>
            <a:schemeClr val="bg1">
              <a:lumMod val="6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4" name="Suorakulmio 23"/>
          <p:cNvSpPr/>
          <p:nvPr/>
        </p:nvSpPr>
        <p:spPr>
          <a:xfrm>
            <a:off x="2476987" y="4841060"/>
            <a:ext cx="438861" cy="216024"/>
          </a:xfrm>
          <a:prstGeom prst="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 name="Tekstiruutu 5"/>
          <p:cNvSpPr txBox="1"/>
          <p:nvPr/>
        </p:nvSpPr>
        <p:spPr>
          <a:xfrm>
            <a:off x="2927398" y="4808184"/>
            <a:ext cx="2592288" cy="276999"/>
          </a:xfrm>
          <a:prstGeom prst="rect">
            <a:avLst/>
          </a:prstGeom>
          <a:noFill/>
        </p:spPr>
        <p:txBody>
          <a:bodyPr wrap="square" rtlCol="0">
            <a:spAutoFit/>
          </a:bodyPr>
          <a:lstStyle/>
          <a:p>
            <a:r>
              <a:rPr lang="fi-FI" sz="1000" dirty="0" smtClean="0"/>
              <a:t>= </a:t>
            </a:r>
            <a:r>
              <a:rPr lang="fi-FI" sz="1200" dirty="0"/>
              <a:t>E</a:t>
            </a:r>
            <a:r>
              <a:rPr lang="fi-FI" sz="1200" dirty="0" smtClean="0"/>
              <a:t>valuation of </a:t>
            </a:r>
            <a:r>
              <a:rPr lang="fi-FI" sz="1200" dirty="0" err="1" smtClean="0"/>
              <a:t>teaching</a:t>
            </a:r>
            <a:r>
              <a:rPr lang="fi-FI" sz="1200" dirty="0" smtClean="0"/>
              <a:t> and </a:t>
            </a:r>
            <a:r>
              <a:rPr lang="fi-FI" sz="1200" dirty="0" err="1" smtClean="0"/>
              <a:t>guidance</a:t>
            </a:r>
            <a:endParaRPr lang="fi-FI" sz="1000" dirty="0"/>
          </a:p>
        </p:txBody>
      </p:sp>
      <p:sp>
        <p:nvSpPr>
          <p:cNvPr id="25" name="Tekstiruutu 24"/>
          <p:cNvSpPr txBox="1"/>
          <p:nvPr/>
        </p:nvSpPr>
        <p:spPr>
          <a:xfrm>
            <a:off x="2928146" y="5148552"/>
            <a:ext cx="4090041" cy="276999"/>
          </a:xfrm>
          <a:prstGeom prst="rect">
            <a:avLst/>
          </a:prstGeom>
          <a:noFill/>
        </p:spPr>
        <p:txBody>
          <a:bodyPr wrap="square" rtlCol="0">
            <a:spAutoFit/>
          </a:bodyPr>
          <a:lstStyle/>
          <a:p>
            <a:r>
              <a:rPr lang="fi-FI" sz="1000" dirty="0" smtClean="0"/>
              <a:t>= </a:t>
            </a:r>
            <a:r>
              <a:rPr lang="fi-FI" sz="1200" dirty="0"/>
              <a:t>E</a:t>
            </a:r>
            <a:r>
              <a:rPr lang="fi-FI" sz="1200" dirty="0" smtClean="0"/>
              <a:t>valuation of </a:t>
            </a:r>
            <a:r>
              <a:rPr lang="fi-FI" sz="1200" dirty="0" err="1" smtClean="0"/>
              <a:t>entities</a:t>
            </a:r>
            <a:r>
              <a:rPr lang="fi-FI" sz="1200" dirty="0" smtClean="0"/>
              <a:t> </a:t>
            </a:r>
            <a:r>
              <a:rPr lang="fi-FI" sz="1200" dirty="0" err="1" smtClean="0"/>
              <a:t>that</a:t>
            </a:r>
            <a:r>
              <a:rPr lang="fi-FI" sz="1200" dirty="0" smtClean="0"/>
              <a:t> </a:t>
            </a:r>
            <a:r>
              <a:rPr lang="fi-FI" sz="1200" dirty="0" err="1" smtClean="0"/>
              <a:t>are</a:t>
            </a:r>
            <a:r>
              <a:rPr lang="fi-FI" sz="1200" dirty="0" smtClean="0"/>
              <a:t> </a:t>
            </a:r>
            <a:r>
              <a:rPr lang="fi-FI" sz="1200" dirty="0" err="1" smtClean="0"/>
              <a:t>larger</a:t>
            </a:r>
            <a:r>
              <a:rPr lang="fi-FI" sz="1200" dirty="0" smtClean="0"/>
              <a:t> </a:t>
            </a:r>
            <a:r>
              <a:rPr lang="fi-FI" sz="1200" dirty="0" err="1" smtClean="0"/>
              <a:t>than</a:t>
            </a:r>
            <a:r>
              <a:rPr lang="fi-FI" sz="1200" dirty="0" smtClean="0"/>
              <a:t> </a:t>
            </a:r>
            <a:r>
              <a:rPr lang="fi-FI" sz="1200" dirty="0" err="1" smtClean="0"/>
              <a:t>separate</a:t>
            </a:r>
            <a:r>
              <a:rPr lang="fi-FI" sz="1200" dirty="0" smtClean="0"/>
              <a:t> </a:t>
            </a:r>
            <a:r>
              <a:rPr lang="fi-FI" sz="1200" dirty="0" err="1" smtClean="0"/>
              <a:t>courses</a:t>
            </a:r>
            <a:endParaRPr lang="fi-FI" sz="1200" dirty="0"/>
          </a:p>
        </p:txBody>
      </p:sp>
    </p:spTree>
    <p:extLst>
      <p:ext uri="{BB962C8B-B14F-4D97-AF65-F5344CB8AC3E}">
        <p14:creationId xmlns:p14="http://schemas.microsoft.com/office/powerpoint/2010/main" val="28895705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b="1" dirty="0" smtClean="0"/>
              <a:t>Good practice </a:t>
            </a:r>
            <a:r>
              <a:rPr lang="fr-BE" sz="3600" b="1" dirty="0" smtClean="0"/>
              <a:t>(1/3)</a:t>
            </a:r>
            <a:endParaRPr lang="fi-FI" sz="3600" b="1" dirty="0"/>
          </a:p>
        </p:txBody>
      </p:sp>
      <p:sp>
        <p:nvSpPr>
          <p:cNvPr id="3" name="Sisällön paikkamerkki 2"/>
          <p:cNvSpPr>
            <a:spLocks noGrp="1"/>
          </p:cNvSpPr>
          <p:nvPr>
            <p:ph idx="1"/>
          </p:nvPr>
        </p:nvSpPr>
        <p:spPr>
          <a:xfrm>
            <a:off x="755576" y="1268760"/>
            <a:ext cx="7488832" cy="5256584"/>
          </a:xfrm>
        </p:spPr>
        <p:txBody>
          <a:bodyPr>
            <a:normAutofit/>
          </a:bodyPr>
          <a:lstStyle/>
          <a:p>
            <a:pPr>
              <a:spcAft>
                <a:spcPts val="600"/>
              </a:spcAft>
            </a:pPr>
            <a:r>
              <a:rPr lang="nl-BE" altLang="fi-FI" sz="1800" b="1" dirty="0"/>
              <a:t>Annual development discussions </a:t>
            </a:r>
            <a:r>
              <a:rPr lang="nl-BE" altLang="fi-FI" sz="1800" dirty="0"/>
              <a:t>between a student and his/her group tutor provide a very good and important feedback channel through which teachers can get direct and immediate feedback from each </a:t>
            </a:r>
            <a:r>
              <a:rPr lang="nl-BE" altLang="fi-FI" sz="1800" dirty="0" smtClean="0"/>
              <a:t>student</a:t>
            </a:r>
          </a:p>
          <a:p>
            <a:pPr>
              <a:spcAft>
                <a:spcPts val="600"/>
              </a:spcAft>
            </a:pPr>
            <a:endParaRPr lang="nl-BE" altLang="fi-FI" sz="1800" dirty="0"/>
          </a:p>
          <a:p>
            <a:pPr>
              <a:spcAft>
                <a:spcPts val="600"/>
              </a:spcAft>
            </a:pPr>
            <a:r>
              <a:rPr lang="nl-BE" altLang="fi-FI" sz="1800" b="1" dirty="0" smtClean="0"/>
              <a:t>Teaching </a:t>
            </a:r>
            <a:r>
              <a:rPr lang="nl-BE" altLang="fi-FI" sz="1800" b="1" dirty="0"/>
              <a:t>Development Teams </a:t>
            </a:r>
            <a:r>
              <a:rPr lang="nl-BE" altLang="fi-FI" sz="1800" dirty="0"/>
              <a:t>provide teachers with a collective forum to develop their own teaching on the basis of </a:t>
            </a:r>
            <a:r>
              <a:rPr lang="nl-BE" altLang="fi-FI" sz="1800" dirty="0" smtClean="0"/>
              <a:t>feedback</a:t>
            </a:r>
          </a:p>
          <a:p>
            <a:pPr>
              <a:spcAft>
                <a:spcPts val="600"/>
              </a:spcAft>
            </a:pPr>
            <a:r>
              <a:rPr lang="nl-BE" altLang="fi-FI" sz="1800" dirty="0" smtClean="0"/>
              <a:t>In addition, systematically </a:t>
            </a:r>
            <a:r>
              <a:rPr lang="nl-BE" altLang="fi-FI" sz="1800" dirty="0"/>
              <a:t>organised meetings for chairs of Teaching Development Teams </a:t>
            </a:r>
            <a:r>
              <a:rPr lang="nl-BE" altLang="fi-FI" sz="1800" dirty="0" smtClean="0"/>
              <a:t>and other fora </a:t>
            </a:r>
            <a:r>
              <a:rPr lang="nl-BE" altLang="fi-FI" sz="1800" dirty="0"/>
              <a:t>for management </a:t>
            </a:r>
            <a:r>
              <a:rPr lang="nl-BE" altLang="fi-FI" sz="1800" dirty="0" smtClean="0"/>
              <a:t>provide </a:t>
            </a:r>
            <a:r>
              <a:rPr lang="nl-BE" altLang="fi-FI" sz="1800" dirty="0"/>
              <a:t>a good platform for </a:t>
            </a:r>
            <a:r>
              <a:rPr lang="nl-BE" altLang="fi-FI" sz="1800" b="1" dirty="0"/>
              <a:t>benchlearning </a:t>
            </a:r>
            <a:r>
              <a:rPr lang="nl-BE" altLang="fi-FI" sz="1800" dirty="0"/>
              <a:t>within the </a:t>
            </a:r>
            <a:r>
              <a:rPr lang="nl-BE" altLang="fi-FI" sz="1800" dirty="0" smtClean="0"/>
              <a:t>university</a:t>
            </a:r>
          </a:p>
          <a:p>
            <a:pPr marL="0" indent="0">
              <a:spcAft>
                <a:spcPts val="600"/>
              </a:spcAft>
              <a:buNone/>
            </a:pPr>
            <a:endParaRPr lang="nl-BE" altLang="fi-FI" sz="1800" dirty="0"/>
          </a:p>
          <a:p>
            <a:pPr>
              <a:spcAft>
                <a:spcPts val="600"/>
              </a:spcAft>
            </a:pPr>
            <a:r>
              <a:rPr lang="nl-BE" altLang="fi-FI" sz="1800" dirty="0"/>
              <a:t>In some institutions, Student Union has regular (e.g. monthly) </a:t>
            </a:r>
            <a:r>
              <a:rPr lang="nl-BE" altLang="fi-FI" sz="1800" b="1" dirty="0"/>
              <a:t>discussions with the Rector </a:t>
            </a:r>
            <a:r>
              <a:rPr lang="nl-BE" altLang="fi-FI" sz="1800" dirty="0"/>
              <a:t>of the institution </a:t>
            </a:r>
          </a:p>
          <a:p>
            <a:pPr>
              <a:spcAft>
                <a:spcPts val="600"/>
              </a:spcAft>
            </a:pPr>
            <a:endParaRPr lang="nl-BE" altLang="fi-FI" sz="2000" dirty="0"/>
          </a:p>
          <a:p>
            <a:pPr>
              <a:spcAft>
                <a:spcPts val="600"/>
              </a:spcAft>
            </a:pPr>
            <a:endParaRPr lang="nl-BE" altLang="fi-FI" sz="2000" dirty="0" smtClean="0"/>
          </a:p>
          <a:p>
            <a:pPr>
              <a:spcAft>
                <a:spcPts val="600"/>
              </a:spcAft>
            </a:pPr>
            <a:endParaRPr lang="nl-BE" altLang="fi-FI" sz="2000" dirty="0" smtClean="0"/>
          </a:p>
          <a:p>
            <a:pPr>
              <a:spcAft>
                <a:spcPts val="600"/>
              </a:spcAft>
            </a:pPr>
            <a:endParaRPr lang="nl-BE" altLang="fi-FI" sz="2000" dirty="0" smtClean="0"/>
          </a:p>
        </p:txBody>
      </p:sp>
    </p:spTree>
    <p:extLst>
      <p:ext uri="{BB962C8B-B14F-4D97-AF65-F5344CB8AC3E}">
        <p14:creationId xmlns:p14="http://schemas.microsoft.com/office/powerpoint/2010/main" val="1205016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b="1" dirty="0" smtClean="0"/>
              <a:t>Good practice </a:t>
            </a:r>
            <a:r>
              <a:rPr lang="fr-BE" sz="3600" b="1" dirty="0" smtClean="0"/>
              <a:t>(2/3)</a:t>
            </a:r>
            <a:endParaRPr lang="fi-FI" sz="3600" b="1" dirty="0"/>
          </a:p>
        </p:txBody>
      </p:sp>
      <p:sp>
        <p:nvSpPr>
          <p:cNvPr id="3" name="Sisällön paikkamerkki 2"/>
          <p:cNvSpPr>
            <a:spLocks noGrp="1"/>
          </p:cNvSpPr>
          <p:nvPr>
            <p:ph idx="1"/>
          </p:nvPr>
        </p:nvSpPr>
        <p:spPr>
          <a:xfrm>
            <a:off x="755576" y="1268760"/>
            <a:ext cx="7488832" cy="5256584"/>
          </a:xfrm>
        </p:spPr>
        <p:txBody>
          <a:bodyPr>
            <a:normAutofit/>
          </a:bodyPr>
          <a:lstStyle/>
          <a:p>
            <a:pPr>
              <a:spcAft>
                <a:spcPts val="600"/>
              </a:spcAft>
            </a:pPr>
            <a:r>
              <a:rPr lang="nl-BE" altLang="fi-FI" sz="1800" dirty="0" smtClean="0"/>
              <a:t>Meetings with departmental heads, teachers and students enhance student learning, development of curriculum and teaching methods as well as students’ </a:t>
            </a:r>
            <a:r>
              <a:rPr lang="nl-BE" altLang="fi-FI" sz="1800" dirty="0"/>
              <a:t>well-being </a:t>
            </a:r>
            <a:r>
              <a:rPr lang="nl-BE" altLang="fi-FI" sz="1800" dirty="0" smtClean="0"/>
              <a:t>- </a:t>
            </a:r>
            <a:r>
              <a:rPr lang="nl-BE" altLang="fi-FI" sz="1800" b="1" dirty="0" smtClean="0"/>
              <a:t>open </a:t>
            </a:r>
            <a:r>
              <a:rPr lang="nl-BE" altLang="fi-FI" sz="1800" b="1" dirty="0"/>
              <a:t>discussion and feedback culture</a:t>
            </a:r>
            <a:r>
              <a:rPr lang="nl-BE" altLang="fi-FI" sz="1800" dirty="0"/>
              <a:t> enable good cooperation between teachers and students </a:t>
            </a:r>
            <a:endParaRPr lang="nl-BE" altLang="fi-FI" sz="1800" dirty="0" smtClean="0"/>
          </a:p>
          <a:p>
            <a:pPr>
              <a:spcAft>
                <a:spcPts val="600"/>
              </a:spcAft>
            </a:pPr>
            <a:endParaRPr lang="nl-BE" altLang="fi-FI" sz="1800" dirty="0" smtClean="0"/>
          </a:p>
          <a:p>
            <a:pPr>
              <a:spcAft>
                <a:spcPts val="600"/>
              </a:spcAft>
            </a:pPr>
            <a:r>
              <a:rPr lang="nl-BE" altLang="fi-FI" sz="1800" dirty="0"/>
              <a:t>“</a:t>
            </a:r>
            <a:r>
              <a:rPr lang="nl-BE" altLang="fi-FI" sz="1800" b="1" dirty="0"/>
              <a:t>Quality guys</a:t>
            </a:r>
            <a:r>
              <a:rPr lang="nl-BE" altLang="fi-FI" sz="1800" dirty="0"/>
              <a:t>”: </a:t>
            </a:r>
          </a:p>
          <a:p>
            <a:pPr lvl="1">
              <a:spcAft>
                <a:spcPts val="600"/>
              </a:spcAft>
            </a:pPr>
            <a:r>
              <a:rPr lang="nl-BE" altLang="fi-FI" sz="1800" dirty="0"/>
              <a:t>Student representatives chosen by students themselves who are responsible for collecting student feedback and analysing it at the department</a:t>
            </a:r>
          </a:p>
          <a:p>
            <a:pPr lvl="1">
              <a:spcAft>
                <a:spcPts val="600"/>
              </a:spcAft>
            </a:pPr>
            <a:r>
              <a:rPr lang="nl-BE" altLang="fi-FI" sz="1800" dirty="0"/>
              <a:t>Feedback is discussed with the teaching staff, and, thus, students get immediate feedback on what development actions are going to be taken on the basis of their feedback</a:t>
            </a:r>
          </a:p>
          <a:p>
            <a:pPr lvl="1">
              <a:spcAft>
                <a:spcPts val="600"/>
              </a:spcAft>
            </a:pPr>
            <a:r>
              <a:rPr lang="nl-BE" altLang="fi-FI" sz="1800" dirty="0"/>
              <a:t>Provides a meaningful way to involve students in the development of education</a:t>
            </a:r>
          </a:p>
          <a:p>
            <a:pPr>
              <a:spcAft>
                <a:spcPts val="600"/>
              </a:spcAft>
            </a:pPr>
            <a:endParaRPr lang="nl-BE" altLang="fi-FI" sz="2000" dirty="0" smtClean="0"/>
          </a:p>
          <a:p>
            <a:pPr lvl="1">
              <a:spcAft>
                <a:spcPts val="600"/>
              </a:spcAft>
            </a:pPr>
            <a:endParaRPr lang="nl-BE" altLang="fi-FI" sz="1600" dirty="0"/>
          </a:p>
          <a:p>
            <a:pPr>
              <a:spcAft>
                <a:spcPts val="600"/>
              </a:spcAft>
            </a:pPr>
            <a:endParaRPr lang="nl-BE" altLang="fi-FI" sz="2000" dirty="0"/>
          </a:p>
        </p:txBody>
      </p:sp>
    </p:spTree>
    <p:extLst>
      <p:ext uri="{BB962C8B-B14F-4D97-AF65-F5344CB8AC3E}">
        <p14:creationId xmlns:p14="http://schemas.microsoft.com/office/powerpoint/2010/main" val="28871649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600" b="1" dirty="0" smtClean="0"/>
              <a:t>Good practice </a:t>
            </a:r>
            <a:r>
              <a:rPr lang="fr-BE" sz="3600" b="1" dirty="0" smtClean="0"/>
              <a:t>(3/3)</a:t>
            </a:r>
            <a:endParaRPr lang="fi-FI" sz="3600" b="1" dirty="0"/>
          </a:p>
        </p:txBody>
      </p:sp>
      <p:sp>
        <p:nvSpPr>
          <p:cNvPr id="3" name="Sisällön paikkamerkki 2"/>
          <p:cNvSpPr>
            <a:spLocks noGrp="1"/>
          </p:cNvSpPr>
          <p:nvPr>
            <p:ph idx="1"/>
          </p:nvPr>
        </p:nvSpPr>
        <p:spPr>
          <a:xfrm>
            <a:off x="755576" y="1268760"/>
            <a:ext cx="7488832" cy="5256584"/>
          </a:xfrm>
        </p:spPr>
        <p:txBody>
          <a:bodyPr>
            <a:normAutofit/>
          </a:bodyPr>
          <a:lstStyle/>
          <a:p>
            <a:pPr>
              <a:spcAft>
                <a:spcPts val="600"/>
              </a:spcAft>
            </a:pPr>
            <a:r>
              <a:rPr lang="nl-BE" altLang="fi-FI" sz="2000" dirty="0"/>
              <a:t>Systematic, annual </a:t>
            </a:r>
            <a:r>
              <a:rPr lang="nl-BE" altLang="fi-FI" sz="2000" b="1" dirty="0"/>
              <a:t>employee performance reviews </a:t>
            </a:r>
            <a:r>
              <a:rPr lang="nl-BE" altLang="fi-FI" sz="2000" dirty="0"/>
              <a:t>(between a teacher and his/her superior) provide a good platform to discuss about the feedback gathered – if needed, a personal plan for pedagogic training is formulated and followed</a:t>
            </a:r>
          </a:p>
          <a:p>
            <a:pPr>
              <a:spcAft>
                <a:spcPts val="600"/>
              </a:spcAft>
            </a:pPr>
            <a:r>
              <a:rPr lang="nl-BE" altLang="fi-FI" sz="2000" b="1" dirty="0"/>
              <a:t>Teaching awards</a:t>
            </a:r>
          </a:p>
          <a:p>
            <a:pPr>
              <a:spcAft>
                <a:spcPts val="600"/>
              </a:spcAft>
            </a:pPr>
            <a:r>
              <a:rPr lang="nl-BE" altLang="fi-FI" sz="2000" dirty="0" smtClean="0"/>
              <a:t>Monthly “</a:t>
            </a:r>
            <a:r>
              <a:rPr lang="nl-BE" altLang="fi-FI" sz="2000" b="1" dirty="0" smtClean="0"/>
              <a:t>Teaching </a:t>
            </a:r>
            <a:r>
              <a:rPr lang="nl-BE" altLang="fi-FI" sz="2000" b="1" dirty="0"/>
              <a:t>days</a:t>
            </a:r>
            <a:r>
              <a:rPr lang="nl-BE" altLang="fi-FI" sz="2000" dirty="0"/>
              <a:t>” – open to the whole staff</a:t>
            </a:r>
          </a:p>
          <a:p>
            <a:pPr>
              <a:spcAft>
                <a:spcPts val="600"/>
              </a:spcAft>
            </a:pPr>
            <a:r>
              <a:rPr lang="nl-BE" altLang="fi-FI" sz="2000" dirty="0"/>
              <a:t>“</a:t>
            </a:r>
            <a:r>
              <a:rPr lang="nl-BE" altLang="fi-FI" sz="2000" b="1" dirty="0"/>
              <a:t>Teacher Cafés</a:t>
            </a:r>
            <a:r>
              <a:rPr lang="nl-BE" altLang="fi-FI" sz="2000" dirty="0"/>
              <a:t>” – serve as a platform for informal exchange of teaching </a:t>
            </a:r>
            <a:r>
              <a:rPr lang="nl-BE" altLang="fi-FI" sz="2000" dirty="0" smtClean="0"/>
              <a:t>practices and feedback gathered</a:t>
            </a:r>
            <a:endParaRPr lang="nl-BE" altLang="fi-FI" sz="2000" dirty="0"/>
          </a:p>
          <a:p>
            <a:pPr>
              <a:spcAft>
                <a:spcPts val="600"/>
              </a:spcAft>
            </a:pPr>
            <a:r>
              <a:rPr lang="nl-BE" altLang="fi-FI" sz="2000" dirty="0"/>
              <a:t>Annual </a:t>
            </a:r>
            <a:r>
              <a:rPr lang="nl-BE" altLang="fi-FI" sz="2000" b="1" dirty="0"/>
              <a:t>Teaching Development Afternoons </a:t>
            </a:r>
            <a:r>
              <a:rPr lang="nl-BE" altLang="fi-FI" sz="2000" dirty="0"/>
              <a:t>– academic staff and students gather together: Atmosphere and well-being of both teachers and students are strengthened</a:t>
            </a:r>
          </a:p>
          <a:p>
            <a:pPr>
              <a:spcAft>
                <a:spcPts val="600"/>
              </a:spcAft>
            </a:pPr>
            <a:endParaRPr lang="nl-BE" altLang="fi-FI" sz="2000" dirty="0" smtClean="0"/>
          </a:p>
          <a:p>
            <a:pPr>
              <a:spcAft>
                <a:spcPts val="600"/>
              </a:spcAft>
            </a:pPr>
            <a:endParaRPr lang="nl-BE" altLang="fi-FI" sz="2000" dirty="0"/>
          </a:p>
        </p:txBody>
      </p:sp>
    </p:spTree>
    <p:extLst>
      <p:ext uri="{BB962C8B-B14F-4D97-AF65-F5344CB8AC3E}">
        <p14:creationId xmlns:p14="http://schemas.microsoft.com/office/powerpoint/2010/main" val="75653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200" b="1" dirty="0" smtClean="0"/>
              <a:t>Conclusions on </a:t>
            </a:r>
            <a:r>
              <a:rPr lang="fr-BE" sz="3200" b="1" dirty="0" err="1" smtClean="0"/>
              <a:t>student</a:t>
            </a:r>
            <a:r>
              <a:rPr lang="fr-BE" sz="3200" b="1" dirty="0" smtClean="0"/>
              <a:t> feedback</a:t>
            </a:r>
            <a:endParaRPr lang="fi-FI" sz="3200" b="1" dirty="0"/>
          </a:p>
        </p:txBody>
      </p:sp>
      <p:sp>
        <p:nvSpPr>
          <p:cNvPr id="3" name="Sisällön paikkamerkki 2"/>
          <p:cNvSpPr>
            <a:spLocks noGrp="1"/>
          </p:cNvSpPr>
          <p:nvPr>
            <p:ph idx="1"/>
          </p:nvPr>
        </p:nvSpPr>
        <p:spPr>
          <a:xfrm>
            <a:off x="765920" y="1484784"/>
            <a:ext cx="7488832" cy="5256584"/>
          </a:xfrm>
        </p:spPr>
        <p:txBody>
          <a:bodyPr>
            <a:normAutofit/>
          </a:bodyPr>
          <a:lstStyle/>
          <a:p>
            <a:r>
              <a:rPr lang="nl-BE" altLang="fi-FI" sz="1800" dirty="0"/>
              <a:t>In addition to joint feedback mechanisms in the institution, both teachers and students emphasise </a:t>
            </a:r>
            <a:r>
              <a:rPr lang="nl-BE" altLang="fi-FI" sz="1800" b="1" dirty="0"/>
              <a:t>the importance of face-to-face feedback </a:t>
            </a:r>
            <a:r>
              <a:rPr lang="nl-BE" altLang="fi-FI" sz="1800" dirty="0"/>
              <a:t>when developing the content and methods of teaching</a:t>
            </a:r>
          </a:p>
          <a:p>
            <a:pPr>
              <a:spcAft>
                <a:spcPts val="600"/>
              </a:spcAft>
            </a:pPr>
            <a:endParaRPr lang="nl-BE" altLang="fi-FI" sz="1800" dirty="0" smtClean="0"/>
          </a:p>
          <a:p>
            <a:pPr>
              <a:spcAft>
                <a:spcPts val="600"/>
              </a:spcAft>
            </a:pPr>
            <a:r>
              <a:rPr lang="nl-BE" altLang="fi-FI" sz="1800" dirty="0" smtClean="0"/>
              <a:t>Institution’s </a:t>
            </a:r>
            <a:r>
              <a:rPr lang="nl-BE" altLang="fi-FI" sz="1800" dirty="0" smtClean="0"/>
              <a:t>feedback system </a:t>
            </a:r>
            <a:r>
              <a:rPr lang="nl-BE" altLang="fi-FI" sz="1800" b="1" dirty="0" smtClean="0"/>
              <a:t>should not rely exclusively on a system of student course evaluations </a:t>
            </a:r>
            <a:r>
              <a:rPr lang="nl-BE" altLang="fi-FI" sz="1800" dirty="0" smtClean="0"/>
              <a:t>– it ought to be supplemented by other information sources and perspectives, for instance systematic responses and analyses by the teaching staff</a:t>
            </a:r>
          </a:p>
          <a:p>
            <a:pPr lvl="1">
              <a:spcAft>
                <a:spcPts val="600"/>
              </a:spcAft>
            </a:pPr>
            <a:r>
              <a:rPr lang="nl-BE" altLang="fi-FI" sz="1600" dirty="0" smtClean="0"/>
              <a:t>The programme is the entity that is offered to students; its total coherence, sequence and effectiveness in relation to the intended learning outcomes – the focus should be on the programme level, and teachers should be engaged in discussions about curricula and didactic perspectives</a:t>
            </a:r>
          </a:p>
          <a:p>
            <a:pPr>
              <a:spcAft>
                <a:spcPts val="600"/>
              </a:spcAft>
            </a:pPr>
            <a:endParaRPr lang="nl-BE" altLang="fi-FI" sz="2000" dirty="0"/>
          </a:p>
        </p:txBody>
      </p:sp>
    </p:spTree>
    <p:extLst>
      <p:ext uri="{BB962C8B-B14F-4D97-AF65-F5344CB8AC3E}">
        <p14:creationId xmlns:p14="http://schemas.microsoft.com/office/powerpoint/2010/main" val="32658282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sz="5400" dirty="0" smtClean="0"/>
              <a:t/>
            </a:r>
            <a:br>
              <a:rPr lang="fi-FI" sz="5400" dirty="0" smtClean="0"/>
            </a:br>
            <a:r>
              <a:rPr lang="fi-FI" sz="5400" dirty="0" err="1" smtClean="0"/>
              <a:t>Stakeholder</a:t>
            </a:r>
            <a:r>
              <a:rPr lang="fi-FI" sz="5400" dirty="0" smtClean="0"/>
              <a:t> </a:t>
            </a:r>
            <a:r>
              <a:rPr lang="fi-FI" sz="5400" dirty="0" err="1" smtClean="0"/>
              <a:t>participation</a:t>
            </a:r>
            <a:endParaRPr lang="fi-FI" sz="5400" dirty="0"/>
          </a:p>
        </p:txBody>
      </p:sp>
    </p:spTree>
    <p:extLst>
      <p:ext uri="{BB962C8B-B14F-4D97-AF65-F5344CB8AC3E}">
        <p14:creationId xmlns:p14="http://schemas.microsoft.com/office/powerpoint/2010/main" val="6347354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260648"/>
            <a:ext cx="8229600" cy="926976"/>
          </a:xfrm>
        </p:spPr>
        <p:txBody>
          <a:bodyPr>
            <a:normAutofit fontScale="90000"/>
          </a:bodyPr>
          <a:lstStyle/>
          <a:p>
            <a:r>
              <a:rPr lang="fr-BE" altLang="fi-FI" sz="2900" b="1" dirty="0" smtClean="0"/>
              <a:t>External </a:t>
            </a:r>
            <a:r>
              <a:rPr lang="fr-BE" altLang="fi-FI" sz="2900" b="1" dirty="0" err="1" smtClean="0"/>
              <a:t>stakeholders</a:t>
            </a:r>
            <a:r>
              <a:rPr lang="fr-BE" altLang="fi-FI" sz="2900" b="1" dirty="0" smtClean="0"/>
              <a:t> in QA of </a:t>
            </a:r>
            <a:r>
              <a:rPr lang="fr-BE" altLang="fi-FI" sz="2900" b="1" dirty="0" err="1" smtClean="0"/>
              <a:t>education</a:t>
            </a:r>
            <a:r>
              <a:rPr lang="fr-BE" altLang="fi-FI" sz="2900" b="1" dirty="0" smtClean="0"/>
              <a:t> in </a:t>
            </a:r>
            <a:br>
              <a:rPr lang="fr-BE" altLang="fi-FI" sz="2900" b="1" dirty="0" smtClean="0"/>
            </a:br>
            <a:r>
              <a:rPr lang="fr-BE" altLang="fi-FI" sz="2900" b="1" dirty="0" smtClean="0"/>
              <a:t>QA of </a:t>
            </a:r>
            <a:r>
              <a:rPr lang="fr-BE" altLang="fi-FI" sz="2900" b="1" dirty="0" err="1" smtClean="0"/>
              <a:t>education</a:t>
            </a:r>
            <a:r>
              <a:rPr lang="fr-BE" altLang="fi-FI" sz="2900" b="1" dirty="0" smtClean="0"/>
              <a:t> (1/2)</a:t>
            </a:r>
            <a:endParaRPr lang="fi-FI" sz="2900" b="1" dirty="0"/>
          </a:p>
        </p:txBody>
      </p:sp>
      <p:sp>
        <p:nvSpPr>
          <p:cNvPr id="3" name="Sisällön paikkamerkki 2"/>
          <p:cNvSpPr>
            <a:spLocks noGrp="1"/>
          </p:cNvSpPr>
          <p:nvPr>
            <p:ph idx="1"/>
          </p:nvPr>
        </p:nvSpPr>
        <p:spPr>
          <a:xfrm>
            <a:off x="683568" y="1198320"/>
            <a:ext cx="7488832" cy="5256584"/>
          </a:xfrm>
        </p:spPr>
        <p:txBody>
          <a:bodyPr>
            <a:normAutofit/>
          </a:bodyPr>
          <a:lstStyle/>
          <a:p>
            <a:endParaRPr lang="fi-FI" sz="1800" dirty="0" smtClean="0"/>
          </a:p>
          <a:p>
            <a:r>
              <a:rPr lang="fi-FI" sz="1800" dirty="0" smtClean="0"/>
              <a:t>Increasingly </a:t>
            </a:r>
            <a:r>
              <a:rPr lang="fi-FI" sz="1800" dirty="0" err="1"/>
              <a:t>close</a:t>
            </a:r>
            <a:r>
              <a:rPr lang="fi-FI" sz="1800" dirty="0"/>
              <a:t> </a:t>
            </a:r>
            <a:r>
              <a:rPr lang="fi-FI" sz="1800" dirty="0" err="1"/>
              <a:t>cooperation</a:t>
            </a:r>
            <a:r>
              <a:rPr lang="fi-FI" sz="1800" dirty="0"/>
              <a:t> </a:t>
            </a:r>
            <a:r>
              <a:rPr lang="fi-FI" sz="1800" dirty="0" err="1" smtClean="0"/>
              <a:t>between</a:t>
            </a:r>
            <a:r>
              <a:rPr lang="fi-FI" sz="1800" dirty="0" smtClean="0"/>
              <a:t> </a:t>
            </a:r>
            <a:r>
              <a:rPr lang="fi-FI" sz="1800" dirty="0" err="1" smtClean="0"/>
              <a:t>HEIs</a:t>
            </a:r>
            <a:r>
              <a:rPr lang="fi-FI" sz="1800" dirty="0" smtClean="0"/>
              <a:t> and </a:t>
            </a:r>
            <a:r>
              <a:rPr lang="fi-FI" sz="1800" dirty="0" err="1" smtClean="0"/>
              <a:t>working</a:t>
            </a:r>
            <a:r>
              <a:rPr lang="fi-FI" sz="1800" dirty="0" smtClean="0"/>
              <a:t>-life </a:t>
            </a:r>
            <a:r>
              <a:rPr lang="fi-FI" sz="1800" dirty="0"/>
              <a:t>and alumni</a:t>
            </a:r>
          </a:p>
          <a:p>
            <a:pPr marL="0" indent="0">
              <a:buNone/>
            </a:pPr>
            <a:endParaRPr lang="fi-FI" sz="1800" dirty="0" smtClean="0"/>
          </a:p>
          <a:p>
            <a:pPr marL="0" indent="0">
              <a:buNone/>
            </a:pPr>
            <a:r>
              <a:rPr lang="fi-FI" sz="1800" dirty="0" err="1" smtClean="0"/>
              <a:t>External</a:t>
            </a:r>
            <a:r>
              <a:rPr lang="fi-FI" sz="1800" dirty="0" smtClean="0"/>
              <a:t> </a:t>
            </a:r>
            <a:r>
              <a:rPr lang="fi-FI" sz="1800" dirty="0" err="1" smtClean="0"/>
              <a:t>stakeholders</a:t>
            </a:r>
            <a:r>
              <a:rPr lang="fi-FI" sz="1800" dirty="0" smtClean="0"/>
              <a:t> </a:t>
            </a:r>
          </a:p>
          <a:p>
            <a:endParaRPr lang="fi-FI" sz="1800" dirty="0" smtClean="0"/>
          </a:p>
          <a:p>
            <a:r>
              <a:rPr lang="fi-FI" sz="1800" dirty="0" smtClean="0"/>
              <a:t>Act as </a:t>
            </a:r>
            <a:r>
              <a:rPr lang="fi-FI" sz="1800" dirty="0" err="1"/>
              <a:t>e</a:t>
            </a:r>
            <a:r>
              <a:rPr lang="fi-FI" sz="1800" dirty="0" err="1" smtClean="0"/>
              <a:t>xternal</a:t>
            </a:r>
            <a:r>
              <a:rPr lang="fi-FI" sz="1800" dirty="0" smtClean="0"/>
              <a:t> </a:t>
            </a:r>
            <a:r>
              <a:rPr lang="fi-FI" sz="1800" dirty="0" err="1"/>
              <a:t>members</a:t>
            </a:r>
            <a:r>
              <a:rPr lang="fi-FI" sz="1800" dirty="0"/>
              <a:t> at </a:t>
            </a:r>
            <a:r>
              <a:rPr lang="fi-FI" sz="1800" dirty="0" err="1"/>
              <a:t>the</a:t>
            </a:r>
            <a:r>
              <a:rPr lang="fi-FI" sz="1800" dirty="0"/>
              <a:t> Management </a:t>
            </a:r>
            <a:r>
              <a:rPr lang="fi-FI" sz="1800" dirty="0" err="1"/>
              <a:t>Boards</a:t>
            </a:r>
            <a:r>
              <a:rPr lang="fi-FI" sz="1800" dirty="0"/>
              <a:t> of </a:t>
            </a:r>
            <a:r>
              <a:rPr lang="fi-FI" sz="1800" dirty="0" err="1"/>
              <a:t>the</a:t>
            </a:r>
            <a:r>
              <a:rPr lang="fi-FI" sz="1800" dirty="0"/>
              <a:t> </a:t>
            </a:r>
            <a:r>
              <a:rPr lang="fi-FI" sz="1800" dirty="0" err="1"/>
              <a:t>universities</a:t>
            </a:r>
            <a:r>
              <a:rPr lang="fi-FI" sz="1800" dirty="0"/>
              <a:t> and </a:t>
            </a:r>
            <a:r>
              <a:rPr lang="fi-FI" sz="1800" dirty="0" err="1"/>
              <a:t>Advisory</a:t>
            </a:r>
            <a:r>
              <a:rPr lang="fi-FI" sz="1800" dirty="0"/>
              <a:t> </a:t>
            </a:r>
            <a:r>
              <a:rPr lang="fi-FI" sz="1800" dirty="0" err="1"/>
              <a:t>Boards</a:t>
            </a:r>
            <a:r>
              <a:rPr lang="fi-FI" sz="1800" dirty="0"/>
              <a:t> </a:t>
            </a:r>
            <a:r>
              <a:rPr lang="fi-FI" sz="1800" dirty="0" smtClean="0"/>
              <a:t>- </a:t>
            </a:r>
            <a:r>
              <a:rPr lang="en-US" sz="1800" dirty="0" smtClean="0"/>
              <a:t>to </a:t>
            </a:r>
            <a:r>
              <a:rPr lang="en-US" sz="1800" dirty="0"/>
              <a:t>maintain the relevance of </a:t>
            </a:r>
            <a:r>
              <a:rPr lang="en-US" sz="1800" dirty="0" smtClean="0"/>
              <a:t>curriculum</a:t>
            </a:r>
            <a:r>
              <a:rPr lang="en-US" sz="1800" dirty="0"/>
              <a:t> </a:t>
            </a:r>
            <a:r>
              <a:rPr lang="en-US" sz="1800" dirty="0" smtClean="0"/>
              <a:t>and strengthen the </a:t>
            </a:r>
            <a:r>
              <a:rPr lang="en-US" sz="1800" dirty="0" err="1" smtClean="0"/>
              <a:t>programme’s</a:t>
            </a:r>
            <a:r>
              <a:rPr lang="en-US" sz="1800" dirty="0" smtClean="0"/>
              <a:t> capacity </a:t>
            </a:r>
            <a:r>
              <a:rPr lang="en-US" sz="1800" dirty="0"/>
              <a:t>for foresight planning of the needs of working-life </a:t>
            </a:r>
            <a:endParaRPr lang="en-US" sz="1800" dirty="0" smtClean="0"/>
          </a:p>
          <a:p>
            <a:endParaRPr lang="en-US" sz="1800" dirty="0" smtClean="0"/>
          </a:p>
          <a:p>
            <a:r>
              <a:rPr lang="en-US" sz="1800" dirty="0" smtClean="0"/>
              <a:t>The </a:t>
            </a:r>
            <a:r>
              <a:rPr lang="en-US" sz="1800" dirty="0"/>
              <a:t>advisory boards provide a meaningful form for the participation of external stakeholders, including alumni, who have been very positive about their ability to influence education and have felt that their views are </a:t>
            </a:r>
            <a:r>
              <a:rPr lang="en-US" sz="1800" dirty="0" smtClean="0"/>
              <a:t>valued</a:t>
            </a:r>
            <a:endParaRPr lang="en-US" sz="1800" dirty="0"/>
          </a:p>
          <a:p>
            <a:pPr marL="0" indent="0">
              <a:buNone/>
            </a:pPr>
            <a:endParaRPr lang="en-US" sz="1800" dirty="0" smtClean="0"/>
          </a:p>
        </p:txBody>
      </p:sp>
    </p:spTree>
    <p:extLst>
      <p:ext uri="{BB962C8B-B14F-4D97-AF65-F5344CB8AC3E}">
        <p14:creationId xmlns:p14="http://schemas.microsoft.com/office/powerpoint/2010/main" val="11989056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260648"/>
            <a:ext cx="8229600" cy="926976"/>
          </a:xfrm>
        </p:spPr>
        <p:txBody>
          <a:bodyPr>
            <a:normAutofit fontScale="90000"/>
          </a:bodyPr>
          <a:lstStyle/>
          <a:p>
            <a:r>
              <a:rPr lang="fr-BE" altLang="fi-FI" sz="2900" b="1" dirty="0"/>
              <a:t>External </a:t>
            </a:r>
            <a:r>
              <a:rPr lang="fr-BE" altLang="fi-FI" sz="2900" b="1" dirty="0" err="1"/>
              <a:t>stakeholders</a:t>
            </a:r>
            <a:r>
              <a:rPr lang="fr-BE" altLang="fi-FI" sz="2900" b="1" dirty="0"/>
              <a:t> in </a:t>
            </a:r>
            <a:br>
              <a:rPr lang="fr-BE" altLang="fi-FI" sz="2900" b="1" dirty="0"/>
            </a:br>
            <a:r>
              <a:rPr lang="fr-BE" altLang="fi-FI" sz="2900" b="1" dirty="0"/>
              <a:t>QA of </a:t>
            </a:r>
            <a:r>
              <a:rPr lang="fr-BE" altLang="fi-FI" sz="2900" b="1" dirty="0" err="1"/>
              <a:t>education</a:t>
            </a:r>
            <a:r>
              <a:rPr lang="fr-BE" altLang="fi-FI" sz="2900" b="1" dirty="0"/>
              <a:t> </a:t>
            </a:r>
            <a:r>
              <a:rPr lang="fr-BE" altLang="fi-FI" sz="2900" b="1" dirty="0" smtClean="0"/>
              <a:t>(2/2)</a:t>
            </a:r>
            <a:endParaRPr lang="fi-FI" sz="2900" b="1" dirty="0"/>
          </a:p>
        </p:txBody>
      </p:sp>
      <p:sp>
        <p:nvSpPr>
          <p:cNvPr id="3" name="Sisällön paikkamerkki 2"/>
          <p:cNvSpPr>
            <a:spLocks noGrp="1"/>
          </p:cNvSpPr>
          <p:nvPr>
            <p:ph idx="1"/>
          </p:nvPr>
        </p:nvSpPr>
        <p:spPr>
          <a:xfrm>
            <a:off x="683568" y="1412776"/>
            <a:ext cx="7488832" cy="5256584"/>
          </a:xfrm>
        </p:spPr>
        <p:txBody>
          <a:bodyPr>
            <a:normAutofit/>
          </a:bodyPr>
          <a:lstStyle/>
          <a:p>
            <a:r>
              <a:rPr lang="fi-FI" sz="1800" dirty="0"/>
              <a:t>Participate in </a:t>
            </a:r>
            <a:r>
              <a:rPr lang="fi-FI" sz="1800" dirty="0" err="1"/>
              <a:t>subject-spesific</a:t>
            </a:r>
            <a:r>
              <a:rPr lang="fi-FI" sz="1800" dirty="0"/>
              <a:t> </a:t>
            </a:r>
            <a:r>
              <a:rPr lang="fi-FI" sz="1800" dirty="0" err="1"/>
              <a:t>committees</a:t>
            </a:r>
            <a:r>
              <a:rPr lang="fi-FI" sz="1800" dirty="0"/>
              <a:t> </a:t>
            </a:r>
            <a:r>
              <a:rPr lang="fi-FI" sz="1800" dirty="0" err="1"/>
              <a:t>with</a:t>
            </a:r>
            <a:r>
              <a:rPr lang="fi-FI" sz="1800" dirty="0"/>
              <a:t> </a:t>
            </a:r>
            <a:r>
              <a:rPr lang="fi-FI" sz="1800" dirty="0" err="1"/>
              <a:t>the</a:t>
            </a:r>
            <a:r>
              <a:rPr lang="fi-FI" sz="1800" dirty="0"/>
              <a:t> </a:t>
            </a:r>
            <a:r>
              <a:rPr lang="fi-FI" sz="1800" dirty="0" err="1"/>
              <a:t>task</a:t>
            </a:r>
            <a:r>
              <a:rPr lang="fi-FI" sz="1800" dirty="0"/>
              <a:t> to </a:t>
            </a:r>
            <a:r>
              <a:rPr lang="fi-FI" sz="1800" dirty="0" err="1"/>
              <a:t>foresee</a:t>
            </a:r>
            <a:r>
              <a:rPr lang="fi-FI" sz="1800" dirty="0"/>
              <a:t> </a:t>
            </a:r>
            <a:r>
              <a:rPr lang="fi-FI" sz="1800" dirty="0" err="1"/>
              <a:t>the</a:t>
            </a:r>
            <a:r>
              <a:rPr lang="fi-FI" sz="1800" dirty="0"/>
              <a:t> </a:t>
            </a:r>
            <a:r>
              <a:rPr lang="fi-FI" sz="1800" dirty="0" err="1"/>
              <a:t>future</a:t>
            </a:r>
            <a:r>
              <a:rPr lang="fi-FI" sz="1800" dirty="0"/>
              <a:t> </a:t>
            </a:r>
            <a:r>
              <a:rPr lang="fi-FI" sz="1800" dirty="0" err="1"/>
              <a:t>needs</a:t>
            </a:r>
            <a:r>
              <a:rPr lang="fi-FI" sz="1800" dirty="0"/>
              <a:t> </a:t>
            </a:r>
          </a:p>
          <a:p>
            <a:r>
              <a:rPr lang="fi-FI" sz="1800" dirty="0"/>
              <a:t>Participate in </a:t>
            </a:r>
            <a:r>
              <a:rPr lang="fi-FI" sz="1800" dirty="0" err="1"/>
              <a:t>curriculum</a:t>
            </a:r>
            <a:r>
              <a:rPr lang="fi-FI" sz="1800" dirty="0"/>
              <a:t> design – </a:t>
            </a:r>
            <a:r>
              <a:rPr lang="fi-FI" sz="1800" dirty="0" err="1"/>
              <a:t>ensuring</a:t>
            </a:r>
            <a:r>
              <a:rPr lang="fi-FI" sz="1800" dirty="0"/>
              <a:t> </a:t>
            </a:r>
            <a:r>
              <a:rPr lang="fi-FI" sz="1800" dirty="0" err="1"/>
              <a:t>working</a:t>
            </a:r>
            <a:r>
              <a:rPr lang="fi-FI" sz="1800" dirty="0"/>
              <a:t>-life </a:t>
            </a:r>
            <a:r>
              <a:rPr lang="fi-FI" sz="1800" dirty="0" err="1"/>
              <a:t>relevance</a:t>
            </a:r>
            <a:r>
              <a:rPr lang="fi-FI" sz="1800" dirty="0"/>
              <a:t> of </a:t>
            </a:r>
            <a:r>
              <a:rPr lang="fi-FI" sz="1800" dirty="0" err="1"/>
              <a:t>education</a:t>
            </a:r>
            <a:endParaRPr lang="fi-FI" sz="1800" dirty="0"/>
          </a:p>
          <a:p>
            <a:r>
              <a:rPr lang="fi-FI" sz="1800" dirty="0" smtClean="0"/>
              <a:t>Have </a:t>
            </a:r>
            <a:r>
              <a:rPr lang="fi-FI" sz="1800" dirty="0" err="1"/>
              <a:t>joint</a:t>
            </a:r>
            <a:r>
              <a:rPr lang="fi-FI" sz="1800" dirty="0"/>
              <a:t> </a:t>
            </a:r>
            <a:r>
              <a:rPr lang="fi-FI" sz="1800" dirty="0" err="1"/>
              <a:t>research</a:t>
            </a:r>
            <a:r>
              <a:rPr lang="fi-FI" sz="1800" dirty="0"/>
              <a:t> and R&amp;D </a:t>
            </a:r>
            <a:r>
              <a:rPr lang="fi-FI" sz="1800" dirty="0" err="1"/>
              <a:t>projects</a:t>
            </a:r>
            <a:r>
              <a:rPr lang="fi-FI" sz="1800" dirty="0"/>
              <a:t> </a:t>
            </a:r>
            <a:r>
              <a:rPr lang="fi-FI" sz="1800" dirty="0" err="1"/>
              <a:t>with</a:t>
            </a:r>
            <a:r>
              <a:rPr lang="fi-FI" sz="1800" dirty="0"/>
              <a:t> </a:t>
            </a:r>
            <a:r>
              <a:rPr lang="fi-FI" sz="1800" dirty="0" err="1"/>
              <a:t>HEIs</a:t>
            </a:r>
            <a:endParaRPr lang="fi-FI" sz="1800" dirty="0"/>
          </a:p>
          <a:p>
            <a:pPr lvl="1"/>
            <a:r>
              <a:rPr lang="fi-FI" sz="1600" dirty="0" err="1"/>
              <a:t>Supervisors</a:t>
            </a:r>
            <a:r>
              <a:rPr lang="fi-FI" sz="1600" dirty="0"/>
              <a:t> of </a:t>
            </a:r>
            <a:r>
              <a:rPr lang="fi-FI" sz="1600" dirty="0" err="1"/>
              <a:t>diploma</a:t>
            </a:r>
            <a:r>
              <a:rPr lang="fi-FI" sz="1600" dirty="0"/>
              <a:t> </a:t>
            </a:r>
            <a:r>
              <a:rPr lang="fi-FI" sz="1600" dirty="0" err="1"/>
              <a:t>works</a:t>
            </a:r>
            <a:r>
              <a:rPr lang="fi-FI" sz="1600" dirty="0"/>
              <a:t>, </a:t>
            </a:r>
            <a:r>
              <a:rPr lang="fi-FI" sz="1600" dirty="0" err="1"/>
              <a:t>project</a:t>
            </a:r>
            <a:r>
              <a:rPr lang="fi-FI" sz="1600" dirty="0"/>
              <a:t> </a:t>
            </a:r>
            <a:r>
              <a:rPr lang="fi-FI" sz="1600" dirty="0" err="1"/>
              <a:t>studies</a:t>
            </a:r>
            <a:r>
              <a:rPr lang="fi-FI" sz="1600" dirty="0"/>
              <a:t>, supervision of </a:t>
            </a:r>
            <a:r>
              <a:rPr lang="fi-FI" sz="1600" dirty="0" err="1"/>
              <a:t>internships</a:t>
            </a:r>
            <a:r>
              <a:rPr lang="fi-FI" sz="1600" dirty="0"/>
              <a:t> </a:t>
            </a:r>
          </a:p>
          <a:p>
            <a:r>
              <a:rPr lang="fi-FI" sz="1800" dirty="0"/>
              <a:t>Act as </a:t>
            </a:r>
            <a:r>
              <a:rPr lang="fi-FI" sz="1800" dirty="0" err="1"/>
              <a:t>guest</a:t>
            </a:r>
            <a:r>
              <a:rPr lang="fi-FI" sz="1800" dirty="0"/>
              <a:t> </a:t>
            </a:r>
            <a:r>
              <a:rPr lang="fi-FI" sz="1800" dirty="0" err="1"/>
              <a:t>lecturers</a:t>
            </a:r>
            <a:endParaRPr lang="fi-FI" sz="1800" dirty="0"/>
          </a:p>
          <a:p>
            <a:r>
              <a:rPr lang="en-US" sz="1800" dirty="0"/>
              <a:t>External stakeholders are involved in a systematic and participatory manner in defining institutions’ strategic objectives</a:t>
            </a:r>
          </a:p>
          <a:p>
            <a:r>
              <a:rPr lang="en-US" sz="1800" dirty="0" smtClean="0"/>
              <a:t>Part </a:t>
            </a:r>
            <a:r>
              <a:rPr lang="en-US" sz="1800" dirty="0" smtClean="0"/>
              <a:t>of the teaching within a course is organized jointly with relevant partners </a:t>
            </a:r>
          </a:p>
          <a:p>
            <a:r>
              <a:rPr lang="fi-FI" sz="1800" dirty="0"/>
              <a:t>Give feedback on </a:t>
            </a:r>
            <a:r>
              <a:rPr lang="fi-FI" sz="1800" dirty="0" err="1"/>
              <a:t>the</a:t>
            </a:r>
            <a:r>
              <a:rPr lang="fi-FI" sz="1800" dirty="0"/>
              <a:t> </a:t>
            </a:r>
            <a:r>
              <a:rPr lang="fi-FI" sz="1800" dirty="0" err="1"/>
              <a:t>institution’s</a:t>
            </a:r>
            <a:r>
              <a:rPr lang="fi-FI" sz="1800" dirty="0"/>
              <a:t> </a:t>
            </a:r>
            <a:r>
              <a:rPr lang="fi-FI" sz="1800" dirty="0" err="1"/>
              <a:t>operations</a:t>
            </a:r>
            <a:r>
              <a:rPr lang="fi-FI" sz="1800" dirty="0"/>
              <a:t> as </a:t>
            </a:r>
            <a:r>
              <a:rPr lang="fi-FI" sz="1800" dirty="0" err="1"/>
              <a:t>employers</a:t>
            </a:r>
            <a:r>
              <a:rPr lang="fi-FI" sz="1800" dirty="0"/>
              <a:t>/ labour market </a:t>
            </a:r>
            <a:r>
              <a:rPr lang="fi-FI" sz="1800" dirty="0" err="1"/>
              <a:t>representatives</a:t>
            </a:r>
            <a:endParaRPr lang="fi-FI" sz="1800" dirty="0"/>
          </a:p>
          <a:p>
            <a:r>
              <a:rPr lang="en-US" sz="1800" dirty="0" smtClean="0"/>
              <a:t>Degree </a:t>
            </a:r>
            <a:r>
              <a:rPr lang="en-US" sz="1800" dirty="0" smtClean="0"/>
              <a:t>students engage in working life training periods in enterprises</a:t>
            </a:r>
          </a:p>
          <a:p>
            <a:endParaRPr lang="en-US" sz="1800" dirty="0" smtClean="0"/>
          </a:p>
          <a:p>
            <a:endParaRPr lang="en-US" sz="1800" dirty="0"/>
          </a:p>
        </p:txBody>
      </p:sp>
    </p:spTree>
    <p:extLst>
      <p:ext uri="{BB962C8B-B14F-4D97-AF65-F5344CB8AC3E}">
        <p14:creationId xmlns:p14="http://schemas.microsoft.com/office/powerpoint/2010/main" val="24793401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260648"/>
            <a:ext cx="8229600" cy="926976"/>
          </a:xfrm>
        </p:spPr>
        <p:txBody>
          <a:bodyPr>
            <a:normAutofit fontScale="90000"/>
          </a:bodyPr>
          <a:lstStyle/>
          <a:p>
            <a:r>
              <a:rPr lang="fi-FI" sz="2800" b="1" dirty="0" smtClean="0">
                <a:solidFill>
                  <a:schemeClr val="tx2"/>
                </a:solidFill>
              </a:rPr>
              <a:t>What </a:t>
            </a:r>
            <a:r>
              <a:rPr lang="fi-FI" sz="2800" b="1" dirty="0" err="1">
                <a:solidFill>
                  <a:schemeClr val="tx2"/>
                </a:solidFill>
              </a:rPr>
              <a:t>has</a:t>
            </a:r>
            <a:r>
              <a:rPr lang="fi-FI" sz="2800" b="1" dirty="0">
                <a:solidFill>
                  <a:schemeClr val="tx2"/>
                </a:solidFill>
              </a:rPr>
              <a:t> </a:t>
            </a:r>
            <a:r>
              <a:rPr lang="fi-FI" sz="2800" b="1" dirty="0" err="1">
                <a:solidFill>
                  <a:schemeClr val="tx2"/>
                </a:solidFill>
              </a:rPr>
              <a:t>changed</a:t>
            </a:r>
            <a:r>
              <a:rPr lang="fi-FI" sz="2800" b="1" dirty="0">
                <a:solidFill>
                  <a:schemeClr val="tx2"/>
                </a:solidFill>
              </a:rPr>
              <a:t> </a:t>
            </a:r>
            <a:r>
              <a:rPr lang="fi-FI" sz="2800" b="1" dirty="0" err="1">
                <a:solidFill>
                  <a:schemeClr val="tx2"/>
                </a:solidFill>
              </a:rPr>
              <a:t>during</a:t>
            </a:r>
            <a:r>
              <a:rPr lang="fi-FI" sz="2800" b="1" dirty="0">
                <a:solidFill>
                  <a:schemeClr val="tx2"/>
                </a:solidFill>
              </a:rPr>
              <a:t> </a:t>
            </a:r>
            <a:r>
              <a:rPr lang="fi-FI" sz="2800" b="1" dirty="0" err="1">
                <a:solidFill>
                  <a:schemeClr val="tx2"/>
                </a:solidFill>
              </a:rPr>
              <a:t>the</a:t>
            </a:r>
            <a:r>
              <a:rPr lang="fi-FI" sz="2800" b="1" dirty="0">
                <a:solidFill>
                  <a:schemeClr val="tx2"/>
                </a:solidFill>
              </a:rPr>
              <a:t> 15 </a:t>
            </a:r>
            <a:r>
              <a:rPr lang="fi-FI" sz="2800" b="1" dirty="0" err="1">
                <a:solidFill>
                  <a:schemeClr val="tx2"/>
                </a:solidFill>
              </a:rPr>
              <a:t>years</a:t>
            </a:r>
            <a:r>
              <a:rPr lang="fi-FI" sz="2800" b="1" dirty="0">
                <a:solidFill>
                  <a:schemeClr val="tx2"/>
                </a:solidFill>
              </a:rPr>
              <a:t> of Bologna (</a:t>
            </a:r>
            <a:r>
              <a:rPr lang="fi-FI" sz="2800" b="1" dirty="0" err="1">
                <a:solidFill>
                  <a:schemeClr val="tx2"/>
                </a:solidFill>
              </a:rPr>
              <a:t>from</a:t>
            </a:r>
            <a:r>
              <a:rPr lang="fi-FI" sz="2800" b="1" dirty="0">
                <a:solidFill>
                  <a:schemeClr val="tx2"/>
                </a:solidFill>
              </a:rPr>
              <a:t> </a:t>
            </a:r>
            <a:r>
              <a:rPr lang="fi-FI" sz="2800" b="1" dirty="0" err="1">
                <a:solidFill>
                  <a:schemeClr val="tx2"/>
                </a:solidFill>
              </a:rPr>
              <a:t>the</a:t>
            </a:r>
            <a:r>
              <a:rPr lang="fi-FI" sz="2800" b="1" dirty="0">
                <a:solidFill>
                  <a:schemeClr val="tx2"/>
                </a:solidFill>
              </a:rPr>
              <a:t> </a:t>
            </a:r>
            <a:r>
              <a:rPr lang="fi-FI" sz="2800" b="1" dirty="0" err="1">
                <a:solidFill>
                  <a:schemeClr val="tx2"/>
                </a:solidFill>
              </a:rPr>
              <a:t>point</a:t>
            </a:r>
            <a:r>
              <a:rPr lang="fi-FI" sz="2800" b="1" dirty="0">
                <a:solidFill>
                  <a:schemeClr val="tx2"/>
                </a:solidFill>
              </a:rPr>
              <a:t> of </a:t>
            </a:r>
            <a:r>
              <a:rPr lang="fi-FI" sz="2800" b="1" dirty="0" err="1">
                <a:solidFill>
                  <a:schemeClr val="tx2"/>
                </a:solidFill>
              </a:rPr>
              <a:t>view</a:t>
            </a:r>
            <a:r>
              <a:rPr lang="fi-FI" sz="2800" b="1" dirty="0">
                <a:solidFill>
                  <a:schemeClr val="tx2"/>
                </a:solidFill>
              </a:rPr>
              <a:t> of </a:t>
            </a:r>
            <a:r>
              <a:rPr lang="fi-FI" sz="2800" b="1" dirty="0" err="1" smtClean="0">
                <a:solidFill>
                  <a:schemeClr val="tx2"/>
                </a:solidFill>
              </a:rPr>
              <a:t>HEIs</a:t>
            </a:r>
            <a:r>
              <a:rPr lang="fi-FI" sz="2800" b="1" dirty="0" smtClean="0">
                <a:solidFill>
                  <a:schemeClr val="tx2"/>
                </a:solidFill>
              </a:rPr>
              <a:t>)?</a:t>
            </a:r>
            <a:endParaRPr lang="fi-FI" sz="2900" b="1" dirty="0"/>
          </a:p>
        </p:txBody>
      </p:sp>
      <p:sp>
        <p:nvSpPr>
          <p:cNvPr id="3" name="Sisällön paikkamerkki 2"/>
          <p:cNvSpPr>
            <a:spLocks noGrp="1"/>
          </p:cNvSpPr>
          <p:nvPr>
            <p:ph idx="1"/>
          </p:nvPr>
        </p:nvSpPr>
        <p:spPr>
          <a:xfrm>
            <a:off x="683568" y="1412776"/>
            <a:ext cx="7488832" cy="5256584"/>
          </a:xfrm>
        </p:spPr>
        <p:txBody>
          <a:bodyPr>
            <a:normAutofit/>
          </a:bodyPr>
          <a:lstStyle/>
          <a:p>
            <a:r>
              <a:rPr lang="fi-FI" sz="1800" dirty="0" err="1" smtClean="0"/>
              <a:t>The</a:t>
            </a:r>
            <a:r>
              <a:rPr lang="fi-FI" sz="1800" dirty="0" smtClean="0"/>
              <a:t> </a:t>
            </a:r>
            <a:r>
              <a:rPr lang="fi-FI" sz="1800" dirty="0" err="1"/>
              <a:t>focus</a:t>
            </a:r>
            <a:r>
              <a:rPr lang="fi-FI" sz="1800" dirty="0"/>
              <a:t> </a:t>
            </a:r>
            <a:r>
              <a:rPr lang="fi-FI" sz="1800" dirty="0" err="1"/>
              <a:t>has</a:t>
            </a:r>
            <a:r>
              <a:rPr lang="fi-FI" sz="1800" dirty="0"/>
              <a:t> </a:t>
            </a:r>
            <a:r>
              <a:rPr lang="fi-FI" sz="1800" dirty="0" err="1"/>
              <a:t>moved</a:t>
            </a:r>
            <a:r>
              <a:rPr lang="fi-FI" sz="1800" dirty="0"/>
              <a:t> </a:t>
            </a:r>
            <a:r>
              <a:rPr lang="fi-FI" sz="1800" b="1" dirty="0" err="1"/>
              <a:t>from</a:t>
            </a:r>
            <a:r>
              <a:rPr lang="fi-FI" sz="1800" b="1" dirty="0"/>
              <a:t> </a:t>
            </a:r>
            <a:r>
              <a:rPr lang="fi-FI" sz="1800" b="1" dirty="0" err="1"/>
              <a:t>structures</a:t>
            </a:r>
            <a:r>
              <a:rPr lang="fi-FI" sz="1800" b="1" dirty="0"/>
              <a:t> </a:t>
            </a:r>
            <a:r>
              <a:rPr lang="fi-FI" sz="1800" dirty="0"/>
              <a:t>(</a:t>
            </a:r>
            <a:r>
              <a:rPr lang="fi-FI" sz="1800" dirty="0" err="1"/>
              <a:t>degree</a:t>
            </a:r>
            <a:r>
              <a:rPr lang="fi-FI" sz="1800" dirty="0"/>
              <a:t> </a:t>
            </a:r>
            <a:r>
              <a:rPr lang="fi-FI" sz="1800" dirty="0" err="1"/>
              <a:t>structures</a:t>
            </a:r>
            <a:r>
              <a:rPr lang="fi-FI" sz="1800" dirty="0"/>
              <a:t>, ECTS </a:t>
            </a:r>
            <a:r>
              <a:rPr lang="fi-FI" sz="1800" dirty="0" err="1"/>
              <a:t>system</a:t>
            </a:r>
            <a:r>
              <a:rPr lang="fi-FI" sz="1800" dirty="0"/>
              <a:t> etc.) </a:t>
            </a:r>
            <a:r>
              <a:rPr lang="fi-FI" sz="1800" b="1" dirty="0" err="1"/>
              <a:t>towards</a:t>
            </a:r>
            <a:r>
              <a:rPr lang="fi-FI" sz="1800" dirty="0"/>
              <a:t> </a:t>
            </a:r>
            <a:r>
              <a:rPr lang="fi-FI" sz="1800" b="1" dirty="0" err="1"/>
              <a:t>learning</a:t>
            </a:r>
            <a:r>
              <a:rPr lang="fi-FI" sz="1800" b="1" dirty="0"/>
              <a:t> </a:t>
            </a:r>
            <a:r>
              <a:rPr lang="fi-FI" sz="1800" dirty="0"/>
              <a:t>(</a:t>
            </a:r>
            <a:r>
              <a:rPr lang="fi-FI" sz="1800" dirty="0" err="1"/>
              <a:t>curriculum</a:t>
            </a:r>
            <a:r>
              <a:rPr lang="fi-FI" sz="1800" dirty="0"/>
              <a:t> </a:t>
            </a:r>
            <a:r>
              <a:rPr lang="fi-FI" sz="1800" dirty="0" err="1"/>
              <a:t>reforms</a:t>
            </a:r>
            <a:r>
              <a:rPr lang="fi-FI" sz="1800" dirty="0"/>
              <a:t>, </a:t>
            </a:r>
            <a:r>
              <a:rPr lang="fi-FI" sz="1800" dirty="0" err="1"/>
              <a:t>student-centred</a:t>
            </a:r>
            <a:r>
              <a:rPr lang="fi-FI" sz="1800" dirty="0"/>
              <a:t> </a:t>
            </a:r>
            <a:r>
              <a:rPr lang="fi-FI" sz="1800" dirty="0" err="1"/>
              <a:t>learning</a:t>
            </a:r>
            <a:r>
              <a:rPr lang="fi-FI" sz="1800" dirty="0"/>
              <a:t>, </a:t>
            </a:r>
            <a:r>
              <a:rPr lang="fi-FI" sz="1800" dirty="0" err="1"/>
              <a:t>flexible</a:t>
            </a:r>
            <a:r>
              <a:rPr lang="fi-FI" sz="1800" dirty="0"/>
              <a:t> </a:t>
            </a:r>
            <a:r>
              <a:rPr lang="fi-FI" sz="1800" dirty="0" err="1"/>
              <a:t>learning</a:t>
            </a:r>
            <a:r>
              <a:rPr lang="fi-FI" sz="1800" dirty="0"/>
              <a:t> </a:t>
            </a:r>
            <a:r>
              <a:rPr lang="fi-FI" sz="1800" dirty="0" err="1"/>
              <a:t>paths</a:t>
            </a:r>
            <a:r>
              <a:rPr lang="fi-FI" sz="1800" dirty="0"/>
              <a:t>, </a:t>
            </a:r>
            <a:r>
              <a:rPr lang="fi-FI" sz="1800" dirty="0" err="1" smtClean="0"/>
              <a:t>use</a:t>
            </a:r>
            <a:r>
              <a:rPr lang="fi-FI" sz="1800" dirty="0" smtClean="0"/>
              <a:t> </a:t>
            </a:r>
            <a:r>
              <a:rPr lang="fi-FI" sz="1800" dirty="0"/>
              <a:t>of </a:t>
            </a:r>
            <a:r>
              <a:rPr lang="fi-FI" sz="1800" dirty="0" err="1"/>
              <a:t>modern</a:t>
            </a:r>
            <a:r>
              <a:rPr lang="fi-FI" sz="1800" dirty="0"/>
              <a:t> </a:t>
            </a:r>
            <a:r>
              <a:rPr lang="fi-FI" sz="1800" dirty="0" err="1"/>
              <a:t>technologies</a:t>
            </a:r>
            <a:r>
              <a:rPr lang="fi-FI" sz="1800" dirty="0"/>
              <a:t> etc.) and </a:t>
            </a:r>
            <a:r>
              <a:rPr lang="fi-FI" sz="1800" b="1" dirty="0" err="1"/>
              <a:t>employability</a:t>
            </a:r>
            <a:r>
              <a:rPr lang="fi-FI" sz="1800" b="1" dirty="0"/>
              <a:t> </a:t>
            </a:r>
            <a:r>
              <a:rPr lang="fi-FI" sz="1800" dirty="0"/>
              <a:t>(</a:t>
            </a:r>
            <a:r>
              <a:rPr lang="fi-FI" sz="1800" dirty="0" err="1"/>
              <a:t>learning</a:t>
            </a:r>
            <a:r>
              <a:rPr lang="fi-FI" sz="1800" dirty="0"/>
              <a:t> </a:t>
            </a:r>
            <a:r>
              <a:rPr lang="fi-FI" sz="1800" dirty="0" err="1"/>
              <a:t>outcomes</a:t>
            </a:r>
            <a:r>
              <a:rPr lang="fi-FI" sz="1800" dirty="0"/>
              <a:t>, </a:t>
            </a:r>
            <a:r>
              <a:rPr lang="fi-FI" sz="1800" dirty="0" err="1"/>
              <a:t>incl</a:t>
            </a:r>
            <a:r>
              <a:rPr lang="fi-FI" sz="1800" dirty="0"/>
              <a:t>. </a:t>
            </a:r>
            <a:r>
              <a:rPr lang="fi-FI" sz="1800" dirty="0" err="1"/>
              <a:t>transferable</a:t>
            </a:r>
            <a:r>
              <a:rPr lang="fi-FI" sz="1800" dirty="0"/>
              <a:t> </a:t>
            </a:r>
            <a:r>
              <a:rPr lang="fi-FI" sz="1800" dirty="0" err="1"/>
              <a:t>skills</a:t>
            </a:r>
            <a:r>
              <a:rPr lang="fi-FI" sz="1800" dirty="0"/>
              <a:t>, </a:t>
            </a:r>
            <a:r>
              <a:rPr lang="fi-FI" sz="1800" dirty="0" err="1"/>
              <a:t>cooperation</a:t>
            </a:r>
            <a:r>
              <a:rPr lang="fi-FI" sz="1800" dirty="0"/>
              <a:t> </a:t>
            </a:r>
            <a:r>
              <a:rPr lang="fi-FI" sz="1800" dirty="0" err="1"/>
              <a:t>with</a:t>
            </a:r>
            <a:r>
              <a:rPr lang="fi-FI" sz="1800" dirty="0"/>
              <a:t> </a:t>
            </a:r>
            <a:r>
              <a:rPr lang="fi-FI" sz="1800" dirty="0" err="1"/>
              <a:t>employers</a:t>
            </a:r>
            <a:r>
              <a:rPr lang="fi-FI" sz="1800" dirty="0"/>
              <a:t> etc.)</a:t>
            </a:r>
            <a:endParaRPr lang="fi-FI" sz="1800" b="1" dirty="0"/>
          </a:p>
          <a:p>
            <a:r>
              <a:rPr lang="fi-FI" sz="1800" dirty="0" smtClean="0"/>
              <a:t>Comparable </a:t>
            </a:r>
            <a:r>
              <a:rPr lang="fi-FI" sz="1800" dirty="0" err="1" smtClean="0"/>
              <a:t>degrees</a:t>
            </a:r>
            <a:r>
              <a:rPr lang="fi-FI" sz="1800" dirty="0" smtClean="0"/>
              <a:t> &gt; </a:t>
            </a:r>
            <a:r>
              <a:rPr lang="fi-FI" sz="1800" dirty="0" err="1" smtClean="0"/>
              <a:t>easier</a:t>
            </a:r>
            <a:r>
              <a:rPr lang="fi-FI" sz="1800" dirty="0" smtClean="0"/>
              <a:t> </a:t>
            </a:r>
            <a:r>
              <a:rPr lang="fi-FI" sz="1800" dirty="0" err="1" smtClean="0"/>
              <a:t>mobility</a:t>
            </a:r>
            <a:r>
              <a:rPr lang="fi-FI" sz="1800" dirty="0" smtClean="0"/>
              <a:t>, </a:t>
            </a:r>
            <a:r>
              <a:rPr lang="fi-FI" sz="1800" dirty="0" err="1" smtClean="0"/>
              <a:t>recognition</a:t>
            </a:r>
            <a:r>
              <a:rPr lang="fi-FI" sz="1800" dirty="0" smtClean="0"/>
              <a:t> etc.</a:t>
            </a:r>
          </a:p>
          <a:p>
            <a:r>
              <a:rPr lang="fi-FI" sz="1800" dirty="0" smtClean="0"/>
              <a:t>More </a:t>
            </a:r>
            <a:r>
              <a:rPr lang="fi-FI" sz="1800" dirty="0" err="1"/>
              <a:t>international</a:t>
            </a:r>
            <a:r>
              <a:rPr lang="fi-FI" sz="1800" dirty="0"/>
              <a:t> </a:t>
            </a:r>
            <a:r>
              <a:rPr lang="fi-FI" sz="1800" dirty="0" err="1"/>
              <a:t>degree</a:t>
            </a:r>
            <a:r>
              <a:rPr lang="fi-FI" sz="1800" dirty="0"/>
              <a:t> </a:t>
            </a:r>
            <a:r>
              <a:rPr lang="fi-FI" sz="1800" dirty="0" err="1"/>
              <a:t>programmes</a:t>
            </a:r>
            <a:r>
              <a:rPr lang="fi-FI" sz="1800" dirty="0"/>
              <a:t> </a:t>
            </a:r>
            <a:r>
              <a:rPr lang="fi-FI" sz="1800" dirty="0" smtClean="0"/>
              <a:t>(</a:t>
            </a:r>
            <a:r>
              <a:rPr lang="fi-FI" sz="1800" dirty="0" err="1" smtClean="0"/>
              <a:t>provided</a:t>
            </a:r>
            <a:r>
              <a:rPr lang="fi-FI" sz="1800" dirty="0" smtClean="0"/>
              <a:t> in English) </a:t>
            </a:r>
            <a:r>
              <a:rPr lang="fi-FI" sz="1800" dirty="0"/>
              <a:t>&gt; </a:t>
            </a:r>
            <a:r>
              <a:rPr lang="fi-FI" sz="1800" dirty="0" err="1"/>
              <a:t>opportunities</a:t>
            </a:r>
            <a:r>
              <a:rPr lang="fi-FI" sz="1800" dirty="0"/>
              <a:t> for </a:t>
            </a:r>
            <a:r>
              <a:rPr lang="fi-FI" sz="1800" dirty="0" err="1"/>
              <a:t>mobility</a:t>
            </a:r>
            <a:r>
              <a:rPr lang="fi-FI" sz="1800" dirty="0"/>
              <a:t>, development of </a:t>
            </a:r>
            <a:r>
              <a:rPr lang="fi-FI" sz="1800" dirty="0" err="1"/>
              <a:t>international</a:t>
            </a:r>
            <a:r>
              <a:rPr lang="fi-FI" sz="1800" dirty="0"/>
              <a:t> and </a:t>
            </a:r>
            <a:r>
              <a:rPr lang="fi-FI" sz="1800" dirty="0" err="1"/>
              <a:t>intercultural</a:t>
            </a:r>
            <a:r>
              <a:rPr lang="fi-FI" sz="1800" dirty="0"/>
              <a:t> </a:t>
            </a:r>
            <a:r>
              <a:rPr lang="fi-FI" sz="1800" dirty="0" err="1"/>
              <a:t>skills</a:t>
            </a:r>
            <a:endParaRPr lang="fi-FI" sz="1800" dirty="0"/>
          </a:p>
          <a:p>
            <a:r>
              <a:rPr lang="fi-FI" sz="1800" dirty="0" err="1"/>
              <a:t>Renewal</a:t>
            </a:r>
            <a:r>
              <a:rPr lang="fi-FI" sz="1800" dirty="0"/>
              <a:t> of </a:t>
            </a:r>
            <a:r>
              <a:rPr lang="fi-FI" sz="1800" dirty="0" err="1"/>
              <a:t>curricula</a:t>
            </a:r>
            <a:r>
              <a:rPr lang="fi-FI" sz="1800" dirty="0"/>
              <a:t> &gt; </a:t>
            </a:r>
            <a:r>
              <a:rPr lang="fi-FI" sz="1800" b="1" dirty="0" err="1"/>
              <a:t>working</a:t>
            </a:r>
            <a:r>
              <a:rPr lang="fi-FI" sz="1800" b="1" dirty="0"/>
              <a:t>-life </a:t>
            </a:r>
            <a:r>
              <a:rPr lang="fi-FI" sz="1800" b="1" dirty="0" err="1"/>
              <a:t>relevance</a:t>
            </a:r>
            <a:r>
              <a:rPr lang="fi-FI" sz="1800" dirty="0"/>
              <a:t>, </a:t>
            </a:r>
            <a:r>
              <a:rPr lang="fi-FI" sz="1800" b="1" dirty="0" err="1"/>
              <a:t>employability</a:t>
            </a:r>
            <a:r>
              <a:rPr lang="fi-FI" sz="1800" b="1" dirty="0"/>
              <a:t> </a:t>
            </a:r>
            <a:r>
              <a:rPr lang="fi-FI" sz="1800" dirty="0"/>
              <a:t>(</a:t>
            </a:r>
            <a:r>
              <a:rPr lang="fi-FI" sz="1800" dirty="0" err="1"/>
              <a:t>stakeholder</a:t>
            </a:r>
            <a:r>
              <a:rPr lang="fi-FI" sz="1800" dirty="0"/>
              <a:t> </a:t>
            </a:r>
            <a:r>
              <a:rPr lang="fi-FI" sz="1800" dirty="0" err="1"/>
              <a:t>participation</a:t>
            </a:r>
            <a:r>
              <a:rPr lang="fi-FI" sz="1800" dirty="0"/>
              <a:t>), lifelong </a:t>
            </a:r>
            <a:r>
              <a:rPr lang="fi-FI" sz="1800" dirty="0" err="1"/>
              <a:t>learning</a:t>
            </a:r>
            <a:r>
              <a:rPr lang="fi-FI" sz="1800" dirty="0"/>
              <a:t>, </a:t>
            </a:r>
            <a:r>
              <a:rPr lang="fi-FI" sz="1800" b="1" dirty="0" err="1"/>
              <a:t>university&amp;business</a:t>
            </a:r>
            <a:r>
              <a:rPr lang="fi-FI" sz="1800" b="1" dirty="0"/>
              <a:t> </a:t>
            </a:r>
            <a:r>
              <a:rPr lang="fi-FI" sz="1800" b="1" dirty="0" err="1"/>
              <a:t>collaboration</a:t>
            </a:r>
            <a:r>
              <a:rPr lang="fi-FI" sz="1800" dirty="0"/>
              <a:t>, alumni </a:t>
            </a:r>
            <a:r>
              <a:rPr lang="fi-FI" sz="1800" dirty="0" err="1"/>
              <a:t>work</a:t>
            </a:r>
            <a:endParaRPr lang="fi-FI" sz="1800" dirty="0"/>
          </a:p>
          <a:p>
            <a:r>
              <a:rPr lang="fi-FI" sz="1800" dirty="0"/>
              <a:t>More </a:t>
            </a:r>
            <a:r>
              <a:rPr lang="fi-FI" sz="1800" dirty="0" err="1"/>
              <a:t>focus</a:t>
            </a:r>
            <a:r>
              <a:rPr lang="fi-FI" sz="1800" dirty="0"/>
              <a:t> on </a:t>
            </a:r>
            <a:r>
              <a:rPr lang="fi-FI" sz="1800" dirty="0" err="1"/>
              <a:t>university</a:t>
            </a:r>
            <a:r>
              <a:rPr lang="fi-FI" sz="1800" dirty="0"/>
              <a:t> </a:t>
            </a:r>
            <a:r>
              <a:rPr lang="fi-FI" sz="1800" dirty="0" err="1"/>
              <a:t>pedagogics</a:t>
            </a:r>
            <a:r>
              <a:rPr lang="fi-FI" sz="1800" dirty="0"/>
              <a:t>, </a:t>
            </a:r>
            <a:r>
              <a:rPr lang="fi-FI" sz="1800" dirty="0" err="1"/>
              <a:t>learner-centred</a:t>
            </a:r>
            <a:r>
              <a:rPr lang="fi-FI" sz="1800" dirty="0"/>
              <a:t> </a:t>
            </a:r>
            <a:r>
              <a:rPr lang="fi-FI" sz="1800" dirty="0" err="1"/>
              <a:t>education</a:t>
            </a:r>
            <a:endParaRPr lang="fi-FI" sz="1800" dirty="0"/>
          </a:p>
          <a:p>
            <a:r>
              <a:rPr lang="fi-FI" sz="1800" b="1" dirty="0"/>
              <a:t>More </a:t>
            </a:r>
            <a:r>
              <a:rPr lang="fi-FI" sz="1800" b="1" dirty="0" err="1"/>
              <a:t>active</a:t>
            </a:r>
            <a:r>
              <a:rPr lang="fi-FI" sz="1800" b="1" dirty="0"/>
              <a:t> </a:t>
            </a:r>
            <a:r>
              <a:rPr lang="fi-FI" sz="1800" b="1" dirty="0" err="1"/>
              <a:t>student</a:t>
            </a:r>
            <a:r>
              <a:rPr lang="fi-FI" sz="1800" b="1" dirty="0"/>
              <a:t> </a:t>
            </a:r>
            <a:r>
              <a:rPr lang="fi-FI" sz="1800" b="1" dirty="0" err="1"/>
              <a:t>participation</a:t>
            </a:r>
            <a:r>
              <a:rPr lang="fi-FI" sz="1800" dirty="0"/>
              <a:t>, </a:t>
            </a:r>
            <a:r>
              <a:rPr lang="fi-FI" sz="1800" dirty="0" err="1"/>
              <a:t>students</a:t>
            </a:r>
            <a:r>
              <a:rPr lang="fi-FI" sz="1800" dirty="0"/>
              <a:t> as </a:t>
            </a:r>
            <a:r>
              <a:rPr lang="fi-FI" sz="1800" dirty="0" err="1"/>
              <a:t>active</a:t>
            </a:r>
            <a:r>
              <a:rPr lang="fi-FI" sz="1800" dirty="0"/>
              <a:t> </a:t>
            </a:r>
            <a:r>
              <a:rPr lang="fi-FI" sz="1800" dirty="0" err="1"/>
              <a:t>actors</a:t>
            </a:r>
            <a:r>
              <a:rPr lang="fi-FI" sz="1800" dirty="0"/>
              <a:t> in </a:t>
            </a:r>
            <a:r>
              <a:rPr lang="fi-FI" sz="1800" dirty="0" err="1"/>
              <a:t>HEIs</a:t>
            </a:r>
            <a:r>
              <a:rPr lang="fi-FI" sz="1800" dirty="0"/>
              <a:t>, </a:t>
            </a:r>
            <a:r>
              <a:rPr lang="fi-FI" sz="1800" dirty="0" err="1"/>
              <a:t>responsible</a:t>
            </a:r>
            <a:r>
              <a:rPr lang="fi-FI" sz="1800" dirty="0"/>
              <a:t> for </a:t>
            </a:r>
            <a:r>
              <a:rPr lang="fi-FI" sz="1800" dirty="0" err="1"/>
              <a:t>their</a:t>
            </a:r>
            <a:r>
              <a:rPr lang="fi-FI" sz="1800" dirty="0"/>
              <a:t> </a:t>
            </a:r>
            <a:r>
              <a:rPr lang="fi-FI" sz="1800" dirty="0" err="1"/>
              <a:t>studies</a:t>
            </a:r>
            <a:endParaRPr lang="fi-FI" sz="1800" dirty="0"/>
          </a:p>
          <a:p>
            <a:endParaRPr lang="fi-FI" sz="1800" dirty="0" smtClean="0"/>
          </a:p>
          <a:p>
            <a:endParaRPr lang="fi-FI" sz="1800" dirty="0"/>
          </a:p>
        </p:txBody>
      </p:sp>
    </p:spTree>
    <p:extLst>
      <p:ext uri="{BB962C8B-B14F-4D97-AF65-F5344CB8AC3E}">
        <p14:creationId xmlns:p14="http://schemas.microsoft.com/office/powerpoint/2010/main" val="25209466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260648"/>
            <a:ext cx="8229600" cy="926976"/>
          </a:xfrm>
        </p:spPr>
        <p:txBody>
          <a:bodyPr>
            <a:normAutofit/>
          </a:bodyPr>
          <a:lstStyle/>
          <a:p>
            <a:r>
              <a:rPr lang="fr-BE" altLang="fi-FI" sz="2900" b="1" dirty="0" err="1" smtClean="0"/>
              <a:t>A</a:t>
            </a:r>
            <a:r>
              <a:rPr lang="fr-BE" altLang="fi-FI" sz="2900" b="1" dirty="0" err="1" smtClean="0"/>
              <a:t>lumni’s</a:t>
            </a:r>
            <a:r>
              <a:rPr lang="fr-BE" altLang="fi-FI" sz="2900" b="1" dirty="0" smtClean="0"/>
              <a:t> </a:t>
            </a:r>
            <a:r>
              <a:rPr lang="fr-BE" altLang="fi-FI" sz="2900" b="1" dirty="0" err="1" smtClean="0"/>
              <a:t>role</a:t>
            </a:r>
            <a:endParaRPr lang="fi-FI" sz="2900" b="1" dirty="0"/>
          </a:p>
        </p:txBody>
      </p:sp>
      <p:sp>
        <p:nvSpPr>
          <p:cNvPr id="3" name="Sisällön paikkamerkki 2"/>
          <p:cNvSpPr>
            <a:spLocks noGrp="1"/>
          </p:cNvSpPr>
          <p:nvPr>
            <p:ph idx="1"/>
          </p:nvPr>
        </p:nvSpPr>
        <p:spPr>
          <a:xfrm>
            <a:off x="683568" y="1412776"/>
            <a:ext cx="7488832" cy="5256584"/>
          </a:xfrm>
        </p:spPr>
        <p:txBody>
          <a:bodyPr>
            <a:normAutofit/>
          </a:bodyPr>
          <a:lstStyle/>
          <a:p>
            <a:r>
              <a:rPr lang="en-US" sz="1800" dirty="0" smtClean="0"/>
              <a:t>Alumni provide large </a:t>
            </a:r>
            <a:r>
              <a:rPr lang="en-US" sz="1800" dirty="0"/>
              <a:t>networks of experts (former and current students and </a:t>
            </a:r>
            <a:r>
              <a:rPr lang="en-US" sz="1800" dirty="0" err="1"/>
              <a:t>empoyees</a:t>
            </a:r>
            <a:r>
              <a:rPr lang="en-US" sz="1800" dirty="0"/>
              <a:t>) (</a:t>
            </a:r>
            <a:r>
              <a:rPr lang="en-US" sz="1800" dirty="0" err="1"/>
              <a:t>e.g</a:t>
            </a:r>
            <a:r>
              <a:rPr lang="en-US" sz="1800" dirty="0"/>
              <a:t> University of Helsinki has 200 000 worldwide, 20 </a:t>
            </a:r>
            <a:r>
              <a:rPr lang="en-US" sz="1800" dirty="0" err="1"/>
              <a:t>ooo</a:t>
            </a:r>
            <a:r>
              <a:rPr lang="en-US" sz="1800" dirty="0"/>
              <a:t> active)</a:t>
            </a:r>
          </a:p>
          <a:p>
            <a:r>
              <a:rPr lang="en-US" sz="1800" dirty="0"/>
              <a:t>Alumni associations </a:t>
            </a:r>
            <a:r>
              <a:rPr lang="en-US" sz="1800" dirty="0" err="1"/>
              <a:t>organise</a:t>
            </a:r>
            <a:r>
              <a:rPr lang="en-US" sz="1800" dirty="0"/>
              <a:t> events </a:t>
            </a:r>
            <a:r>
              <a:rPr lang="en-US" sz="1800" dirty="0" smtClean="0"/>
              <a:t>for alumni and students as well as communicates information to alumni about </a:t>
            </a:r>
            <a:r>
              <a:rPr lang="en-US" sz="1800" dirty="0"/>
              <a:t>topical themes and findings from university faculties </a:t>
            </a:r>
          </a:p>
          <a:p>
            <a:r>
              <a:rPr lang="en-US" sz="1800" dirty="0"/>
              <a:t>Alumni’s knowledge is communicated to the university and professional knowledge is available to the </a:t>
            </a:r>
            <a:r>
              <a:rPr lang="en-US" sz="1800" dirty="0" smtClean="0"/>
              <a:t>students, thus, supporting the development of courses </a:t>
            </a:r>
            <a:r>
              <a:rPr lang="en-US" sz="1800" dirty="0"/>
              <a:t>and teaching)</a:t>
            </a:r>
          </a:p>
          <a:p>
            <a:r>
              <a:rPr lang="en-US" sz="1800" dirty="0"/>
              <a:t>E</a:t>
            </a:r>
            <a:r>
              <a:rPr lang="en-US" sz="1800" dirty="0" smtClean="0"/>
              <a:t>mployment contacts </a:t>
            </a:r>
            <a:r>
              <a:rPr lang="en-US" sz="1800" dirty="0"/>
              <a:t>are provided by the alumni</a:t>
            </a:r>
          </a:p>
          <a:p>
            <a:r>
              <a:rPr lang="en-US" sz="1800" dirty="0"/>
              <a:t>Alumni participate in fundraising for the </a:t>
            </a:r>
            <a:r>
              <a:rPr lang="en-US" sz="1800" dirty="0" smtClean="0"/>
              <a:t>university</a:t>
            </a:r>
            <a:endParaRPr lang="en-US" sz="1800" dirty="0"/>
          </a:p>
          <a:p>
            <a:r>
              <a:rPr lang="fi-FI" sz="1800" dirty="0" smtClean="0"/>
              <a:t>On </a:t>
            </a:r>
            <a:r>
              <a:rPr lang="fi-FI" sz="1800" dirty="0" err="1" smtClean="0"/>
              <a:t>the</a:t>
            </a:r>
            <a:r>
              <a:rPr lang="fi-FI" sz="1800" dirty="0" smtClean="0"/>
              <a:t> </a:t>
            </a:r>
            <a:r>
              <a:rPr lang="fi-FI" sz="1800" dirty="0" err="1" smtClean="0"/>
              <a:t>other</a:t>
            </a:r>
            <a:r>
              <a:rPr lang="fi-FI" sz="1800" dirty="0" smtClean="0"/>
              <a:t> </a:t>
            </a:r>
            <a:r>
              <a:rPr lang="fi-FI" sz="1800" dirty="0" err="1" smtClean="0"/>
              <a:t>hand</a:t>
            </a:r>
            <a:r>
              <a:rPr lang="fi-FI" sz="1800" dirty="0" smtClean="0"/>
              <a:t>, </a:t>
            </a:r>
            <a:r>
              <a:rPr lang="fi-FI" sz="1800" dirty="0" err="1" smtClean="0"/>
              <a:t>HEIs</a:t>
            </a:r>
            <a:r>
              <a:rPr lang="fi-FI" sz="1800" dirty="0" smtClean="0"/>
              <a:t> </a:t>
            </a:r>
            <a:r>
              <a:rPr lang="fi-FI" sz="1800" dirty="0" err="1" smtClean="0"/>
              <a:t>provide</a:t>
            </a:r>
            <a:r>
              <a:rPr lang="fi-FI" sz="1800" dirty="0" smtClean="0"/>
              <a:t> </a:t>
            </a:r>
            <a:r>
              <a:rPr lang="fi-FI" sz="1800" dirty="0" err="1" smtClean="0"/>
              <a:t>education</a:t>
            </a:r>
            <a:r>
              <a:rPr lang="fi-FI" sz="1800" dirty="0" smtClean="0"/>
              <a:t> to alumni</a:t>
            </a:r>
            <a:endParaRPr lang="fi-FI" sz="1800" dirty="0"/>
          </a:p>
          <a:p>
            <a:pPr lvl="2"/>
            <a:r>
              <a:rPr lang="fi-FI" sz="1600" dirty="0" err="1"/>
              <a:t>Continuing</a:t>
            </a:r>
            <a:r>
              <a:rPr lang="fi-FI" sz="1600" dirty="0"/>
              <a:t> </a:t>
            </a:r>
            <a:r>
              <a:rPr lang="fi-FI" sz="1600" dirty="0" err="1"/>
              <a:t>education</a:t>
            </a:r>
            <a:endParaRPr lang="fi-FI" sz="1600" dirty="0"/>
          </a:p>
          <a:p>
            <a:pPr lvl="2"/>
            <a:r>
              <a:rPr lang="fi-FI" sz="1600" dirty="0" err="1" smtClean="0"/>
              <a:t>Postgraduate</a:t>
            </a:r>
            <a:r>
              <a:rPr lang="fi-FI" sz="1600" dirty="0" smtClean="0"/>
              <a:t> </a:t>
            </a:r>
            <a:r>
              <a:rPr lang="fi-FI" sz="1600" dirty="0" err="1"/>
              <a:t>education</a:t>
            </a:r>
            <a:endParaRPr lang="fi-FI" sz="1600" dirty="0"/>
          </a:p>
          <a:p>
            <a:pPr lvl="2"/>
            <a:r>
              <a:rPr lang="fi-FI" sz="1600" dirty="0"/>
              <a:t>Open </a:t>
            </a:r>
            <a:r>
              <a:rPr lang="fi-FI" sz="1600" dirty="0" err="1" smtClean="0"/>
              <a:t>university</a:t>
            </a:r>
            <a:r>
              <a:rPr lang="fi-FI" sz="1600" dirty="0" smtClean="0"/>
              <a:t> </a:t>
            </a:r>
            <a:r>
              <a:rPr lang="fi-FI" sz="1600" dirty="0" err="1" smtClean="0"/>
              <a:t>education</a:t>
            </a:r>
            <a:endParaRPr lang="en-US" sz="1600" dirty="0"/>
          </a:p>
        </p:txBody>
      </p:sp>
    </p:spTree>
    <p:extLst>
      <p:ext uri="{BB962C8B-B14F-4D97-AF65-F5344CB8AC3E}">
        <p14:creationId xmlns:p14="http://schemas.microsoft.com/office/powerpoint/2010/main" val="22814115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755576" y="1268760"/>
            <a:ext cx="7488832" cy="5256584"/>
          </a:xfrm>
        </p:spPr>
        <p:txBody>
          <a:bodyPr>
            <a:normAutofit/>
          </a:bodyPr>
          <a:lstStyle/>
          <a:p>
            <a:pPr marL="0" indent="0" algn="ctr">
              <a:spcAft>
                <a:spcPts val="600"/>
              </a:spcAft>
              <a:buNone/>
            </a:pPr>
            <a:r>
              <a:rPr lang="nl-BE" altLang="fi-FI" sz="2800" i="1" dirty="0" smtClean="0"/>
              <a:t>“It takes time for organisations like universities to change. Securing better and high-quality teaching and education takes time.” </a:t>
            </a:r>
            <a:endParaRPr lang="nl-BE" altLang="fi-FI" sz="2000" dirty="0" smtClean="0"/>
          </a:p>
          <a:p>
            <a:pPr marL="0" indent="0" algn="ctr">
              <a:spcAft>
                <a:spcPts val="600"/>
              </a:spcAft>
              <a:buNone/>
            </a:pPr>
            <a:r>
              <a:rPr lang="nl-BE" altLang="fi-FI" sz="2000" i="1" dirty="0" smtClean="0"/>
              <a:t>(Raaheim, A. &amp; Karjalainen, A. 2012) </a:t>
            </a:r>
          </a:p>
          <a:p>
            <a:pPr marL="0" indent="0" algn="ctr">
              <a:spcAft>
                <a:spcPts val="600"/>
              </a:spcAft>
              <a:buNone/>
            </a:pPr>
            <a:endParaRPr lang="nl-BE" altLang="fi-FI" sz="2000" b="1" i="1" dirty="0"/>
          </a:p>
          <a:p>
            <a:pPr marL="0" indent="0" algn="ctr">
              <a:spcAft>
                <a:spcPts val="600"/>
              </a:spcAft>
              <a:buNone/>
            </a:pPr>
            <a:r>
              <a:rPr lang="nl-BE" altLang="fi-FI" b="1" dirty="0" smtClean="0"/>
              <a:t>Good luck with your </a:t>
            </a:r>
            <a:r>
              <a:rPr lang="nl-BE" altLang="fi-FI" b="1" dirty="0" smtClean="0"/>
              <a:t>development </a:t>
            </a:r>
            <a:r>
              <a:rPr lang="nl-BE" altLang="fi-FI" b="1" dirty="0" smtClean="0"/>
              <a:t>work!</a:t>
            </a:r>
            <a:endParaRPr lang="nl-BE" altLang="fi-FI" b="1" dirty="0"/>
          </a:p>
        </p:txBody>
      </p:sp>
    </p:spTree>
    <p:extLst>
      <p:ext uri="{BB962C8B-B14F-4D97-AF65-F5344CB8AC3E}">
        <p14:creationId xmlns:p14="http://schemas.microsoft.com/office/powerpoint/2010/main" val="6615691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b="1" dirty="0" smtClean="0"/>
              <a:t>ESG </a:t>
            </a:r>
            <a:r>
              <a:rPr lang="fi-FI" sz="3600" b="1" dirty="0" err="1" smtClean="0"/>
              <a:t>requirements</a:t>
            </a:r>
            <a:endParaRPr lang="fi-FI" sz="3600" b="1" dirty="0"/>
          </a:p>
        </p:txBody>
      </p:sp>
      <p:sp>
        <p:nvSpPr>
          <p:cNvPr id="3" name="Sisällön paikkamerkki 2"/>
          <p:cNvSpPr>
            <a:spLocks noGrp="1"/>
          </p:cNvSpPr>
          <p:nvPr>
            <p:ph idx="1"/>
          </p:nvPr>
        </p:nvSpPr>
        <p:spPr/>
        <p:txBody>
          <a:bodyPr>
            <a:normAutofit lnSpcReduction="10000"/>
          </a:bodyPr>
          <a:lstStyle/>
          <a:p>
            <a:r>
              <a:rPr lang="en-GB" sz="2000" dirty="0" smtClean="0"/>
              <a:t>Institutions </a:t>
            </a:r>
            <a:r>
              <a:rPr lang="en-GB" sz="2000" dirty="0"/>
              <a:t>should </a:t>
            </a:r>
            <a:r>
              <a:rPr lang="en-GB" sz="2000" dirty="0" smtClean="0"/>
              <a:t>ensure that they collect, analyse and use relevant information for the effective management of their programmes and other activities. (Standard 1.7)</a:t>
            </a:r>
          </a:p>
          <a:p>
            <a:pPr marL="0" indent="0">
              <a:buNone/>
            </a:pPr>
            <a:endParaRPr lang="en-GB" sz="2000" dirty="0" smtClean="0"/>
          </a:p>
          <a:p>
            <a:pPr marL="400050" lvl="1" indent="0">
              <a:buNone/>
            </a:pPr>
            <a:r>
              <a:rPr lang="en-GB" sz="2000" b="1" i="1" dirty="0" smtClean="0"/>
              <a:t>It is important that students and staff are involved in providing and analysing information and planning follow-up activities.</a:t>
            </a:r>
          </a:p>
          <a:p>
            <a:pPr marL="0" indent="0">
              <a:buNone/>
            </a:pPr>
            <a:endParaRPr lang="en-GB" sz="2400" dirty="0"/>
          </a:p>
          <a:p>
            <a:r>
              <a:rPr lang="en-GB" sz="2000" dirty="0">
                <a:solidFill>
                  <a:prstClr val="black"/>
                </a:solidFill>
              </a:rPr>
              <a:t>Institutions should monitor and periodically review their programmes to ensure that they achieve the objectives set for them and respond to the needs of students and society</a:t>
            </a:r>
            <a:r>
              <a:rPr lang="en-GB" sz="2000" dirty="0" smtClean="0">
                <a:solidFill>
                  <a:prstClr val="black"/>
                </a:solidFill>
              </a:rPr>
              <a:t>. (Standard 1.9)</a:t>
            </a:r>
          </a:p>
          <a:p>
            <a:pPr marL="0" indent="0">
              <a:buNone/>
            </a:pPr>
            <a:endParaRPr lang="en-GB" sz="2000" dirty="0">
              <a:solidFill>
                <a:prstClr val="black"/>
              </a:solidFill>
            </a:endParaRPr>
          </a:p>
          <a:p>
            <a:pPr marL="400050" lvl="1" indent="0">
              <a:buNone/>
            </a:pPr>
            <a:r>
              <a:rPr lang="en-GB" sz="2000" b="1" i="1" dirty="0">
                <a:solidFill>
                  <a:prstClr val="black"/>
                </a:solidFill>
              </a:rPr>
              <a:t>Programmes are reviewed and revised regularly involving students and other stakeholders</a:t>
            </a:r>
            <a:r>
              <a:rPr lang="en-GB" sz="2000" i="1" dirty="0">
                <a:solidFill>
                  <a:prstClr val="black"/>
                </a:solidFill>
              </a:rPr>
              <a:t>.</a:t>
            </a:r>
            <a:endParaRPr lang="fi-FI" sz="2000" i="1" dirty="0"/>
          </a:p>
        </p:txBody>
      </p:sp>
      <p:sp>
        <p:nvSpPr>
          <p:cNvPr id="4" name="Dian numeron paikkamerkki 3"/>
          <p:cNvSpPr>
            <a:spLocks noGrp="1"/>
          </p:cNvSpPr>
          <p:nvPr>
            <p:ph type="sldNum" sz="quarter" idx="12"/>
          </p:nvPr>
        </p:nvSpPr>
        <p:spPr/>
        <p:txBody>
          <a:bodyPr/>
          <a:lstStyle/>
          <a:p>
            <a:fld id="{139301F4-86FD-4910-9F5A-C4CF14468D5D}" type="slidenum">
              <a:rPr lang="fi-FI" smtClean="0"/>
              <a:t>3</a:t>
            </a:fld>
            <a:endParaRPr lang="fi-FI" dirty="0"/>
          </a:p>
        </p:txBody>
      </p:sp>
    </p:spTree>
    <p:extLst>
      <p:ext uri="{BB962C8B-B14F-4D97-AF65-F5344CB8AC3E}">
        <p14:creationId xmlns:p14="http://schemas.microsoft.com/office/powerpoint/2010/main" val="3167121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sz="5400" dirty="0" smtClean="0"/>
              <a:t/>
            </a:r>
            <a:br>
              <a:rPr lang="fi-FI" sz="5400" dirty="0" smtClean="0"/>
            </a:br>
            <a:r>
              <a:rPr lang="fi-FI" sz="5400" dirty="0" err="1" smtClean="0"/>
              <a:t>Student</a:t>
            </a:r>
            <a:r>
              <a:rPr lang="fi-FI" sz="5400" dirty="0" smtClean="0"/>
              <a:t> </a:t>
            </a:r>
            <a:r>
              <a:rPr lang="fi-FI" sz="5400" dirty="0" err="1" smtClean="0"/>
              <a:t>involvement</a:t>
            </a:r>
            <a:endParaRPr lang="fi-FI" sz="5400" dirty="0"/>
          </a:p>
        </p:txBody>
      </p:sp>
    </p:spTree>
    <p:extLst>
      <p:ext uri="{BB962C8B-B14F-4D97-AF65-F5344CB8AC3E}">
        <p14:creationId xmlns:p14="http://schemas.microsoft.com/office/powerpoint/2010/main" val="2083264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1432" y="116632"/>
            <a:ext cx="8229600" cy="1143000"/>
          </a:xfrm>
        </p:spPr>
        <p:txBody>
          <a:bodyPr>
            <a:normAutofit fontScale="90000"/>
          </a:bodyPr>
          <a:lstStyle/>
          <a:p>
            <a:r>
              <a:rPr lang="fi-FI" sz="3600" b="1" dirty="0" err="1" smtClean="0"/>
              <a:t>Student</a:t>
            </a:r>
            <a:r>
              <a:rPr lang="fi-FI" sz="3600" b="1" dirty="0" smtClean="0"/>
              <a:t> </a:t>
            </a:r>
            <a:r>
              <a:rPr lang="fi-FI" sz="3600" b="1" dirty="0" err="1" smtClean="0"/>
              <a:t>representation</a:t>
            </a:r>
            <a:r>
              <a:rPr lang="fi-FI" sz="3600" b="1" dirty="0" smtClean="0"/>
              <a:t> in </a:t>
            </a:r>
            <a:r>
              <a:rPr lang="fi-FI" sz="3600" b="1" dirty="0" err="1" smtClean="0"/>
              <a:t>various</a:t>
            </a:r>
            <a:r>
              <a:rPr lang="fi-FI" sz="3600" b="1" dirty="0" smtClean="0"/>
              <a:t> </a:t>
            </a:r>
            <a:r>
              <a:rPr lang="fi-FI" sz="3600" b="1" dirty="0" err="1" smtClean="0"/>
              <a:t>bodies</a:t>
            </a:r>
            <a:endParaRPr lang="fi-FI" sz="3600" b="1" dirty="0"/>
          </a:p>
        </p:txBody>
      </p:sp>
      <p:sp>
        <p:nvSpPr>
          <p:cNvPr id="3" name="Sisällön paikkamerkki 2"/>
          <p:cNvSpPr>
            <a:spLocks noGrp="1"/>
          </p:cNvSpPr>
          <p:nvPr>
            <p:ph idx="1"/>
          </p:nvPr>
        </p:nvSpPr>
        <p:spPr>
          <a:xfrm>
            <a:off x="457984" y="1412776"/>
            <a:ext cx="8229600" cy="4896544"/>
          </a:xfrm>
        </p:spPr>
        <p:txBody>
          <a:bodyPr>
            <a:noAutofit/>
          </a:bodyPr>
          <a:lstStyle/>
          <a:p>
            <a:r>
              <a:rPr lang="nl-BE" altLang="fi-FI" sz="1800" dirty="0" smtClean="0"/>
              <a:t>In Finland, students </a:t>
            </a:r>
            <a:r>
              <a:rPr lang="nl-BE" altLang="fi-FI" sz="1800" dirty="0"/>
              <a:t>have, in principle, </a:t>
            </a:r>
            <a:r>
              <a:rPr lang="nl-BE" altLang="fi-FI" sz="1800" b="1" dirty="0"/>
              <a:t>excellent possibilities </a:t>
            </a:r>
            <a:r>
              <a:rPr lang="nl-BE" altLang="fi-FI" sz="1800" dirty="0"/>
              <a:t>to participate in the development of teaching also by having representatives in various department/faculty- and institution-level </a:t>
            </a:r>
            <a:r>
              <a:rPr lang="nl-BE" altLang="fi-FI" sz="1800" dirty="0" smtClean="0"/>
              <a:t>bodies</a:t>
            </a:r>
          </a:p>
          <a:p>
            <a:pPr lvl="1"/>
            <a:r>
              <a:rPr lang="nl-BE" altLang="fi-FI" sz="1700" dirty="0" smtClean="0"/>
              <a:t>Active staff and student participation in management since 1970s</a:t>
            </a:r>
          </a:p>
          <a:p>
            <a:pPr lvl="1"/>
            <a:r>
              <a:rPr lang="nl-BE" altLang="fi-FI" sz="1700" dirty="0" smtClean="0"/>
              <a:t>Strong national student unions</a:t>
            </a:r>
          </a:p>
          <a:p>
            <a:pPr marL="457200" lvl="1" indent="0">
              <a:buNone/>
            </a:pPr>
            <a:endParaRPr lang="nl-BE" altLang="fi-FI" sz="1400" dirty="0"/>
          </a:p>
          <a:p>
            <a:r>
              <a:rPr lang="nl-BE" altLang="fi-FI" sz="1800" b="1" dirty="0" smtClean="0"/>
              <a:t>Student </a:t>
            </a:r>
            <a:r>
              <a:rPr lang="nl-BE" altLang="fi-FI" sz="1800" b="1" dirty="0"/>
              <a:t>unions </a:t>
            </a:r>
            <a:r>
              <a:rPr lang="nl-BE" altLang="fi-FI" sz="1800" dirty="0"/>
              <a:t>have an important role in the development of education by being members of the institutional boards and management teams – in these positions students have excellent opportunities to give feedback and participate in the </a:t>
            </a:r>
            <a:r>
              <a:rPr lang="nl-BE" altLang="fi-FI" sz="1800" dirty="0" smtClean="0"/>
              <a:t>decision making </a:t>
            </a:r>
            <a:r>
              <a:rPr lang="nl-BE" altLang="fi-FI" sz="1800" dirty="0"/>
              <a:t>at the top management </a:t>
            </a:r>
            <a:r>
              <a:rPr lang="nl-BE" altLang="fi-FI" sz="1800" dirty="0" smtClean="0"/>
              <a:t>level</a:t>
            </a:r>
          </a:p>
          <a:p>
            <a:endParaRPr lang="nl-BE" altLang="fi-FI" sz="1800" dirty="0" smtClean="0"/>
          </a:p>
          <a:p>
            <a:r>
              <a:rPr lang="nl-BE" altLang="fi-FI" sz="1800" dirty="0" smtClean="0"/>
              <a:t>Students </a:t>
            </a:r>
            <a:r>
              <a:rPr lang="nl-BE" altLang="fi-FI" sz="1800" dirty="0" smtClean="0"/>
              <a:t>have an effect also by being involved </a:t>
            </a:r>
            <a:r>
              <a:rPr lang="nl-BE" altLang="fi-FI" sz="1800" dirty="0" smtClean="0"/>
              <a:t>in </a:t>
            </a:r>
            <a:r>
              <a:rPr lang="nl-BE" altLang="fi-FI" sz="1800" b="1" dirty="0" smtClean="0"/>
              <a:t>evaluations</a:t>
            </a:r>
            <a:r>
              <a:rPr lang="nl-BE" altLang="fi-FI" sz="1800" dirty="0" smtClean="0"/>
              <a:t> </a:t>
            </a:r>
            <a:r>
              <a:rPr lang="nl-BE" altLang="fi-FI" sz="1800" b="1" dirty="0" smtClean="0"/>
              <a:t>within an institution</a:t>
            </a:r>
            <a:r>
              <a:rPr lang="nl-BE" altLang="fi-FI" sz="1800" dirty="0" smtClean="0"/>
              <a:t>, for example: Cross-evaluations have been used to improve the curriculum and pedagogic practices by enhancing dissemination of good practice across degree programmes from different educational fields</a:t>
            </a:r>
          </a:p>
          <a:p>
            <a:pPr marL="0" indent="0">
              <a:buNone/>
            </a:pPr>
            <a:endParaRPr lang="nl-BE" altLang="fi-FI" sz="1800" dirty="0" smtClean="0"/>
          </a:p>
        </p:txBody>
      </p:sp>
      <p:sp>
        <p:nvSpPr>
          <p:cNvPr id="4" name="Dian numeron paikkamerkki 3"/>
          <p:cNvSpPr>
            <a:spLocks noGrp="1"/>
          </p:cNvSpPr>
          <p:nvPr>
            <p:ph type="sldNum" sz="quarter" idx="12"/>
          </p:nvPr>
        </p:nvSpPr>
        <p:spPr/>
        <p:txBody>
          <a:bodyPr/>
          <a:lstStyle/>
          <a:p>
            <a:fld id="{139301F4-86FD-4910-9F5A-C4CF14468D5D}" type="slidenum">
              <a:rPr lang="fi-FI" smtClean="0"/>
              <a:t>5</a:t>
            </a:fld>
            <a:endParaRPr lang="fi-FI" dirty="0"/>
          </a:p>
        </p:txBody>
      </p:sp>
    </p:spTree>
    <p:extLst>
      <p:ext uri="{BB962C8B-B14F-4D97-AF65-F5344CB8AC3E}">
        <p14:creationId xmlns:p14="http://schemas.microsoft.com/office/powerpoint/2010/main" val="1344947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29600" cy="1143000"/>
          </a:xfrm>
        </p:spPr>
        <p:txBody>
          <a:bodyPr>
            <a:normAutofit/>
          </a:bodyPr>
          <a:lstStyle/>
          <a:p>
            <a:r>
              <a:rPr lang="fr-BE" sz="3200" b="1" dirty="0" err="1" smtClean="0"/>
              <a:t>Student</a:t>
            </a:r>
            <a:r>
              <a:rPr lang="fr-BE" sz="3200" b="1" dirty="0" smtClean="0"/>
              <a:t> feedback </a:t>
            </a:r>
            <a:r>
              <a:rPr lang="fr-BE" sz="3200" b="1" dirty="0" err="1" smtClean="0"/>
              <a:t>systems</a:t>
            </a:r>
            <a:r>
              <a:rPr lang="fr-BE" sz="3200" b="1" dirty="0" smtClean="0"/>
              <a:t> in </a:t>
            </a:r>
            <a:r>
              <a:rPr lang="fr-BE" sz="3200" b="1" dirty="0" err="1" smtClean="0"/>
              <a:t>Finland</a:t>
            </a:r>
            <a:endParaRPr lang="fi-FI" sz="3200" b="1" dirty="0"/>
          </a:p>
        </p:txBody>
      </p:sp>
      <p:sp>
        <p:nvSpPr>
          <p:cNvPr id="3" name="Sisällön paikkamerkki 2"/>
          <p:cNvSpPr>
            <a:spLocks noGrp="1"/>
          </p:cNvSpPr>
          <p:nvPr>
            <p:ph idx="1"/>
          </p:nvPr>
        </p:nvSpPr>
        <p:spPr>
          <a:xfrm>
            <a:off x="755576" y="1268760"/>
            <a:ext cx="7488832" cy="5256584"/>
          </a:xfrm>
        </p:spPr>
        <p:txBody>
          <a:bodyPr>
            <a:normAutofit/>
          </a:bodyPr>
          <a:lstStyle/>
          <a:p>
            <a:pPr>
              <a:spcAft>
                <a:spcPts val="600"/>
              </a:spcAft>
            </a:pPr>
            <a:r>
              <a:rPr lang="nl-BE" altLang="fi-FI" sz="1800" dirty="0" smtClean="0"/>
              <a:t>Feedback gathered </a:t>
            </a:r>
            <a:r>
              <a:rPr lang="nl-BE" altLang="fi-FI" sz="1800" dirty="0" smtClean="0"/>
              <a:t>from students with different methods and at different points of their </a:t>
            </a:r>
            <a:r>
              <a:rPr lang="nl-BE" altLang="fi-FI" sz="1800" dirty="0"/>
              <a:t>studies </a:t>
            </a:r>
            <a:r>
              <a:rPr lang="nl-BE" altLang="fi-FI" sz="1800" b="1" dirty="0"/>
              <a:t>to</a:t>
            </a:r>
            <a:r>
              <a:rPr lang="nl-BE" altLang="fi-FI" sz="1800" dirty="0"/>
              <a:t> </a:t>
            </a:r>
            <a:r>
              <a:rPr lang="nl-BE" altLang="fi-FI" sz="1800" b="1" dirty="0"/>
              <a:t>develop the content, teaching methods and assessment of learning </a:t>
            </a:r>
            <a:endParaRPr lang="nl-BE" altLang="fi-FI" sz="1800" dirty="0" smtClean="0"/>
          </a:p>
          <a:p>
            <a:endParaRPr lang="en-GB" sz="1800" dirty="0" smtClean="0"/>
          </a:p>
          <a:p>
            <a:r>
              <a:rPr lang="en-GB" sz="1800" dirty="0" smtClean="0"/>
              <a:t>Feedback </a:t>
            </a:r>
            <a:r>
              <a:rPr lang="en-GB" sz="1800" dirty="0"/>
              <a:t>systems include both nationwide surveys and institution-specific </a:t>
            </a:r>
            <a:r>
              <a:rPr lang="en-GB" sz="1800" dirty="0" smtClean="0"/>
              <a:t>practices</a:t>
            </a:r>
          </a:p>
          <a:p>
            <a:pPr lvl="1"/>
            <a:r>
              <a:rPr lang="en-GB" sz="1600" dirty="0" smtClean="0"/>
              <a:t>Course feedback</a:t>
            </a:r>
          </a:p>
          <a:p>
            <a:pPr lvl="1"/>
            <a:r>
              <a:rPr lang="en-GB" sz="1600" dirty="0" smtClean="0"/>
              <a:t>Survey at the beginning of studies, “first year experience”</a:t>
            </a:r>
          </a:p>
          <a:p>
            <a:pPr lvl="1"/>
            <a:r>
              <a:rPr lang="en-GB" sz="1600" dirty="0" smtClean="0"/>
              <a:t>National student </a:t>
            </a:r>
            <a:r>
              <a:rPr lang="en-GB" sz="1600" dirty="0"/>
              <a:t>(</a:t>
            </a:r>
            <a:r>
              <a:rPr lang="en-GB" sz="1600" dirty="0" smtClean="0"/>
              <a:t>bachelor) feedback survey </a:t>
            </a:r>
          </a:p>
          <a:p>
            <a:pPr lvl="1"/>
            <a:r>
              <a:rPr lang="en-GB" sz="1600" dirty="0" smtClean="0"/>
              <a:t>Follow-up and labour-market survey</a:t>
            </a:r>
          </a:p>
          <a:p>
            <a:pPr lvl="1"/>
            <a:r>
              <a:rPr lang="en-GB" sz="1600" dirty="0" smtClean="0"/>
              <a:t>National career and employment survey</a:t>
            </a:r>
            <a:endParaRPr lang="en-GB" sz="1600" dirty="0"/>
          </a:p>
          <a:p>
            <a:pPr>
              <a:spcAft>
                <a:spcPts val="600"/>
              </a:spcAft>
            </a:pPr>
            <a:endParaRPr lang="nl-BE" altLang="fi-FI" sz="2000" dirty="0"/>
          </a:p>
          <a:p>
            <a:pPr>
              <a:spcAft>
                <a:spcPts val="600"/>
              </a:spcAft>
            </a:pPr>
            <a:endParaRPr lang="nl-BE" altLang="fi-FI" sz="2000" dirty="0" smtClean="0"/>
          </a:p>
          <a:p>
            <a:pPr>
              <a:spcAft>
                <a:spcPts val="600"/>
              </a:spcAft>
            </a:pPr>
            <a:endParaRPr lang="nl-BE" altLang="fi-FI" sz="2000" dirty="0"/>
          </a:p>
        </p:txBody>
      </p:sp>
    </p:spTree>
    <p:extLst>
      <p:ext uri="{BB962C8B-B14F-4D97-AF65-F5344CB8AC3E}">
        <p14:creationId xmlns:p14="http://schemas.microsoft.com/office/powerpoint/2010/main" val="34256304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53752"/>
            <a:ext cx="8229600" cy="926976"/>
          </a:xfrm>
        </p:spPr>
        <p:txBody>
          <a:bodyPr>
            <a:normAutofit/>
          </a:bodyPr>
          <a:lstStyle/>
          <a:p>
            <a:r>
              <a:rPr lang="fr-BE" altLang="fi-FI" sz="2900" b="1" dirty="0" smtClean="0"/>
              <a:t>Course feedback</a:t>
            </a:r>
            <a:endParaRPr lang="fi-FI" sz="2900" b="1" dirty="0"/>
          </a:p>
        </p:txBody>
      </p:sp>
      <p:sp>
        <p:nvSpPr>
          <p:cNvPr id="3" name="Sisällön paikkamerkki 2"/>
          <p:cNvSpPr>
            <a:spLocks noGrp="1"/>
          </p:cNvSpPr>
          <p:nvPr>
            <p:ph idx="1"/>
          </p:nvPr>
        </p:nvSpPr>
        <p:spPr>
          <a:xfrm>
            <a:off x="683568" y="980728"/>
            <a:ext cx="7488832" cy="5256584"/>
          </a:xfrm>
        </p:spPr>
        <p:txBody>
          <a:bodyPr>
            <a:normAutofit lnSpcReduction="10000"/>
          </a:bodyPr>
          <a:lstStyle/>
          <a:p>
            <a:r>
              <a:rPr lang="fi-FI" sz="1800" dirty="0" smtClean="0"/>
              <a:t>Gathered in </a:t>
            </a:r>
            <a:r>
              <a:rPr lang="fi-FI" sz="1800" dirty="0" err="1" smtClean="0"/>
              <a:t>different</a:t>
            </a:r>
            <a:r>
              <a:rPr lang="fi-FI" sz="1800" dirty="0" smtClean="0"/>
              <a:t> </a:t>
            </a:r>
            <a:r>
              <a:rPr lang="fi-FI" sz="1800" dirty="0" err="1" smtClean="0"/>
              <a:t>ways</a:t>
            </a:r>
            <a:r>
              <a:rPr lang="fi-FI" sz="1800" dirty="0" smtClean="0"/>
              <a:t> in </a:t>
            </a:r>
            <a:r>
              <a:rPr lang="fi-FI" sz="1800" dirty="0" err="1" smtClean="0"/>
              <a:t>departments</a:t>
            </a:r>
            <a:r>
              <a:rPr lang="fi-FI" sz="1800" dirty="0" smtClean="0"/>
              <a:t> and </a:t>
            </a:r>
            <a:r>
              <a:rPr lang="fi-FI" sz="1800" dirty="0" err="1" smtClean="0"/>
              <a:t>faculties</a:t>
            </a:r>
            <a:endParaRPr lang="fi-FI" sz="1800" dirty="0" smtClean="0"/>
          </a:p>
          <a:p>
            <a:r>
              <a:rPr lang="fi-FI" sz="1800" dirty="0" smtClean="0"/>
              <a:t>Paper </a:t>
            </a:r>
            <a:r>
              <a:rPr lang="fi-FI" sz="1800" dirty="0" err="1" smtClean="0"/>
              <a:t>forms</a:t>
            </a:r>
            <a:r>
              <a:rPr lang="fi-FI" sz="1800" dirty="0" smtClean="0"/>
              <a:t>, </a:t>
            </a:r>
            <a:r>
              <a:rPr lang="fi-FI" sz="1800" dirty="0" err="1" smtClean="0"/>
              <a:t>electronic</a:t>
            </a:r>
            <a:r>
              <a:rPr lang="fi-FI" sz="1800" dirty="0" smtClean="0"/>
              <a:t> </a:t>
            </a:r>
            <a:r>
              <a:rPr lang="fi-FI" sz="1800" dirty="0" err="1" smtClean="0"/>
              <a:t>surveys</a:t>
            </a:r>
            <a:r>
              <a:rPr lang="fi-FI" sz="1800" dirty="0" smtClean="0"/>
              <a:t> etc.</a:t>
            </a:r>
          </a:p>
          <a:p>
            <a:r>
              <a:rPr lang="fi-FI" sz="1800" dirty="0" smtClean="0"/>
              <a:t>Can </a:t>
            </a:r>
            <a:r>
              <a:rPr lang="fi-FI" sz="1800" dirty="0" err="1" smtClean="0"/>
              <a:t>be</a:t>
            </a:r>
            <a:r>
              <a:rPr lang="fi-FI" sz="1800" dirty="0" smtClean="0"/>
              <a:t> </a:t>
            </a:r>
            <a:r>
              <a:rPr lang="fi-FI" sz="1800" dirty="0" err="1" smtClean="0"/>
              <a:t>gathered</a:t>
            </a:r>
            <a:r>
              <a:rPr lang="fi-FI" sz="1800" dirty="0" smtClean="0"/>
              <a:t> </a:t>
            </a:r>
            <a:r>
              <a:rPr lang="fi-FI" sz="1800" dirty="0" err="1" smtClean="0"/>
              <a:t>also</a:t>
            </a:r>
            <a:r>
              <a:rPr lang="fi-FI" sz="1800" dirty="0" smtClean="0"/>
              <a:t> </a:t>
            </a:r>
            <a:r>
              <a:rPr lang="fi-FI" sz="1800" dirty="0" err="1" smtClean="0"/>
              <a:t>spontaneously</a:t>
            </a:r>
            <a:r>
              <a:rPr lang="fi-FI" sz="1800" dirty="0" smtClean="0"/>
              <a:t>, as a </a:t>
            </a:r>
            <a:r>
              <a:rPr lang="fi-FI" sz="1800" dirty="0" err="1" smtClean="0"/>
              <a:t>discussion</a:t>
            </a:r>
            <a:r>
              <a:rPr lang="fi-FI" sz="1800" dirty="0" smtClean="0"/>
              <a:t> </a:t>
            </a:r>
            <a:r>
              <a:rPr lang="fi-FI" sz="1800" dirty="0" err="1" smtClean="0"/>
              <a:t>between</a:t>
            </a:r>
            <a:r>
              <a:rPr lang="fi-FI" sz="1800" dirty="0" smtClean="0"/>
              <a:t> </a:t>
            </a:r>
            <a:r>
              <a:rPr lang="fi-FI" sz="1800" dirty="0" err="1" smtClean="0"/>
              <a:t>the</a:t>
            </a:r>
            <a:r>
              <a:rPr lang="fi-FI" sz="1800" dirty="0" smtClean="0"/>
              <a:t> </a:t>
            </a:r>
            <a:r>
              <a:rPr lang="fi-FI" sz="1800" dirty="0" err="1" smtClean="0"/>
              <a:t>students</a:t>
            </a:r>
            <a:r>
              <a:rPr lang="fi-FI" sz="1800" dirty="0" smtClean="0"/>
              <a:t> and </a:t>
            </a:r>
            <a:r>
              <a:rPr lang="fi-FI" sz="1800" dirty="0" err="1" smtClean="0"/>
              <a:t>the</a:t>
            </a:r>
            <a:r>
              <a:rPr lang="fi-FI" sz="1800" dirty="0" smtClean="0"/>
              <a:t> </a:t>
            </a:r>
            <a:r>
              <a:rPr lang="fi-FI" sz="1800" dirty="0" err="1" smtClean="0"/>
              <a:t>teacher</a:t>
            </a:r>
            <a:r>
              <a:rPr lang="fi-FI" sz="1800" dirty="0" smtClean="0"/>
              <a:t> </a:t>
            </a:r>
            <a:r>
              <a:rPr lang="fi-FI" sz="1800" dirty="0" err="1" smtClean="0"/>
              <a:t>during</a:t>
            </a:r>
            <a:r>
              <a:rPr lang="fi-FI" sz="1800" dirty="0" smtClean="0"/>
              <a:t> </a:t>
            </a:r>
            <a:r>
              <a:rPr lang="fi-FI" sz="1800" dirty="0" err="1" smtClean="0"/>
              <a:t>the</a:t>
            </a:r>
            <a:r>
              <a:rPr lang="fi-FI" sz="1800" dirty="0" smtClean="0"/>
              <a:t> </a:t>
            </a:r>
            <a:r>
              <a:rPr lang="fi-FI" sz="1800" dirty="0" err="1" smtClean="0"/>
              <a:t>course</a:t>
            </a:r>
            <a:endParaRPr lang="fi-FI" sz="1800" dirty="0" smtClean="0"/>
          </a:p>
          <a:p>
            <a:r>
              <a:rPr lang="fi-FI" sz="1800" dirty="0" smtClean="0"/>
              <a:t>At </a:t>
            </a:r>
            <a:r>
              <a:rPr lang="fi-FI" sz="1800" dirty="0" err="1" smtClean="0"/>
              <a:t>its</a:t>
            </a:r>
            <a:r>
              <a:rPr lang="fi-FI" sz="1800" dirty="0" smtClean="0"/>
              <a:t> </a:t>
            </a:r>
            <a:r>
              <a:rPr lang="fi-FI" sz="1800" dirty="0" err="1" smtClean="0"/>
              <a:t>best</a:t>
            </a:r>
            <a:r>
              <a:rPr lang="fi-FI" sz="1800" dirty="0" smtClean="0"/>
              <a:t> </a:t>
            </a:r>
            <a:r>
              <a:rPr lang="fi-FI" sz="1800" dirty="0" smtClean="0"/>
              <a:t>(</a:t>
            </a:r>
            <a:r>
              <a:rPr lang="fi-FI" sz="1800" dirty="0" err="1" smtClean="0"/>
              <a:t>interim</a:t>
            </a:r>
            <a:r>
              <a:rPr lang="fi-FI" sz="1800" dirty="0" smtClean="0"/>
              <a:t> </a:t>
            </a:r>
            <a:r>
              <a:rPr lang="fi-FI" sz="1800" dirty="0" err="1" smtClean="0"/>
              <a:t>course</a:t>
            </a:r>
            <a:r>
              <a:rPr lang="fi-FI" sz="1800" dirty="0" smtClean="0"/>
              <a:t>) feedback </a:t>
            </a:r>
            <a:r>
              <a:rPr lang="fi-FI" sz="1800" dirty="0" err="1" smtClean="0"/>
              <a:t>can</a:t>
            </a:r>
            <a:r>
              <a:rPr lang="fi-FI" sz="1800" dirty="0" smtClean="0"/>
              <a:t> </a:t>
            </a:r>
            <a:r>
              <a:rPr lang="fi-FI" sz="1800" dirty="0" err="1" smtClean="0"/>
              <a:t>be</a:t>
            </a:r>
            <a:r>
              <a:rPr lang="fi-FI" sz="1800" dirty="0" smtClean="0"/>
              <a:t> </a:t>
            </a:r>
            <a:r>
              <a:rPr lang="fi-FI" sz="1800" dirty="0" err="1" smtClean="0"/>
              <a:t>used</a:t>
            </a:r>
            <a:r>
              <a:rPr lang="fi-FI" sz="1800" dirty="0" smtClean="0"/>
              <a:t> </a:t>
            </a:r>
            <a:r>
              <a:rPr lang="fi-FI" sz="1800" dirty="0" err="1" smtClean="0"/>
              <a:t>immediately</a:t>
            </a:r>
            <a:r>
              <a:rPr lang="fi-FI" sz="1800" dirty="0" smtClean="0"/>
              <a:t> to </a:t>
            </a:r>
            <a:r>
              <a:rPr lang="fi-FI" sz="1800" dirty="0" err="1" smtClean="0"/>
              <a:t>improve</a:t>
            </a:r>
            <a:r>
              <a:rPr lang="fi-FI" sz="1800" dirty="0" smtClean="0"/>
              <a:t> </a:t>
            </a:r>
            <a:r>
              <a:rPr lang="fi-FI" sz="1800" dirty="0" err="1" smtClean="0"/>
              <a:t>teaching</a:t>
            </a:r>
            <a:r>
              <a:rPr lang="fi-FI" sz="1800" dirty="0" smtClean="0"/>
              <a:t> </a:t>
            </a:r>
            <a:r>
              <a:rPr lang="fi-FI" sz="1800" dirty="0" err="1" smtClean="0"/>
              <a:t>contents</a:t>
            </a:r>
            <a:r>
              <a:rPr lang="fi-FI" sz="1800" dirty="0" smtClean="0"/>
              <a:t> and </a:t>
            </a:r>
            <a:r>
              <a:rPr lang="fi-FI" sz="1800" dirty="0" err="1" smtClean="0"/>
              <a:t>methods</a:t>
            </a:r>
            <a:r>
              <a:rPr lang="fi-FI" sz="1800" dirty="0" smtClean="0"/>
              <a:t> of </a:t>
            </a:r>
            <a:r>
              <a:rPr lang="fi-FI" sz="1800" dirty="0" err="1" smtClean="0"/>
              <a:t>the</a:t>
            </a:r>
            <a:r>
              <a:rPr lang="fi-FI" sz="1800" dirty="0" smtClean="0"/>
              <a:t> </a:t>
            </a:r>
            <a:r>
              <a:rPr lang="fi-FI" sz="1800" dirty="0" err="1" smtClean="0"/>
              <a:t>course</a:t>
            </a:r>
            <a:r>
              <a:rPr lang="fi-FI" sz="1800" dirty="0" smtClean="0"/>
              <a:t> </a:t>
            </a:r>
            <a:endParaRPr lang="fi-FI" sz="1800" dirty="0" smtClean="0"/>
          </a:p>
          <a:p>
            <a:endParaRPr lang="fi-FI" sz="1800" dirty="0"/>
          </a:p>
          <a:p>
            <a:r>
              <a:rPr lang="fi-FI" sz="1800" dirty="0" err="1" smtClean="0"/>
              <a:t>Response</a:t>
            </a:r>
            <a:r>
              <a:rPr lang="fi-FI" sz="1800" dirty="0" smtClean="0"/>
              <a:t> </a:t>
            </a:r>
            <a:r>
              <a:rPr lang="fi-FI" sz="1800" dirty="0" err="1" smtClean="0"/>
              <a:t>rates</a:t>
            </a:r>
            <a:r>
              <a:rPr lang="fi-FI" sz="1800" dirty="0" smtClean="0"/>
              <a:t> </a:t>
            </a:r>
            <a:r>
              <a:rPr lang="fi-FI" sz="1800" dirty="0" smtClean="0"/>
              <a:t>of </a:t>
            </a:r>
            <a:r>
              <a:rPr lang="fi-FI" sz="1800" dirty="0" err="1" smtClean="0"/>
              <a:t>electronically</a:t>
            </a:r>
            <a:r>
              <a:rPr lang="fi-FI" sz="1800" dirty="0" smtClean="0"/>
              <a:t> </a:t>
            </a:r>
            <a:r>
              <a:rPr lang="fi-FI" sz="1800" dirty="0" err="1" smtClean="0"/>
              <a:t>gathered</a:t>
            </a:r>
            <a:r>
              <a:rPr lang="fi-FI" sz="1800" dirty="0" smtClean="0"/>
              <a:t> feedback for </a:t>
            </a:r>
            <a:r>
              <a:rPr lang="fi-FI" sz="1800" dirty="0" err="1" smtClean="0"/>
              <a:t>all</a:t>
            </a:r>
            <a:r>
              <a:rPr lang="fi-FI" sz="1800" dirty="0" smtClean="0"/>
              <a:t> </a:t>
            </a:r>
            <a:r>
              <a:rPr lang="fi-FI" sz="1800" dirty="0" err="1" smtClean="0"/>
              <a:t>courses</a:t>
            </a:r>
            <a:r>
              <a:rPr lang="fi-FI" sz="1800" dirty="0" smtClean="0"/>
              <a:t> is </a:t>
            </a:r>
            <a:r>
              <a:rPr lang="fi-FI" sz="1800" dirty="0" err="1" smtClean="0"/>
              <a:t>often</a:t>
            </a:r>
            <a:r>
              <a:rPr lang="fi-FI" sz="1800" dirty="0" smtClean="0"/>
              <a:t> </a:t>
            </a:r>
            <a:r>
              <a:rPr lang="fi-FI" sz="1800" dirty="0" err="1" smtClean="0"/>
              <a:t>low</a:t>
            </a:r>
            <a:r>
              <a:rPr lang="fi-FI" sz="1800" dirty="0" smtClean="0"/>
              <a:t>, </a:t>
            </a:r>
            <a:r>
              <a:rPr lang="fi-FI" sz="1800" dirty="0" err="1" smtClean="0"/>
              <a:t>which</a:t>
            </a:r>
            <a:r>
              <a:rPr lang="fi-FI" sz="1800" dirty="0" smtClean="0"/>
              <a:t> </a:t>
            </a:r>
            <a:r>
              <a:rPr lang="fi-FI" sz="1800" dirty="0" err="1" smtClean="0"/>
              <a:t>makes</a:t>
            </a:r>
            <a:r>
              <a:rPr lang="fi-FI" sz="1800" dirty="0" smtClean="0"/>
              <a:t> </a:t>
            </a:r>
            <a:r>
              <a:rPr lang="fi-FI" sz="1800" dirty="0" err="1" smtClean="0"/>
              <a:t>the</a:t>
            </a:r>
            <a:r>
              <a:rPr lang="fi-FI" sz="1800" dirty="0" smtClean="0"/>
              <a:t> </a:t>
            </a:r>
            <a:r>
              <a:rPr lang="fi-FI" sz="1800" dirty="0" err="1" smtClean="0"/>
              <a:t>evaluation</a:t>
            </a:r>
            <a:r>
              <a:rPr lang="fi-FI" sz="1800" dirty="0" smtClean="0"/>
              <a:t> and revision of </a:t>
            </a:r>
            <a:r>
              <a:rPr lang="fi-FI" sz="1800" dirty="0" err="1" smtClean="0"/>
              <a:t>courses</a:t>
            </a:r>
            <a:r>
              <a:rPr lang="fi-FI" sz="1800" dirty="0" smtClean="0"/>
              <a:t> </a:t>
            </a:r>
            <a:r>
              <a:rPr lang="fi-FI" sz="1800" dirty="0" err="1" smtClean="0"/>
              <a:t>challenging</a:t>
            </a:r>
            <a:endParaRPr lang="fi-FI" sz="1800" dirty="0" smtClean="0"/>
          </a:p>
          <a:p>
            <a:r>
              <a:rPr lang="en-GB" sz="1800" dirty="0" smtClean="0"/>
              <a:t>Institutions must stress </a:t>
            </a:r>
            <a:r>
              <a:rPr lang="en-GB" sz="1800" b="1" dirty="0" smtClean="0"/>
              <a:t>the importance of closing the feedback loop </a:t>
            </a:r>
            <a:r>
              <a:rPr lang="en-GB" sz="1800" dirty="0" smtClean="0"/>
              <a:t>and letting students know what actions have been taken in the light of their input </a:t>
            </a:r>
            <a:r>
              <a:rPr lang="en-GB" sz="1800" dirty="0" smtClean="0"/>
              <a:t>– thus, also motivating students to give feedback</a:t>
            </a:r>
          </a:p>
          <a:p>
            <a:pPr lvl="1"/>
            <a:r>
              <a:rPr lang="nl-BE" altLang="fi-FI" sz="1600" dirty="0" smtClean="0"/>
              <a:t>For example, 1) the </a:t>
            </a:r>
            <a:r>
              <a:rPr lang="nl-BE" altLang="fi-FI" sz="1600" dirty="0"/>
              <a:t>teacher analyses the feedback and informs students on what actions are to be taken on the basis of feedback, or 2) the teacher informs the students at the beginning of the next course what changes have been made to the course on the basis of feedback </a:t>
            </a:r>
          </a:p>
          <a:p>
            <a:endParaRPr lang="fi-FI" sz="1800" dirty="0"/>
          </a:p>
        </p:txBody>
      </p:sp>
    </p:spTree>
    <p:extLst>
      <p:ext uri="{BB962C8B-B14F-4D97-AF65-F5344CB8AC3E}">
        <p14:creationId xmlns:p14="http://schemas.microsoft.com/office/powerpoint/2010/main" val="34064605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53752"/>
            <a:ext cx="8229600" cy="926976"/>
          </a:xfrm>
        </p:spPr>
        <p:txBody>
          <a:bodyPr>
            <a:normAutofit/>
          </a:bodyPr>
          <a:lstStyle/>
          <a:p>
            <a:r>
              <a:rPr lang="fr-BE" altLang="fi-FI" sz="2900" b="1" dirty="0" smtClean="0"/>
              <a:t>First </a:t>
            </a:r>
            <a:r>
              <a:rPr lang="fr-BE" altLang="fi-FI" sz="2900" b="1" dirty="0" err="1" smtClean="0"/>
              <a:t>year</a:t>
            </a:r>
            <a:r>
              <a:rPr lang="fr-BE" altLang="fi-FI" sz="2900" b="1" dirty="0" smtClean="0"/>
              <a:t> </a:t>
            </a:r>
            <a:r>
              <a:rPr lang="fr-BE" altLang="fi-FI" sz="2900" b="1" dirty="0" err="1" smtClean="0"/>
              <a:t>survey</a:t>
            </a:r>
            <a:endParaRPr lang="fi-FI" sz="2900" b="1" dirty="0"/>
          </a:p>
        </p:txBody>
      </p:sp>
      <p:sp>
        <p:nvSpPr>
          <p:cNvPr id="3" name="Sisällön paikkamerkki 2"/>
          <p:cNvSpPr>
            <a:spLocks noGrp="1"/>
          </p:cNvSpPr>
          <p:nvPr>
            <p:ph idx="1"/>
          </p:nvPr>
        </p:nvSpPr>
        <p:spPr>
          <a:xfrm>
            <a:off x="683568" y="980728"/>
            <a:ext cx="7488832" cy="5256584"/>
          </a:xfrm>
        </p:spPr>
        <p:txBody>
          <a:bodyPr>
            <a:normAutofit/>
          </a:bodyPr>
          <a:lstStyle/>
          <a:p>
            <a:r>
              <a:rPr lang="fi-FI" sz="1800" dirty="0" err="1" smtClean="0"/>
              <a:t>Currently</a:t>
            </a:r>
            <a:r>
              <a:rPr lang="fi-FI" sz="1800" dirty="0" smtClean="0"/>
              <a:t>, </a:t>
            </a:r>
            <a:r>
              <a:rPr lang="fi-FI" sz="1800" dirty="0" err="1" smtClean="0"/>
              <a:t>Finnish</a:t>
            </a:r>
            <a:r>
              <a:rPr lang="fi-FI" sz="1800" dirty="0" smtClean="0"/>
              <a:t> </a:t>
            </a:r>
            <a:r>
              <a:rPr lang="fi-FI" sz="1800" dirty="0" err="1" smtClean="0"/>
              <a:t>HEIs</a:t>
            </a:r>
            <a:r>
              <a:rPr lang="fi-FI" sz="1800" dirty="0" smtClean="0"/>
              <a:t> </a:t>
            </a:r>
            <a:r>
              <a:rPr lang="fi-FI" sz="1800" dirty="0" err="1" smtClean="0"/>
              <a:t>put</a:t>
            </a:r>
            <a:r>
              <a:rPr lang="fi-FI" sz="1800" dirty="0" smtClean="0"/>
              <a:t> a </a:t>
            </a:r>
            <a:r>
              <a:rPr lang="fi-FI" sz="1800" dirty="0" err="1" smtClean="0"/>
              <a:t>great</a:t>
            </a:r>
            <a:r>
              <a:rPr lang="fi-FI" sz="1800" dirty="0" smtClean="0"/>
              <a:t> </a:t>
            </a:r>
            <a:r>
              <a:rPr lang="fi-FI" sz="1800" dirty="0" err="1" smtClean="0"/>
              <a:t>deal</a:t>
            </a:r>
            <a:r>
              <a:rPr lang="fi-FI" sz="1800" dirty="0" smtClean="0"/>
              <a:t> of </a:t>
            </a:r>
            <a:r>
              <a:rPr lang="fi-FI" sz="1800" dirty="0" err="1" smtClean="0"/>
              <a:t>efforts</a:t>
            </a:r>
            <a:r>
              <a:rPr lang="fi-FI" sz="1800" dirty="0" smtClean="0"/>
              <a:t> to </a:t>
            </a:r>
            <a:r>
              <a:rPr lang="fi-FI" sz="1800" dirty="0" err="1" smtClean="0"/>
              <a:t>improve</a:t>
            </a:r>
            <a:r>
              <a:rPr lang="fi-FI" sz="1800" dirty="0" smtClean="0"/>
              <a:t> </a:t>
            </a:r>
            <a:r>
              <a:rPr lang="fi-FI" sz="1800" dirty="0" err="1" smtClean="0"/>
              <a:t>student</a:t>
            </a:r>
            <a:r>
              <a:rPr lang="fi-FI" sz="1800" dirty="0" smtClean="0"/>
              <a:t> </a:t>
            </a:r>
            <a:r>
              <a:rPr lang="fi-FI" sz="1800" dirty="0" err="1" smtClean="0"/>
              <a:t>guidance</a:t>
            </a:r>
            <a:r>
              <a:rPr lang="fi-FI" sz="1800" dirty="0" smtClean="0"/>
              <a:t> and </a:t>
            </a:r>
            <a:r>
              <a:rPr lang="fi-FI" sz="1800" dirty="0" err="1" smtClean="0"/>
              <a:t>tutoring</a:t>
            </a:r>
            <a:endParaRPr lang="fi-FI" sz="1800" dirty="0" smtClean="0"/>
          </a:p>
          <a:p>
            <a:endParaRPr lang="fi-FI" sz="1800" dirty="0"/>
          </a:p>
          <a:p>
            <a:r>
              <a:rPr lang="fi-FI" sz="1800" dirty="0" smtClean="0"/>
              <a:t>The </a:t>
            </a:r>
            <a:r>
              <a:rPr lang="fi-FI" sz="1800" dirty="0" err="1" smtClean="0"/>
              <a:t>freshman</a:t>
            </a:r>
            <a:r>
              <a:rPr lang="fi-FI" sz="1800" dirty="0" smtClean="0"/>
              <a:t> </a:t>
            </a:r>
            <a:r>
              <a:rPr lang="fi-FI" sz="1800" dirty="0" err="1" smtClean="0"/>
              <a:t>year</a:t>
            </a:r>
            <a:r>
              <a:rPr lang="fi-FI" sz="1800" dirty="0" smtClean="0"/>
              <a:t> is </a:t>
            </a:r>
            <a:r>
              <a:rPr lang="fi-FI" sz="1800" dirty="0" err="1" smtClean="0"/>
              <a:t>crucial</a:t>
            </a:r>
            <a:r>
              <a:rPr lang="fi-FI" sz="1800" dirty="0" smtClean="0"/>
              <a:t> for </a:t>
            </a:r>
            <a:r>
              <a:rPr lang="fi-FI" sz="1800" dirty="0" err="1" smtClean="0"/>
              <a:t>engaging</a:t>
            </a:r>
            <a:r>
              <a:rPr lang="fi-FI" sz="1800" dirty="0" smtClean="0"/>
              <a:t> </a:t>
            </a:r>
            <a:r>
              <a:rPr lang="fi-FI" sz="1800" dirty="0" err="1" smtClean="0"/>
              <a:t>students</a:t>
            </a:r>
            <a:r>
              <a:rPr lang="fi-FI" sz="1800" dirty="0" smtClean="0"/>
              <a:t> in </a:t>
            </a:r>
            <a:r>
              <a:rPr lang="fi-FI" sz="1800" dirty="0" err="1" smtClean="0"/>
              <a:t>their</a:t>
            </a:r>
            <a:r>
              <a:rPr lang="fi-FI" sz="1800" dirty="0" smtClean="0"/>
              <a:t> </a:t>
            </a:r>
            <a:r>
              <a:rPr lang="fi-FI" sz="1800" dirty="0" err="1" smtClean="0"/>
              <a:t>studies</a:t>
            </a:r>
            <a:r>
              <a:rPr lang="fi-FI" sz="1800" dirty="0" smtClean="0"/>
              <a:t> and, </a:t>
            </a:r>
            <a:r>
              <a:rPr lang="fi-FI" sz="1800" dirty="0" err="1" smtClean="0"/>
              <a:t>thus</a:t>
            </a:r>
            <a:r>
              <a:rPr lang="fi-FI" sz="1800" dirty="0" err="1" smtClean="0"/>
              <a:t>,preventing</a:t>
            </a:r>
            <a:r>
              <a:rPr lang="fi-FI" sz="1800" dirty="0" smtClean="0"/>
              <a:t> </a:t>
            </a:r>
            <a:r>
              <a:rPr lang="fi-FI" sz="1800" dirty="0" err="1" smtClean="0"/>
              <a:t>drop-outs</a:t>
            </a:r>
            <a:endParaRPr lang="fi-FI" sz="1800" dirty="0" smtClean="0"/>
          </a:p>
          <a:p>
            <a:endParaRPr lang="fi-FI" sz="1800" dirty="0" smtClean="0"/>
          </a:p>
          <a:p>
            <a:r>
              <a:rPr lang="fi-FI" sz="1800" dirty="0" err="1" smtClean="0"/>
              <a:t>First</a:t>
            </a:r>
            <a:r>
              <a:rPr lang="fi-FI" sz="1800" dirty="0" smtClean="0"/>
              <a:t> </a:t>
            </a:r>
            <a:r>
              <a:rPr lang="fi-FI" sz="1800" dirty="0" err="1" smtClean="0"/>
              <a:t>year</a:t>
            </a:r>
            <a:r>
              <a:rPr lang="fi-FI" sz="1800" dirty="0" smtClean="0"/>
              <a:t> </a:t>
            </a:r>
            <a:r>
              <a:rPr lang="fi-FI" sz="1800" dirty="0" err="1" smtClean="0"/>
              <a:t>surveys</a:t>
            </a:r>
            <a:r>
              <a:rPr lang="fi-FI" sz="1800" dirty="0" smtClean="0"/>
              <a:t> </a:t>
            </a:r>
            <a:r>
              <a:rPr lang="fi-FI" sz="1800" dirty="0" err="1" smtClean="0"/>
              <a:t>are</a:t>
            </a:r>
            <a:r>
              <a:rPr lang="fi-FI" sz="1800" dirty="0" smtClean="0"/>
              <a:t> </a:t>
            </a:r>
            <a:r>
              <a:rPr lang="fi-FI" sz="1800" dirty="0" err="1" smtClean="0"/>
              <a:t>carried</a:t>
            </a:r>
            <a:r>
              <a:rPr lang="fi-FI" sz="1800" dirty="0" smtClean="0"/>
              <a:t> </a:t>
            </a:r>
            <a:r>
              <a:rPr lang="fi-FI" sz="1800" dirty="0"/>
              <a:t>out in </a:t>
            </a:r>
            <a:r>
              <a:rPr lang="fi-FI" sz="1800" dirty="0" err="1" smtClean="0"/>
              <a:t>spring</a:t>
            </a:r>
            <a:r>
              <a:rPr lang="fi-FI" sz="1800" dirty="0" smtClean="0"/>
              <a:t>; </a:t>
            </a:r>
            <a:r>
              <a:rPr lang="fi-FI" sz="1800" dirty="0" err="1"/>
              <a:t>aimed</a:t>
            </a:r>
            <a:r>
              <a:rPr lang="fi-FI" sz="1800" dirty="0"/>
              <a:t> at </a:t>
            </a:r>
            <a:r>
              <a:rPr lang="fi-FI" sz="1800" dirty="0" err="1"/>
              <a:t>degree</a:t>
            </a:r>
            <a:r>
              <a:rPr lang="fi-FI" sz="1800" dirty="0"/>
              <a:t> </a:t>
            </a:r>
            <a:r>
              <a:rPr lang="fi-FI" sz="1800" dirty="0" err="1"/>
              <a:t>students</a:t>
            </a:r>
            <a:r>
              <a:rPr lang="fi-FI" sz="1800" dirty="0"/>
              <a:t> </a:t>
            </a:r>
            <a:r>
              <a:rPr lang="fi-FI" sz="1800" dirty="0" err="1"/>
              <a:t>who</a:t>
            </a:r>
            <a:r>
              <a:rPr lang="fi-FI" sz="1800" dirty="0"/>
              <a:t> </a:t>
            </a:r>
            <a:r>
              <a:rPr lang="fi-FI" sz="1800" dirty="0" err="1"/>
              <a:t>began</a:t>
            </a:r>
            <a:r>
              <a:rPr lang="fi-FI" sz="1800" dirty="0"/>
              <a:t> </a:t>
            </a:r>
            <a:r>
              <a:rPr lang="fi-FI" sz="1800" dirty="0" err="1"/>
              <a:t>their</a:t>
            </a:r>
            <a:r>
              <a:rPr lang="fi-FI" sz="1800" dirty="0"/>
              <a:t> </a:t>
            </a:r>
            <a:r>
              <a:rPr lang="fi-FI" sz="1800" dirty="0" err="1"/>
              <a:t>studies</a:t>
            </a:r>
            <a:r>
              <a:rPr lang="fi-FI" sz="1800" dirty="0"/>
              <a:t> </a:t>
            </a:r>
            <a:r>
              <a:rPr lang="fi-FI" sz="1800" dirty="0" err="1"/>
              <a:t>that</a:t>
            </a:r>
            <a:r>
              <a:rPr lang="fi-FI" sz="1800" dirty="0"/>
              <a:t> </a:t>
            </a:r>
            <a:r>
              <a:rPr lang="fi-FI" sz="1800" dirty="0" err="1"/>
              <a:t>academic</a:t>
            </a:r>
            <a:r>
              <a:rPr lang="fi-FI" sz="1800" dirty="0"/>
              <a:t> </a:t>
            </a:r>
            <a:r>
              <a:rPr lang="fi-FI" sz="1800" dirty="0" err="1" smtClean="0"/>
              <a:t>year</a:t>
            </a:r>
            <a:endParaRPr lang="fi-FI" sz="1800" dirty="0"/>
          </a:p>
          <a:p>
            <a:r>
              <a:rPr lang="fi-FI" sz="1800" dirty="0" err="1"/>
              <a:t>Gathers</a:t>
            </a:r>
            <a:r>
              <a:rPr lang="fi-FI" sz="1800" dirty="0"/>
              <a:t> </a:t>
            </a:r>
            <a:r>
              <a:rPr lang="fi-FI" sz="1800" dirty="0" err="1"/>
              <a:t>information</a:t>
            </a:r>
            <a:r>
              <a:rPr lang="fi-FI" sz="1800" dirty="0"/>
              <a:t> </a:t>
            </a:r>
            <a:r>
              <a:rPr lang="fi-FI" sz="1800" dirty="0" err="1"/>
              <a:t>about</a:t>
            </a:r>
            <a:r>
              <a:rPr lang="fi-FI" sz="1800" dirty="0"/>
              <a:t> </a:t>
            </a:r>
            <a:r>
              <a:rPr lang="fi-FI" sz="1800" dirty="0" err="1"/>
              <a:t>the</a:t>
            </a:r>
            <a:r>
              <a:rPr lang="fi-FI" sz="1800" dirty="0"/>
              <a:t> </a:t>
            </a:r>
            <a:r>
              <a:rPr lang="fi-FI" sz="1800" dirty="0" err="1"/>
              <a:t>students</a:t>
            </a:r>
            <a:r>
              <a:rPr lang="fi-FI" sz="1800" dirty="0"/>
              <a:t>’ </a:t>
            </a:r>
            <a:r>
              <a:rPr lang="fi-FI" sz="1800" dirty="0" err="1"/>
              <a:t>experiences</a:t>
            </a:r>
            <a:r>
              <a:rPr lang="fi-FI" sz="1800" dirty="0"/>
              <a:t> on </a:t>
            </a:r>
            <a:r>
              <a:rPr lang="fi-FI" sz="1800" dirty="0" err="1"/>
              <a:t>student</a:t>
            </a:r>
            <a:r>
              <a:rPr lang="fi-FI" sz="1800" dirty="0"/>
              <a:t> life, </a:t>
            </a:r>
            <a:r>
              <a:rPr lang="fi-FI" sz="1800" dirty="0" err="1"/>
              <a:t>studies</a:t>
            </a:r>
            <a:r>
              <a:rPr lang="fi-FI" sz="1800" dirty="0"/>
              <a:t>, </a:t>
            </a:r>
            <a:r>
              <a:rPr lang="fi-FI" sz="1800" dirty="0" err="1"/>
              <a:t>teaching</a:t>
            </a:r>
            <a:r>
              <a:rPr lang="fi-FI" sz="1800" dirty="0"/>
              <a:t> and </a:t>
            </a:r>
            <a:r>
              <a:rPr lang="fi-FI" sz="1800" dirty="0" err="1" smtClean="0"/>
              <a:t>counselling</a:t>
            </a:r>
            <a:endParaRPr lang="fi-FI" sz="1800" dirty="0" smtClean="0"/>
          </a:p>
          <a:p>
            <a:endParaRPr lang="fi-FI" sz="1800" dirty="0"/>
          </a:p>
          <a:p>
            <a:r>
              <a:rPr lang="fi-FI" sz="1800" dirty="0" err="1"/>
              <a:t>Results</a:t>
            </a:r>
            <a:r>
              <a:rPr lang="fi-FI" sz="1800" dirty="0"/>
              <a:t> </a:t>
            </a:r>
            <a:r>
              <a:rPr lang="fi-FI" sz="1800" dirty="0" err="1"/>
              <a:t>used</a:t>
            </a:r>
            <a:r>
              <a:rPr lang="fi-FI" sz="1800" dirty="0"/>
              <a:t> to </a:t>
            </a:r>
            <a:r>
              <a:rPr lang="fi-FI" sz="1800" dirty="0" err="1"/>
              <a:t>develop</a:t>
            </a:r>
            <a:r>
              <a:rPr lang="fi-FI" sz="1800" dirty="0"/>
              <a:t> </a:t>
            </a:r>
            <a:r>
              <a:rPr lang="fi-FI" sz="1800" dirty="0" err="1"/>
              <a:t>especially</a:t>
            </a:r>
            <a:r>
              <a:rPr lang="fi-FI" sz="1800" dirty="0"/>
              <a:t> </a:t>
            </a:r>
            <a:r>
              <a:rPr lang="fi-FI" sz="1800" dirty="0" err="1"/>
              <a:t>counselling</a:t>
            </a:r>
            <a:r>
              <a:rPr lang="fi-FI" sz="1800" dirty="0"/>
              <a:t> (</a:t>
            </a:r>
            <a:r>
              <a:rPr lang="fi-FI" sz="1800" dirty="0" err="1"/>
              <a:t>teacher</a:t>
            </a:r>
            <a:r>
              <a:rPr lang="fi-FI" sz="1800" dirty="0"/>
              <a:t> </a:t>
            </a:r>
            <a:r>
              <a:rPr lang="fi-FI" sz="1800" dirty="0" err="1"/>
              <a:t>tutoring</a:t>
            </a:r>
            <a:r>
              <a:rPr lang="fi-FI" sz="1800" dirty="0"/>
              <a:t>) and </a:t>
            </a:r>
            <a:r>
              <a:rPr lang="fi-FI" sz="1800" dirty="0" err="1"/>
              <a:t>support</a:t>
            </a:r>
            <a:r>
              <a:rPr lang="fi-FI" sz="1800" dirty="0"/>
              <a:t> </a:t>
            </a:r>
            <a:r>
              <a:rPr lang="fi-FI" sz="1800" dirty="0" err="1"/>
              <a:t>services</a:t>
            </a:r>
            <a:r>
              <a:rPr lang="fi-FI" sz="1800" dirty="0"/>
              <a:t> at </a:t>
            </a:r>
            <a:r>
              <a:rPr lang="fi-FI" sz="1800" dirty="0" err="1"/>
              <a:t>the</a:t>
            </a:r>
            <a:r>
              <a:rPr lang="fi-FI" sz="1800" dirty="0"/>
              <a:t> </a:t>
            </a:r>
            <a:r>
              <a:rPr lang="fi-FI" sz="1800" dirty="0" err="1" smtClean="0"/>
              <a:t>beginning</a:t>
            </a:r>
            <a:r>
              <a:rPr lang="fi-FI" sz="1800" dirty="0" smtClean="0"/>
              <a:t> of </a:t>
            </a:r>
            <a:r>
              <a:rPr lang="fi-FI" sz="1800" dirty="0" err="1" smtClean="0"/>
              <a:t>study</a:t>
            </a:r>
            <a:r>
              <a:rPr lang="fi-FI" sz="1800" dirty="0" smtClean="0"/>
              <a:t> </a:t>
            </a:r>
            <a:r>
              <a:rPr lang="fi-FI" sz="1800" dirty="0" err="1" smtClean="0"/>
              <a:t>path</a:t>
            </a:r>
            <a:endParaRPr lang="fi-FI" sz="1800" dirty="0"/>
          </a:p>
          <a:p>
            <a:endParaRPr lang="fi-FI" sz="1800" dirty="0"/>
          </a:p>
        </p:txBody>
      </p:sp>
    </p:spTree>
    <p:extLst>
      <p:ext uri="{BB962C8B-B14F-4D97-AF65-F5344CB8AC3E}">
        <p14:creationId xmlns:p14="http://schemas.microsoft.com/office/powerpoint/2010/main" val="11082415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53752"/>
            <a:ext cx="8229600" cy="926976"/>
          </a:xfrm>
        </p:spPr>
        <p:txBody>
          <a:bodyPr>
            <a:normAutofit fontScale="90000"/>
          </a:bodyPr>
          <a:lstStyle/>
          <a:p>
            <a:r>
              <a:rPr lang="fr-BE" altLang="fi-FI" sz="2900" b="1" dirty="0" smtClean="0"/>
              <a:t>National </a:t>
            </a:r>
            <a:r>
              <a:rPr lang="fr-BE" altLang="fi-FI" sz="2900" b="1" dirty="0" err="1" smtClean="0"/>
              <a:t>student</a:t>
            </a:r>
            <a:r>
              <a:rPr lang="fr-BE" altLang="fi-FI" sz="2900" b="1" dirty="0" smtClean="0"/>
              <a:t> (</a:t>
            </a:r>
            <a:r>
              <a:rPr lang="fr-BE" altLang="fi-FI" sz="2900" b="1" dirty="0" err="1" smtClean="0"/>
              <a:t>Bachelor</a:t>
            </a:r>
            <a:r>
              <a:rPr lang="fr-BE" altLang="fi-FI" sz="2900" b="1" dirty="0" smtClean="0"/>
              <a:t>) feedback </a:t>
            </a:r>
            <a:r>
              <a:rPr lang="fr-BE" altLang="fi-FI" sz="2900" b="1" dirty="0" err="1" smtClean="0"/>
              <a:t>survey</a:t>
            </a:r>
            <a:endParaRPr lang="fi-FI" sz="2900" b="1" dirty="0"/>
          </a:p>
        </p:txBody>
      </p:sp>
      <p:sp>
        <p:nvSpPr>
          <p:cNvPr id="3" name="Sisällön paikkamerkki 2"/>
          <p:cNvSpPr>
            <a:spLocks noGrp="1"/>
          </p:cNvSpPr>
          <p:nvPr>
            <p:ph idx="1"/>
          </p:nvPr>
        </p:nvSpPr>
        <p:spPr>
          <a:xfrm>
            <a:off x="683568" y="980728"/>
            <a:ext cx="7488832" cy="5256584"/>
          </a:xfrm>
        </p:spPr>
        <p:txBody>
          <a:bodyPr>
            <a:normAutofit fontScale="92500" lnSpcReduction="10000"/>
          </a:bodyPr>
          <a:lstStyle/>
          <a:p>
            <a:r>
              <a:rPr lang="fi-FI" sz="1900" dirty="0"/>
              <a:t>Carried out in </a:t>
            </a:r>
            <a:r>
              <a:rPr lang="fi-FI" sz="1900" dirty="0" err="1"/>
              <a:t>all</a:t>
            </a:r>
            <a:r>
              <a:rPr lang="fi-FI" sz="1900" dirty="0"/>
              <a:t> </a:t>
            </a:r>
            <a:r>
              <a:rPr lang="fi-FI" sz="1900" dirty="0" err="1"/>
              <a:t>Finnish</a:t>
            </a:r>
            <a:r>
              <a:rPr lang="fi-FI" sz="1900" dirty="0"/>
              <a:t> </a:t>
            </a:r>
            <a:r>
              <a:rPr lang="fi-FI" sz="1900" dirty="0" err="1"/>
              <a:t>universities</a:t>
            </a:r>
            <a:endParaRPr lang="fi-FI" sz="1900" dirty="0"/>
          </a:p>
          <a:p>
            <a:r>
              <a:rPr lang="fi-FI" sz="1900" dirty="0"/>
              <a:t>Coordinated </a:t>
            </a:r>
            <a:r>
              <a:rPr lang="fi-FI" sz="1900" dirty="0" err="1"/>
              <a:t>by</a:t>
            </a:r>
            <a:r>
              <a:rPr lang="fi-FI" sz="1900" dirty="0"/>
              <a:t> </a:t>
            </a:r>
            <a:r>
              <a:rPr lang="fi-FI" sz="1900" dirty="0" err="1"/>
              <a:t>Universities</a:t>
            </a:r>
            <a:r>
              <a:rPr lang="fi-FI" sz="1900" dirty="0"/>
              <a:t> Finland UNIFI</a:t>
            </a:r>
          </a:p>
          <a:p>
            <a:r>
              <a:rPr lang="fi-FI" sz="1900" dirty="0" smtClean="0"/>
              <a:t>Aimed at </a:t>
            </a:r>
            <a:r>
              <a:rPr lang="fi-FI" sz="1900" dirty="0" err="1" smtClean="0"/>
              <a:t>students</a:t>
            </a:r>
            <a:r>
              <a:rPr lang="fi-FI" sz="1900" dirty="0" smtClean="0"/>
              <a:t> </a:t>
            </a:r>
            <a:r>
              <a:rPr lang="fi-FI" sz="1900" dirty="0" err="1" smtClean="0"/>
              <a:t>who</a:t>
            </a:r>
            <a:r>
              <a:rPr lang="fi-FI" sz="1900" dirty="0" smtClean="0"/>
              <a:t> </a:t>
            </a:r>
            <a:r>
              <a:rPr lang="fi-FI" sz="1900" dirty="0" err="1" smtClean="0"/>
              <a:t>have</a:t>
            </a:r>
            <a:r>
              <a:rPr lang="fi-FI" sz="1900" dirty="0" smtClean="0"/>
              <a:t> </a:t>
            </a:r>
            <a:r>
              <a:rPr lang="fi-FI" sz="1900" dirty="0" err="1" smtClean="0"/>
              <a:t>achieved</a:t>
            </a:r>
            <a:r>
              <a:rPr lang="fi-FI" sz="1900" dirty="0" smtClean="0"/>
              <a:t> </a:t>
            </a:r>
            <a:r>
              <a:rPr lang="fi-FI" sz="1900" dirty="0" err="1" smtClean="0"/>
              <a:t>Bachelor’s</a:t>
            </a:r>
            <a:r>
              <a:rPr lang="fi-FI" sz="1900" dirty="0" smtClean="0"/>
              <a:t> </a:t>
            </a:r>
            <a:r>
              <a:rPr lang="fi-FI" sz="1900" dirty="0" err="1" smtClean="0"/>
              <a:t>degree</a:t>
            </a:r>
            <a:r>
              <a:rPr lang="fi-FI" sz="1900" dirty="0" smtClean="0"/>
              <a:t> (in </a:t>
            </a:r>
            <a:r>
              <a:rPr lang="fi-FI" sz="1900" dirty="0" err="1" smtClean="0"/>
              <a:t>fields</a:t>
            </a:r>
            <a:r>
              <a:rPr lang="fi-FI" sz="1900" dirty="0" smtClean="0"/>
              <a:t> </a:t>
            </a:r>
            <a:r>
              <a:rPr lang="fi-FI" sz="1900" dirty="0" err="1" smtClean="0"/>
              <a:t>with</a:t>
            </a:r>
            <a:r>
              <a:rPr lang="fi-FI" sz="1900" dirty="0" smtClean="0"/>
              <a:t> no </a:t>
            </a:r>
            <a:r>
              <a:rPr lang="fi-FI" sz="1900" dirty="0" err="1" smtClean="0"/>
              <a:t>Bachelor’s</a:t>
            </a:r>
            <a:r>
              <a:rPr lang="fi-FI" sz="1900" dirty="0" smtClean="0"/>
              <a:t> </a:t>
            </a:r>
            <a:r>
              <a:rPr lang="fi-FI" sz="1900" dirty="0" err="1" smtClean="0"/>
              <a:t>degree</a:t>
            </a:r>
            <a:r>
              <a:rPr lang="fi-FI" sz="1900" dirty="0" smtClean="0"/>
              <a:t>, </a:t>
            </a:r>
            <a:r>
              <a:rPr lang="fi-FI" sz="1900" dirty="0" err="1" smtClean="0"/>
              <a:t>e.g</a:t>
            </a:r>
            <a:r>
              <a:rPr lang="fi-FI" sz="1900" dirty="0" smtClean="0"/>
              <a:t>. </a:t>
            </a:r>
            <a:r>
              <a:rPr lang="fi-FI" sz="1900" dirty="0" err="1" smtClean="0"/>
              <a:t>Medicine</a:t>
            </a:r>
            <a:r>
              <a:rPr lang="fi-FI" sz="1900" dirty="0" smtClean="0"/>
              <a:t>, </a:t>
            </a:r>
            <a:r>
              <a:rPr lang="fi-FI" sz="1900" dirty="0" err="1" smtClean="0"/>
              <a:t>those</a:t>
            </a:r>
            <a:r>
              <a:rPr lang="fi-FI" sz="1900" dirty="0" smtClean="0"/>
              <a:t> </a:t>
            </a:r>
            <a:r>
              <a:rPr lang="fi-FI" sz="1900" dirty="0" err="1" smtClean="0"/>
              <a:t>who</a:t>
            </a:r>
            <a:r>
              <a:rPr lang="fi-FI" sz="1900" dirty="0" smtClean="0"/>
              <a:t> </a:t>
            </a:r>
            <a:r>
              <a:rPr lang="fi-FI" sz="1900" dirty="0" err="1" smtClean="0"/>
              <a:t>have</a:t>
            </a:r>
            <a:r>
              <a:rPr lang="fi-FI" sz="1900" dirty="0" smtClean="0"/>
              <a:t> </a:t>
            </a:r>
            <a:r>
              <a:rPr lang="fi-FI" sz="1900" dirty="0" err="1" smtClean="0"/>
              <a:t>studied</a:t>
            </a:r>
            <a:r>
              <a:rPr lang="fi-FI" sz="1900" dirty="0" smtClean="0"/>
              <a:t> appr. 3 </a:t>
            </a:r>
            <a:r>
              <a:rPr lang="fi-FI" sz="1900" dirty="0" err="1" smtClean="0"/>
              <a:t>years</a:t>
            </a:r>
            <a:r>
              <a:rPr lang="fi-FI" sz="1900" dirty="0" smtClean="0"/>
              <a:t>)</a:t>
            </a:r>
          </a:p>
          <a:p>
            <a:r>
              <a:rPr lang="fi-FI" sz="1900" dirty="0" err="1" smtClean="0"/>
              <a:t>Students</a:t>
            </a:r>
            <a:r>
              <a:rPr lang="fi-FI" sz="1900" dirty="0" smtClean="0"/>
              <a:t> </a:t>
            </a:r>
            <a:r>
              <a:rPr lang="fi-FI" sz="1900" dirty="0" err="1"/>
              <a:t>access</a:t>
            </a:r>
            <a:r>
              <a:rPr lang="fi-FI" sz="1900" dirty="0"/>
              <a:t> </a:t>
            </a:r>
            <a:r>
              <a:rPr lang="fi-FI" sz="1900" dirty="0" err="1"/>
              <a:t>the</a:t>
            </a:r>
            <a:r>
              <a:rPr lang="fi-FI" sz="1900" dirty="0"/>
              <a:t> </a:t>
            </a:r>
            <a:r>
              <a:rPr lang="fi-FI" sz="1900" dirty="0" err="1"/>
              <a:t>questionnaire</a:t>
            </a:r>
            <a:r>
              <a:rPr lang="fi-FI" sz="1900" dirty="0"/>
              <a:t> via online </a:t>
            </a:r>
            <a:r>
              <a:rPr lang="fi-FI" sz="1900" dirty="0" err="1"/>
              <a:t>link</a:t>
            </a:r>
            <a:r>
              <a:rPr lang="fi-FI" sz="1900" dirty="0"/>
              <a:t>, </a:t>
            </a:r>
            <a:r>
              <a:rPr lang="fi-FI" sz="1900" dirty="0" err="1"/>
              <a:t>emailed</a:t>
            </a:r>
            <a:r>
              <a:rPr lang="fi-FI" sz="1900" dirty="0"/>
              <a:t> to </a:t>
            </a:r>
            <a:r>
              <a:rPr lang="fi-FI" sz="1900" dirty="0" err="1"/>
              <a:t>students</a:t>
            </a:r>
            <a:r>
              <a:rPr lang="fi-FI" sz="1900" dirty="0"/>
              <a:t> </a:t>
            </a:r>
            <a:r>
              <a:rPr lang="fi-FI" sz="1900" dirty="0" err="1"/>
              <a:t>right</a:t>
            </a:r>
            <a:r>
              <a:rPr lang="fi-FI" sz="1900" dirty="0"/>
              <a:t> </a:t>
            </a:r>
            <a:r>
              <a:rPr lang="fi-FI" sz="1900" dirty="0" err="1"/>
              <a:t>after</a:t>
            </a:r>
            <a:r>
              <a:rPr lang="fi-FI" sz="1900" dirty="0"/>
              <a:t> </a:t>
            </a:r>
            <a:r>
              <a:rPr lang="fi-FI" sz="1900" dirty="0" err="1"/>
              <a:t>their</a:t>
            </a:r>
            <a:r>
              <a:rPr lang="fi-FI" sz="1900" dirty="0"/>
              <a:t> </a:t>
            </a:r>
            <a:r>
              <a:rPr lang="fi-FI" sz="1900" dirty="0" err="1"/>
              <a:t>bachelor’s</a:t>
            </a:r>
            <a:r>
              <a:rPr lang="fi-FI" sz="1900" dirty="0"/>
              <a:t> </a:t>
            </a:r>
            <a:r>
              <a:rPr lang="fi-FI" sz="1900" dirty="0" err="1"/>
              <a:t>degree</a:t>
            </a:r>
            <a:r>
              <a:rPr lang="fi-FI" sz="1900" dirty="0"/>
              <a:t> is </a:t>
            </a:r>
            <a:r>
              <a:rPr lang="fi-FI" sz="1900" dirty="0" err="1"/>
              <a:t>registered</a:t>
            </a:r>
            <a:endParaRPr lang="fi-FI" sz="1900" dirty="0"/>
          </a:p>
          <a:p>
            <a:r>
              <a:rPr lang="fi-FI" sz="1900" dirty="0" err="1"/>
              <a:t>Takes</a:t>
            </a:r>
            <a:r>
              <a:rPr lang="fi-FI" sz="1900" dirty="0"/>
              <a:t> </a:t>
            </a:r>
            <a:r>
              <a:rPr lang="fi-FI" sz="1900" dirty="0" err="1"/>
              <a:t>about</a:t>
            </a:r>
            <a:r>
              <a:rPr lang="fi-FI" sz="1900" dirty="0"/>
              <a:t> 20 </a:t>
            </a:r>
            <a:r>
              <a:rPr lang="fi-FI" sz="1900" dirty="0" err="1"/>
              <a:t>minutes</a:t>
            </a:r>
            <a:r>
              <a:rPr lang="fi-FI" sz="1900" dirty="0"/>
              <a:t> to </a:t>
            </a:r>
            <a:r>
              <a:rPr lang="fi-FI" sz="1900" dirty="0" err="1"/>
              <a:t>answer</a:t>
            </a:r>
            <a:endParaRPr lang="fi-FI" sz="1900" dirty="0"/>
          </a:p>
          <a:p>
            <a:r>
              <a:rPr lang="fi-FI" sz="1900" dirty="0" err="1"/>
              <a:t>Examines</a:t>
            </a:r>
            <a:r>
              <a:rPr lang="fi-FI" sz="1900" dirty="0"/>
              <a:t> </a:t>
            </a:r>
            <a:r>
              <a:rPr lang="fi-FI" sz="1900" dirty="0" err="1"/>
              <a:t>the</a:t>
            </a:r>
            <a:r>
              <a:rPr lang="fi-FI" sz="1900" dirty="0"/>
              <a:t> </a:t>
            </a:r>
            <a:r>
              <a:rPr lang="fi-FI" sz="1900" dirty="0" err="1"/>
              <a:t>students</a:t>
            </a:r>
            <a:r>
              <a:rPr lang="fi-FI" sz="1900" dirty="0"/>
              <a:t>’ </a:t>
            </a:r>
            <a:r>
              <a:rPr lang="fi-FI" sz="1900" dirty="0" err="1"/>
              <a:t>satisfaction</a:t>
            </a:r>
            <a:r>
              <a:rPr lang="fi-FI" sz="1900" dirty="0"/>
              <a:t> </a:t>
            </a:r>
            <a:r>
              <a:rPr lang="fi-FI" sz="1900" dirty="0" err="1"/>
              <a:t>with</a:t>
            </a:r>
            <a:r>
              <a:rPr lang="fi-FI" sz="1900" dirty="0"/>
              <a:t> </a:t>
            </a:r>
            <a:r>
              <a:rPr lang="fi-FI" sz="1900" dirty="0" err="1"/>
              <a:t>their</a:t>
            </a:r>
            <a:r>
              <a:rPr lang="fi-FI" sz="1900" dirty="0"/>
              <a:t> </a:t>
            </a:r>
            <a:r>
              <a:rPr lang="fi-FI" sz="1900" dirty="0" err="1"/>
              <a:t>university</a:t>
            </a:r>
            <a:r>
              <a:rPr lang="fi-FI" sz="1900" dirty="0"/>
              <a:t> and </a:t>
            </a:r>
            <a:r>
              <a:rPr lang="fi-FI" sz="1900" dirty="0" err="1"/>
              <a:t>studying</a:t>
            </a:r>
            <a:r>
              <a:rPr lang="fi-FI" sz="1900" dirty="0"/>
              <a:t> </a:t>
            </a:r>
            <a:r>
              <a:rPr lang="fi-FI" sz="1900" dirty="0" err="1"/>
              <a:t>experience</a:t>
            </a:r>
            <a:endParaRPr lang="fi-FI" sz="1900" dirty="0"/>
          </a:p>
          <a:p>
            <a:r>
              <a:rPr lang="fi-FI" sz="1900" dirty="0" err="1"/>
              <a:t>Provides</a:t>
            </a:r>
            <a:r>
              <a:rPr lang="fi-FI" sz="1900" dirty="0"/>
              <a:t> </a:t>
            </a:r>
            <a:r>
              <a:rPr lang="fi-FI" sz="1900" dirty="0" err="1"/>
              <a:t>information</a:t>
            </a:r>
            <a:r>
              <a:rPr lang="fi-FI" sz="1900" dirty="0"/>
              <a:t> </a:t>
            </a:r>
            <a:r>
              <a:rPr lang="fi-FI" sz="1900" dirty="0" err="1"/>
              <a:t>that</a:t>
            </a:r>
            <a:r>
              <a:rPr lang="fi-FI" sz="1900" dirty="0"/>
              <a:t> is </a:t>
            </a:r>
            <a:r>
              <a:rPr lang="fi-FI" sz="1900" dirty="0" err="1"/>
              <a:t>used</a:t>
            </a:r>
            <a:r>
              <a:rPr lang="fi-FI" sz="1900" dirty="0"/>
              <a:t> as a </a:t>
            </a:r>
            <a:r>
              <a:rPr lang="fi-FI" sz="1900" dirty="0" err="1"/>
              <a:t>basis</a:t>
            </a:r>
            <a:r>
              <a:rPr lang="fi-FI" sz="1900" dirty="0"/>
              <a:t> for </a:t>
            </a:r>
            <a:r>
              <a:rPr lang="fi-FI" sz="1900" dirty="0" err="1"/>
              <a:t>developing</a:t>
            </a:r>
            <a:r>
              <a:rPr lang="fi-FI" sz="1900" dirty="0"/>
              <a:t> </a:t>
            </a:r>
            <a:r>
              <a:rPr lang="fi-FI" sz="1900" dirty="0" err="1"/>
              <a:t>education</a:t>
            </a:r>
            <a:r>
              <a:rPr lang="fi-FI" sz="1900" dirty="0"/>
              <a:t> and </a:t>
            </a:r>
            <a:r>
              <a:rPr lang="fi-FI" sz="1900" dirty="0" err="1"/>
              <a:t>other</a:t>
            </a:r>
            <a:r>
              <a:rPr lang="fi-FI" sz="1900" dirty="0"/>
              <a:t> </a:t>
            </a:r>
            <a:r>
              <a:rPr lang="fi-FI" sz="1900" dirty="0" err="1"/>
              <a:t>operations</a:t>
            </a:r>
            <a:endParaRPr lang="fi-FI" sz="1900" dirty="0"/>
          </a:p>
          <a:p>
            <a:r>
              <a:rPr lang="fi-FI" sz="1900" dirty="0" err="1" smtClean="0"/>
              <a:t>Results</a:t>
            </a:r>
            <a:r>
              <a:rPr lang="fi-FI" sz="1900" dirty="0" smtClean="0"/>
              <a:t> </a:t>
            </a:r>
          </a:p>
          <a:p>
            <a:pPr lvl="1"/>
            <a:r>
              <a:rPr lang="fi-FI" sz="1700" dirty="0" smtClean="0"/>
              <a:t>Have </a:t>
            </a:r>
            <a:r>
              <a:rPr lang="fi-FI" sz="1700" dirty="0" err="1" smtClean="0"/>
              <a:t>effect</a:t>
            </a:r>
            <a:r>
              <a:rPr lang="fi-FI" sz="1700" dirty="0" smtClean="0"/>
              <a:t> on </a:t>
            </a:r>
            <a:r>
              <a:rPr lang="fi-FI" sz="1700" dirty="0" err="1" smtClean="0"/>
              <a:t>university</a:t>
            </a:r>
            <a:r>
              <a:rPr lang="fi-FI" sz="1700" dirty="0" smtClean="0"/>
              <a:t> </a:t>
            </a:r>
            <a:r>
              <a:rPr lang="fi-FI" sz="1700" dirty="0" err="1" smtClean="0"/>
              <a:t>funding</a:t>
            </a:r>
            <a:r>
              <a:rPr lang="fi-FI" sz="1700" dirty="0" smtClean="0"/>
              <a:t> </a:t>
            </a:r>
            <a:r>
              <a:rPr lang="fi-FI" sz="1700" dirty="0" err="1" smtClean="0"/>
              <a:t>from</a:t>
            </a:r>
            <a:r>
              <a:rPr lang="fi-FI" sz="1700" dirty="0" smtClean="0"/>
              <a:t> </a:t>
            </a:r>
            <a:r>
              <a:rPr lang="fi-FI" sz="1700" dirty="0" err="1" smtClean="0"/>
              <a:t>the</a:t>
            </a:r>
            <a:r>
              <a:rPr lang="fi-FI" sz="1700" dirty="0" smtClean="0"/>
              <a:t> </a:t>
            </a:r>
            <a:r>
              <a:rPr lang="fi-FI" sz="1700" dirty="0" err="1" smtClean="0"/>
              <a:t>MoE</a:t>
            </a:r>
            <a:r>
              <a:rPr lang="fi-FI" sz="1700" dirty="0" smtClean="0"/>
              <a:t> (</a:t>
            </a:r>
            <a:r>
              <a:rPr lang="fi-FI" sz="1700" dirty="0"/>
              <a:t>3 % of </a:t>
            </a:r>
            <a:r>
              <a:rPr lang="fi-FI" sz="1700" dirty="0" err="1"/>
              <a:t>state</a:t>
            </a:r>
            <a:r>
              <a:rPr lang="fi-FI" sz="1700" dirty="0"/>
              <a:t> </a:t>
            </a:r>
            <a:r>
              <a:rPr lang="fi-FI" sz="1700" dirty="0" err="1"/>
              <a:t>funding</a:t>
            </a:r>
            <a:r>
              <a:rPr lang="fi-FI" sz="1700" dirty="0"/>
              <a:t>, </a:t>
            </a:r>
            <a:r>
              <a:rPr lang="fi-FI" sz="1700" dirty="0" err="1"/>
              <a:t>both</a:t>
            </a:r>
            <a:r>
              <a:rPr lang="fi-FI" sz="1700" dirty="0"/>
              <a:t> </a:t>
            </a:r>
            <a:r>
              <a:rPr lang="fi-FI" sz="1700" dirty="0" err="1"/>
              <a:t>results</a:t>
            </a:r>
            <a:r>
              <a:rPr lang="fi-FI" sz="1700" dirty="0"/>
              <a:t> &amp; </a:t>
            </a:r>
            <a:r>
              <a:rPr lang="fi-FI" sz="1700" dirty="0" err="1"/>
              <a:t>number</a:t>
            </a:r>
            <a:r>
              <a:rPr lang="fi-FI" sz="1700" dirty="0"/>
              <a:t> of </a:t>
            </a:r>
            <a:r>
              <a:rPr lang="fi-FI" sz="1700" dirty="0" err="1"/>
              <a:t>respondents</a:t>
            </a:r>
            <a:r>
              <a:rPr lang="fi-FI" sz="1700" dirty="0"/>
              <a:t> </a:t>
            </a:r>
            <a:r>
              <a:rPr lang="fi-FI" sz="1700" dirty="0" err="1"/>
              <a:t>taken</a:t>
            </a:r>
            <a:r>
              <a:rPr lang="fi-FI" sz="1700" dirty="0"/>
              <a:t> into </a:t>
            </a:r>
            <a:r>
              <a:rPr lang="fi-FI" sz="1700" dirty="0" err="1" smtClean="0"/>
              <a:t>account</a:t>
            </a:r>
            <a:r>
              <a:rPr lang="fi-FI" sz="1700" dirty="0" smtClean="0"/>
              <a:t> = appr. 50 </a:t>
            </a:r>
            <a:r>
              <a:rPr lang="fi-FI" sz="1700" dirty="0" err="1" smtClean="0"/>
              <a:t>mE</a:t>
            </a:r>
            <a:r>
              <a:rPr lang="fi-FI" sz="1700" dirty="0" smtClean="0"/>
              <a:t> </a:t>
            </a:r>
            <a:r>
              <a:rPr lang="fi-FI" sz="1700" dirty="0" err="1" smtClean="0"/>
              <a:t>annually</a:t>
            </a:r>
            <a:r>
              <a:rPr lang="fi-FI" sz="1700" dirty="0" smtClean="0"/>
              <a:t>)</a:t>
            </a:r>
          </a:p>
          <a:p>
            <a:pPr lvl="1"/>
            <a:r>
              <a:rPr lang="fi-FI" altLang="fi-FI" sz="1700" dirty="0" err="1" smtClean="0"/>
              <a:t>Are</a:t>
            </a:r>
            <a:r>
              <a:rPr lang="fi-FI" altLang="fi-FI" sz="1700" dirty="0" smtClean="0"/>
              <a:t> </a:t>
            </a:r>
            <a:r>
              <a:rPr lang="fi-FI" altLang="fi-FI" sz="1700" dirty="0" err="1" smtClean="0"/>
              <a:t>also</a:t>
            </a:r>
            <a:r>
              <a:rPr lang="fi-FI" altLang="fi-FI" sz="1700" dirty="0" smtClean="0"/>
              <a:t> </a:t>
            </a:r>
            <a:r>
              <a:rPr lang="fi-FI" altLang="fi-FI" sz="1700" dirty="0"/>
              <a:t>encouraged to be used in the development of student services and teaching and </a:t>
            </a:r>
            <a:r>
              <a:rPr lang="fi-FI" altLang="fi-FI" sz="1700" dirty="0" err="1" smtClean="0"/>
              <a:t>education</a:t>
            </a:r>
            <a:r>
              <a:rPr lang="fi-FI" altLang="fi-FI" sz="1700" dirty="0" smtClean="0"/>
              <a:t> in </a:t>
            </a:r>
            <a:r>
              <a:rPr lang="fi-FI" altLang="fi-FI" sz="1700" dirty="0" err="1" smtClean="0"/>
              <a:t>universities</a:t>
            </a:r>
            <a:endParaRPr lang="fi-FI" altLang="fi-FI" sz="1700" dirty="0"/>
          </a:p>
          <a:p>
            <a:pPr lvl="1">
              <a:buFont typeface="Wingdings" pitchFamily="2" charset="2"/>
              <a:buChar char="§"/>
            </a:pPr>
            <a:r>
              <a:rPr lang="fi-FI" altLang="fi-FI" sz="1700" dirty="0"/>
              <a:t>Are </a:t>
            </a:r>
            <a:r>
              <a:rPr lang="fi-FI" altLang="fi-FI" sz="1700" dirty="0" err="1"/>
              <a:t>comparable</a:t>
            </a:r>
            <a:r>
              <a:rPr lang="fi-FI" altLang="fi-FI" sz="1700" dirty="0"/>
              <a:t> nationally (and internationally</a:t>
            </a:r>
            <a:r>
              <a:rPr lang="fi-FI" altLang="fi-FI" sz="1700" dirty="0" smtClean="0"/>
              <a:t>)</a:t>
            </a:r>
            <a:endParaRPr lang="fi-FI" altLang="fi-FI" sz="1700" dirty="0"/>
          </a:p>
        </p:txBody>
      </p:sp>
    </p:spTree>
    <p:extLst>
      <p:ext uri="{BB962C8B-B14F-4D97-AF65-F5344CB8AC3E}">
        <p14:creationId xmlns:p14="http://schemas.microsoft.com/office/powerpoint/2010/main" val="3935174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aramond">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RVI_FI_2015">
  <a:themeElements>
    <a:clrScheme name="KARVI">
      <a:dk1>
        <a:sysClr val="windowText" lastClr="000000"/>
      </a:dk1>
      <a:lt1>
        <a:srgbClr val="FFFFFF"/>
      </a:lt1>
      <a:dk2>
        <a:srgbClr val="0D93D2"/>
      </a:dk2>
      <a:lt2>
        <a:srgbClr val="958B81"/>
      </a:lt2>
      <a:accent1>
        <a:srgbClr val="0D93D2"/>
      </a:accent1>
      <a:accent2>
        <a:srgbClr val="C8DDF1"/>
      </a:accent2>
      <a:accent3>
        <a:srgbClr val="85C598"/>
      </a:accent3>
      <a:accent4>
        <a:srgbClr val="DBEEE1"/>
      </a:accent4>
      <a:accent5>
        <a:srgbClr val="EF9F3C"/>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name="KARVI_EN_2015" id="{00FF1D77-B549-4D3F-B4FB-3ADF130C26BF}" vid="{0B8872EE-BB6D-4CF7-B8F3-A28A94D24F80}"/>
    </a:ext>
  </a:extLst>
</a:theme>
</file>

<file path=ppt/theme/theme3.xml><?xml version="1.0" encoding="utf-8"?>
<a:theme xmlns:a="http://schemas.openxmlformats.org/drawingml/2006/main" name="utu-2013">
  <a:themeElements>
    <a:clrScheme name="UTU">
      <a:dk1>
        <a:sysClr val="windowText" lastClr="000000"/>
      </a:dk1>
      <a:lt1>
        <a:sysClr val="window" lastClr="FFFFFF"/>
      </a:lt1>
      <a:dk2>
        <a:srgbClr val="1F497D"/>
      </a:dk2>
      <a:lt2>
        <a:srgbClr val="78C8D2"/>
      </a:lt2>
      <a:accent1>
        <a:srgbClr val="1437A5"/>
      </a:accent1>
      <a:accent2>
        <a:srgbClr val="00A5EB"/>
      </a:accent2>
      <a:accent3>
        <a:srgbClr val="78AA3C"/>
      </a:accent3>
      <a:accent4>
        <a:srgbClr val="A0D71E"/>
      </a:accent4>
      <a:accent5>
        <a:srgbClr val="A50082"/>
      </a:accent5>
      <a:accent6>
        <a:srgbClr val="F07D00"/>
      </a:accent6>
      <a:hlink>
        <a:srgbClr val="000000"/>
      </a:hlink>
      <a:folHlink>
        <a:srgbClr val="000000"/>
      </a:folHlink>
    </a:clrScheme>
    <a:fontScheme name="UTU">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7180B881E8611488C31BB17039AC366" ma:contentTypeVersion="" ma:contentTypeDescription="Create a new document." ma:contentTypeScope="" ma:versionID="057a5b976316e97228b2798c02078bdc">
  <xsd:schema xmlns:xsd="http://www.w3.org/2001/XMLSchema" xmlns:xs="http://www.w3.org/2001/XMLSchema" xmlns:p="http://schemas.microsoft.com/office/2006/metadata/properties" targetNamespace="http://schemas.microsoft.com/office/2006/metadata/properties" ma:root="true" ma:fieldsID="b2384c6cc0088fcedbaf6edaf557def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351547-0E9C-404B-8CBF-F38CC5EBA5D7}">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2.xml><?xml version="1.0" encoding="utf-8"?>
<ds:datastoreItem xmlns:ds="http://schemas.openxmlformats.org/officeDocument/2006/customXml" ds:itemID="{8A07A7BF-92F6-4AC0-9621-30B82CEE0D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C79ED9BF-7248-46A2-A802-812C4A40DC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3368</TotalTime>
  <Words>1890</Words>
  <Application>Microsoft Office PowerPoint</Application>
  <PresentationFormat>Näytössä katseltava diaesitys (4:3)</PresentationFormat>
  <Paragraphs>188</Paragraphs>
  <Slides>21</Slides>
  <Notes>4</Notes>
  <HiddenSlides>0</HiddenSlides>
  <MMClips>0</MMClips>
  <ScaleCrop>false</ScaleCrop>
  <HeadingPairs>
    <vt:vector size="6" baseType="variant">
      <vt:variant>
        <vt:lpstr>Käytetyt fontit</vt:lpstr>
      </vt:variant>
      <vt:variant>
        <vt:i4>9</vt:i4>
      </vt:variant>
      <vt:variant>
        <vt:lpstr>Teema</vt:lpstr>
      </vt:variant>
      <vt:variant>
        <vt:i4>3</vt:i4>
      </vt:variant>
      <vt:variant>
        <vt:lpstr>Dian otsikot</vt:lpstr>
      </vt:variant>
      <vt:variant>
        <vt:i4>21</vt:i4>
      </vt:variant>
    </vt:vector>
  </HeadingPairs>
  <TitlesOfParts>
    <vt:vector size="33" baseType="lpstr">
      <vt:lpstr>ＭＳ Ｐゴシック</vt:lpstr>
      <vt:lpstr>ＭＳ Ｐゴシック</vt:lpstr>
      <vt:lpstr>Arial</vt:lpstr>
      <vt:lpstr>Arial Narrow</vt:lpstr>
      <vt:lpstr>Calibri</vt:lpstr>
      <vt:lpstr>Garamond</vt:lpstr>
      <vt:lpstr>Georgia</vt:lpstr>
      <vt:lpstr>Wingdings</vt:lpstr>
      <vt:lpstr>ヒラギノ角ゴ Pro W3</vt:lpstr>
      <vt:lpstr>Office-teema</vt:lpstr>
      <vt:lpstr>KARVI_FI_2015</vt:lpstr>
      <vt:lpstr>utu-2013</vt:lpstr>
      <vt:lpstr>Student and stakeholder participation in QA of education</vt:lpstr>
      <vt:lpstr>What has changed during the 15 years of Bologna (from the point of view of HEIs)?</vt:lpstr>
      <vt:lpstr>ESG requirements</vt:lpstr>
      <vt:lpstr> Student involvement</vt:lpstr>
      <vt:lpstr>Student representation in various bodies</vt:lpstr>
      <vt:lpstr>Student feedback systems in Finland</vt:lpstr>
      <vt:lpstr>Course feedback</vt:lpstr>
      <vt:lpstr>First year survey</vt:lpstr>
      <vt:lpstr>National student (Bachelor) feedback survey</vt:lpstr>
      <vt:lpstr>Follow-up on placement in the labour market</vt:lpstr>
      <vt:lpstr>National career and employment survey </vt:lpstr>
      <vt:lpstr>PowerPoint-esitys</vt:lpstr>
      <vt:lpstr>Good practice (1/3)</vt:lpstr>
      <vt:lpstr>Good practice (2/3)</vt:lpstr>
      <vt:lpstr>Good practice (3/3)</vt:lpstr>
      <vt:lpstr>Conclusions on student feedback</vt:lpstr>
      <vt:lpstr> Stakeholder participation</vt:lpstr>
      <vt:lpstr>External stakeholders in QA of education in  QA of education (1/2)</vt:lpstr>
      <vt:lpstr>External stakeholders in  QA of education (2/2)</vt:lpstr>
      <vt:lpstr>Alumni’s role</vt:lpstr>
      <vt:lpstr>PowerPoint-esitys</vt:lpstr>
    </vt:vector>
  </TitlesOfParts>
  <Company>Opetushallitus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Holopainen Johanna</dc:creator>
  <cp:lastModifiedBy>Hiltunen Kirsi</cp:lastModifiedBy>
  <cp:revision>352</cp:revision>
  <cp:lastPrinted>2015-02-11T07:49:24Z</cp:lastPrinted>
  <dcterms:created xsi:type="dcterms:W3CDTF">2014-05-14T05:32:59Z</dcterms:created>
  <dcterms:modified xsi:type="dcterms:W3CDTF">2015-12-11T14:09:18Z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0x01010087180B881E8611488C31BB17039AC366</vt:lpwstr>
  </property>
</Properties>
</file>