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18"/>
  </p:notesMasterIdLst>
  <p:handoutMasterIdLst>
    <p:handoutMasterId r:id="rId19"/>
  </p:handoutMasterIdLst>
  <p:sldIdLst>
    <p:sldId id="265" r:id="rId3"/>
    <p:sldId id="339" r:id="rId4"/>
    <p:sldId id="340" r:id="rId5"/>
    <p:sldId id="321" r:id="rId6"/>
    <p:sldId id="337" r:id="rId7"/>
    <p:sldId id="325" r:id="rId8"/>
    <p:sldId id="329" r:id="rId9"/>
    <p:sldId id="326" r:id="rId10"/>
    <p:sldId id="330" r:id="rId11"/>
    <p:sldId id="334" r:id="rId12"/>
    <p:sldId id="335" r:id="rId13"/>
    <p:sldId id="338" r:id="rId14"/>
    <p:sldId id="332" r:id="rId15"/>
    <p:sldId id="333" r:id="rId16"/>
    <p:sldId id="331" r:id="rId17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C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66936" autoAdjust="0"/>
  </p:normalViewPr>
  <p:slideViewPr>
    <p:cSldViewPr>
      <p:cViewPr varScale="1">
        <p:scale>
          <a:sx n="78" d="100"/>
          <a:sy n="78" d="100"/>
        </p:scale>
        <p:origin x="114" y="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1B1A11-7F26-44B1-B53F-BCA4EF1845E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9D105CCC-9387-4B52-8A68-D2693399498E}">
      <dgm:prSet custT="1"/>
      <dgm:spPr/>
      <dgm:t>
        <a:bodyPr/>
        <a:lstStyle/>
        <a:p>
          <a:pPr rtl="0"/>
          <a:r>
            <a:rPr lang="en-US" sz="1100" b="1" dirty="0" smtClean="0">
              <a:solidFill>
                <a:schemeClr val="tx1"/>
              </a:solidFill>
            </a:rPr>
            <a:t>Development of a system of easily readable and comparable degrees, designed to increase flexibility and transparency and enable students to have their qualifications </a:t>
          </a:r>
          <a:r>
            <a:rPr lang="en-US" sz="1100" b="1" dirty="0" err="1" smtClean="0">
              <a:solidFill>
                <a:schemeClr val="tx1"/>
              </a:solidFill>
            </a:rPr>
            <a:t>recognised</a:t>
          </a:r>
          <a:r>
            <a:rPr lang="en-US" sz="1100" b="1" dirty="0" smtClean="0">
              <a:solidFill>
                <a:schemeClr val="tx1"/>
              </a:solidFill>
            </a:rPr>
            <a:t> more widely. This will be aided by the adoption of a system of credits in the form of the European Credit Transfer System (ECTS) and the Diploma Supplement </a:t>
          </a:r>
          <a:endParaRPr lang="fi-FI" sz="1100" b="1" dirty="0">
            <a:solidFill>
              <a:schemeClr val="tx1"/>
            </a:solidFill>
          </a:endParaRPr>
        </a:p>
      </dgm:t>
    </dgm:pt>
    <dgm:pt modelId="{7442C2A2-6056-4085-A61E-D8131173E74D}" type="parTrans" cxnId="{A487D420-6D89-4682-B675-6D612EC0EDE2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091DD4FA-9FCE-4635-996B-D0894265195C}" type="sibTrans" cxnId="{A487D420-6D89-4682-B675-6D612EC0EDE2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A6A30F0A-2D29-4472-BC57-90D9E6FDA751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Promotion of closer links between the European Higher Education Area (EHEA) and the European Research Area (ERA) </a:t>
          </a:r>
          <a:endParaRPr lang="fi-FI" sz="1100" b="1">
            <a:solidFill>
              <a:schemeClr val="tx1"/>
            </a:solidFill>
          </a:endParaRPr>
        </a:p>
      </dgm:t>
    </dgm:pt>
    <dgm:pt modelId="{C1F81EDA-1D27-41CE-9285-E8DFF547F7CA}" type="parTrans" cxnId="{AF7F4310-8BB4-4C0B-A3CC-0252C13B4BE2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FDCB6C3C-2E9B-4E31-AC80-C0F3B9ED6843}" type="sibTrans" cxnId="{AF7F4310-8BB4-4C0B-A3CC-0252C13B4BE2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0FAE907A-CA9C-4EA9-8AC3-CF756A9E1944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Promotion of mobility of students, academics, researchers and administrative staff within higher education in Europe, and removal of obstacles to students outside of Europe </a:t>
          </a:r>
          <a:endParaRPr lang="fi-FI" sz="1100" b="1">
            <a:solidFill>
              <a:schemeClr val="tx1"/>
            </a:solidFill>
          </a:endParaRPr>
        </a:p>
      </dgm:t>
    </dgm:pt>
    <dgm:pt modelId="{CCBB7ADC-5A4C-4B75-A51D-10C0BB42630C}" type="parTrans" cxnId="{CEFE1D8F-F4E2-4F35-8060-C7B010F654F1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C681DC90-E869-46A2-B30C-C36A2D076C2B}" type="sibTrans" cxnId="{CEFE1D8F-F4E2-4F35-8060-C7B010F654F1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84531F54-543C-4D1C-8CB2-5BEE9E1FB4C3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Promotion of European co-operation in quality assurance; this is key to making the EHEA attractive on the international stage </a:t>
          </a:r>
          <a:endParaRPr lang="fi-FI" sz="1100" b="1">
            <a:solidFill>
              <a:schemeClr val="tx1"/>
            </a:solidFill>
          </a:endParaRPr>
        </a:p>
      </dgm:t>
    </dgm:pt>
    <dgm:pt modelId="{0CBA322D-6AFC-4E78-AEBC-9A6978E4EA22}" type="parTrans" cxnId="{FD1DA4B3-850B-41C4-A4DC-87E9D34E6E19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88828B52-3CFA-4918-BA58-984E4200E842}" type="sibTrans" cxnId="{FD1DA4B3-850B-41C4-A4DC-87E9D34E6E19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29ADDCFE-A045-4A24-B1FA-F979292FBFEF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Promotion of partnership activities and curriculum development between higher education institutions in Europe, and the establishment of Joint Degrees </a:t>
          </a:r>
          <a:endParaRPr lang="fi-FI" sz="1100" b="1">
            <a:solidFill>
              <a:schemeClr val="tx1"/>
            </a:solidFill>
          </a:endParaRPr>
        </a:p>
      </dgm:t>
    </dgm:pt>
    <dgm:pt modelId="{C1E44DEA-6AAE-4919-AF15-A6E4D2E97630}" type="parTrans" cxnId="{92083703-7314-4145-9869-0CBFC01636B8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45F5284E-5F5B-4A26-82EE-921037903896}" type="sibTrans" cxnId="{92083703-7314-4145-9869-0CBFC01636B8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90FC9278-8FDD-42BB-A7EE-B717FBE1A5DC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Commitment to Lifelong Learning </a:t>
          </a:r>
          <a:endParaRPr lang="fi-FI" sz="1100" b="1">
            <a:solidFill>
              <a:schemeClr val="tx1"/>
            </a:solidFill>
          </a:endParaRPr>
        </a:p>
      </dgm:t>
    </dgm:pt>
    <dgm:pt modelId="{3B64E46B-A332-4D57-A7D8-997935EE85B9}" type="parTrans" cxnId="{384E44D8-273C-49DE-A7C0-41F62A833924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F8BF285C-47FF-44DB-AB2E-55ADFE0D830D}" type="sibTrans" cxnId="{384E44D8-273C-49DE-A7C0-41F62A833924}">
      <dgm:prSet/>
      <dgm:spPr/>
      <dgm:t>
        <a:bodyPr/>
        <a:lstStyle/>
        <a:p>
          <a:endParaRPr lang="fi-FI" sz="1100" b="1">
            <a:solidFill>
              <a:schemeClr val="tx1"/>
            </a:solidFill>
          </a:endParaRPr>
        </a:p>
      </dgm:t>
    </dgm:pt>
    <dgm:pt modelId="{CDABCA08-F755-45B9-8916-BB605504F161}">
      <dgm:prSet custT="1"/>
      <dgm:spPr/>
      <dgm:t>
        <a:bodyPr/>
        <a:lstStyle/>
        <a:p>
          <a:pPr rtl="0"/>
          <a:r>
            <a:rPr lang="en-US" sz="1100" b="1" smtClean="0">
              <a:solidFill>
                <a:schemeClr val="tx1"/>
              </a:solidFill>
            </a:rPr>
            <a:t>Adoption of a system based on three main cycles within higher education - Bachelors, Masters and Doctoral. </a:t>
          </a:r>
          <a:endParaRPr lang="fi-FI" sz="1100" b="1" dirty="0">
            <a:solidFill>
              <a:schemeClr val="tx1"/>
            </a:solidFill>
          </a:endParaRPr>
        </a:p>
      </dgm:t>
    </dgm:pt>
    <dgm:pt modelId="{4377428D-C713-4EFB-A4FC-032C09DA8B13}" type="parTrans" cxnId="{8A830172-1F2C-452B-8649-7300C326A96D}">
      <dgm:prSet/>
      <dgm:spPr/>
      <dgm:t>
        <a:bodyPr/>
        <a:lstStyle/>
        <a:p>
          <a:endParaRPr lang="fi-FI"/>
        </a:p>
      </dgm:t>
    </dgm:pt>
    <dgm:pt modelId="{990AA98B-116C-4A85-BC4A-047177055D1C}" type="sibTrans" cxnId="{8A830172-1F2C-452B-8649-7300C326A96D}">
      <dgm:prSet/>
      <dgm:spPr/>
      <dgm:t>
        <a:bodyPr/>
        <a:lstStyle/>
        <a:p>
          <a:endParaRPr lang="fi-FI"/>
        </a:p>
      </dgm:t>
    </dgm:pt>
    <dgm:pt modelId="{1FF0F8CF-F60E-41D2-9E74-48F369A92395}" type="pres">
      <dgm:prSet presAssocID="{621B1A11-7F26-44B1-B53F-BCA4EF1845E4}" presName="diagram" presStyleCnt="0">
        <dgm:presLayoutVars>
          <dgm:dir/>
          <dgm:resizeHandles val="exact"/>
        </dgm:presLayoutVars>
      </dgm:prSet>
      <dgm:spPr/>
    </dgm:pt>
    <dgm:pt modelId="{EEBC3BC7-D7C3-4765-B3C7-E1CCBF55B75E}" type="pres">
      <dgm:prSet presAssocID="{9D105CCC-9387-4B52-8A68-D2693399498E}" presName="node" presStyleLbl="node1" presStyleIdx="0" presStyleCnt="7">
        <dgm:presLayoutVars>
          <dgm:bulletEnabled val="1"/>
        </dgm:presLayoutVars>
      </dgm:prSet>
      <dgm:spPr/>
    </dgm:pt>
    <dgm:pt modelId="{5CF78EFB-3535-4EE3-B9C0-6291D7EB20D4}" type="pres">
      <dgm:prSet presAssocID="{091DD4FA-9FCE-4635-996B-D0894265195C}" presName="sibTrans" presStyleCnt="0"/>
      <dgm:spPr/>
    </dgm:pt>
    <dgm:pt modelId="{4A7686E2-2914-4498-B833-F6E541C0889A}" type="pres">
      <dgm:prSet presAssocID="{CDABCA08-F755-45B9-8916-BB605504F161}" presName="node" presStyleLbl="node1" presStyleIdx="1" presStyleCnt="7">
        <dgm:presLayoutVars>
          <dgm:bulletEnabled val="1"/>
        </dgm:presLayoutVars>
      </dgm:prSet>
      <dgm:spPr/>
    </dgm:pt>
    <dgm:pt modelId="{71C866FD-265C-4248-A1DF-BB67FD420606}" type="pres">
      <dgm:prSet presAssocID="{990AA98B-116C-4A85-BC4A-047177055D1C}" presName="sibTrans" presStyleCnt="0"/>
      <dgm:spPr/>
    </dgm:pt>
    <dgm:pt modelId="{C46C1795-881F-453A-9180-2150BEE2334E}" type="pres">
      <dgm:prSet presAssocID="{A6A30F0A-2D29-4472-BC57-90D9E6FDA751}" presName="node" presStyleLbl="node1" presStyleIdx="2" presStyleCnt="7">
        <dgm:presLayoutVars>
          <dgm:bulletEnabled val="1"/>
        </dgm:presLayoutVars>
      </dgm:prSet>
      <dgm:spPr/>
    </dgm:pt>
    <dgm:pt modelId="{88DA66F0-E2E9-4B2F-90D3-5C3CE41E302D}" type="pres">
      <dgm:prSet presAssocID="{FDCB6C3C-2E9B-4E31-AC80-C0F3B9ED6843}" presName="sibTrans" presStyleCnt="0"/>
      <dgm:spPr/>
    </dgm:pt>
    <dgm:pt modelId="{61D86CF8-5867-4BB1-9B4A-2B327C7EA48D}" type="pres">
      <dgm:prSet presAssocID="{0FAE907A-CA9C-4EA9-8AC3-CF756A9E1944}" presName="node" presStyleLbl="node1" presStyleIdx="3" presStyleCnt="7">
        <dgm:presLayoutVars>
          <dgm:bulletEnabled val="1"/>
        </dgm:presLayoutVars>
      </dgm:prSet>
      <dgm:spPr/>
    </dgm:pt>
    <dgm:pt modelId="{C9767ADE-22C0-4BB0-BB4C-5AC29ADDA326}" type="pres">
      <dgm:prSet presAssocID="{C681DC90-E869-46A2-B30C-C36A2D076C2B}" presName="sibTrans" presStyleCnt="0"/>
      <dgm:spPr/>
    </dgm:pt>
    <dgm:pt modelId="{0F869BFD-AA43-4C11-B16B-70F6D8076166}" type="pres">
      <dgm:prSet presAssocID="{84531F54-543C-4D1C-8CB2-5BEE9E1FB4C3}" presName="node" presStyleLbl="node1" presStyleIdx="4" presStyleCnt="7">
        <dgm:presLayoutVars>
          <dgm:bulletEnabled val="1"/>
        </dgm:presLayoutVars>
      </dgm:prSet>
      <dgm:spPr/>
    </dgm:pt>
    <dgm:pt modelId="{E9A2E900-E27D-4808-BCF5-BD5F6ED758BB}" type="pres">
      <dgm:prSet presAssocID="{88828B52-3CFA-4918-BA58-984E4200E842}" presName="sibTrans" presStyleCnt="0"/>
      <dgm:spPr/>
    </dgm:pt>
    <dgm:pt modelId="{80C48BA8-82E9-4BF6-B8B6-70A587FA40C9}" type="pres">
      <dgm:prSet presAssocID="{29ADDCFE-A045-4A24-B1FA-F979292FBFEF}" presName="node" presStyleLbl="node1" presStyleIdx="5" presStyleCnt="7">
        <dgm:presLayoutVars>
          <dgm:bulletEnabled val="1"/>
        </dgm:presLayoutVars>
      </dgm:prSet>
      <dgm:spPr/>
    </dgm:pt>
    <dgm:pt modelId="{AC0651DE-C0C6-4A5D-8654-ADDDB5AD3132}" type="pres">
      <dgm:prSet presAssocID="{45F5284E-5F5B-4A26-82EE-921037903896}" presName="sibTrans" presStyleCnt="0"/>
      <dgm:spPr/>
    </dgm:pt>
    <dgm:pt modelId="{F6EF7819-5628-40BA-83CB-B8CC008E7953}" type="pres">
      <dgm:prSet presAssocID="{90FC9278-8FDD-42BB-A7EE-B717FBE1A5DC}" presName="node" presStyleLbl="node1" presStyleIdx="6" presStyleCnt="7">
        <dgm:presLayoutVars>
          <dgm:bulletEnabled val="1"/>
        </dgm:presLayoutVars>
      </dgm:prSet>
      <dgm:spPr/>
    </dgm:pt>
  </dgm:ptLst>
  <dgm:cxnLst>
    <dgm:cxn modelId="{92083703-7314-4145-9869-0CBFC01636B8}" srcId="{621B1A11-7F26-44B1-B53F-BCA4EF1845E4}" destId="{29ADDCFE-A045-4A24-B1FA-F979292FBFEF}" srcOrd="5" destOrd="0" parTransId="{C1E44DEA-6AAE-4919-AF15-A6E4D2E97630}" sibTransId="{45F5284E-5F5B-4A26-82EE-921037903896}"/>
    <dgm:cxn modelId="{8A830172-1F2C-452B-8649-7300C326A96D}" srcId="{621B1A11-7F26-44B1-B53F-BCA4EF1845E4}" destId="{CDABCA08-F755-45B9-8916-BB605504F161}" srcOrd="1" destOrd="0" parTransId="{4377428D-C713-4EFB-A4FC-032C09DA8B13}" sibTransId="{990AA98B-116C-4A85-BC4A-047177055D1C}"/>
    <dgm:cxn modelId="{FD1DA4B3-850B-41C4-A4DC-87E9D34E6E19}" srcId="{621B1A11-7F26-44B1-B53F-BCA4EF1845E4}" destId="{84531F54-543C-4D1C-8CB2-5BEE9E1FB4C3}" srcOrd="4" destOrd="0" parTransId="{0CBA322D-6AFC-4E78-AEBC-9A6978E4EA22}" sibTransId="{88828B52-3CFA-4918-BA58-984E4200E842}"/>
    <dgm:cxn modelId="{2869B68F-B096-4C58-B508-C826DC030958}" type="presOf" srcId="{CDABCA08-F755-45B9-8916-BB605504F161}" destId="{4A7686E2-2914-4498-B833-F6E541C0889A}" srcOrd="0" destOrd="0" presId="urn:microsoft.com/office/officeart/2005/8/layout/default"/>
    <dgm:cxn modelId="{CEFE1D8F-F4E2-4F35-8060-C7B010F654F1}" srcId="{621B1A11-7F26-44B1-B53F-BCA4EF1845E4}" destId="{0FAE907A-CA9C-4EA9-8AC3-CF756A9E1944}" srcOrd="3" destOrd="0" parTransId="{CCBB7ADC-5A4C-4B75-A51D-10C0BB42630C}" sibTransId="{C681DC90-E869-46A2-B30C-C36A2D076C2B}"/>
    <dgm:cxn modelId="{4750634C-872A-4A4F-A1C4-40226685F99A}" type="presOf" srcId="{621B1A11-7F26-44B1-B53F-BCA4EF1845E4}" destId="{1FF0F8CF-F60E-41D2-9E74-48F369A92395}" srcOrd="0" destOrd="0" presId="urn:microsoft.com/office/officeart/2005/8/layout/default"/>
    <dgm:cxn modelId="{AF7F4310-8BB4-4C0B-A3CC-0252C13B4BE2}" srcId="{621B1A11-7F26-44B1-B53F-BCA4EF1845E4}" destId="{A6A30F0A-2D29-4472-BC57-90D9E6FDA751}" srcOrd="2" destOrd="0" parTransId="{C1F81EDA-1D27-41CE-9285-E8DFF547F7CA}" sibTransId="{FDCB6C3C-2E9B-4E31-AC80-C0F3B9ED6843}"/>
    <dgm:cxn modelId="{449D009C-2DB1-484B-9CAA-C56ACA55673B}" type="presOf" srcId="{9D105CCC-9387-4B52-8A68-D2693399498E}" destId="{EEBC3BC7-D7C3-4765-B3C7-E1CCBF55B75E}" srcOrd="0" destOrd="0" presId="urn:microsoft.com/office/officeart/2005/8/layout/default"/>
    <dgm:cxn modelId="{C404B9E4-B845-4B18-B9F5-6D342ED8AF32}" type="presOf" srcId="{29ADDCFE-A045-4A24-B1FA-F979292FBFEF}" destId="{80C48BA8-82E9-4BF6-B8B6-70A587FA40C9}" srcOrd="0" destOrd="0" presId="urn:microsoft.com/office/officeart/2005/8/layout/default"/>
    <dgm:cxn modelId="{384E44D8-273C-49DE-A7C0-41F62A833924}" srcId="{621B1A11-7F26-44B1-B53F-BCA4EF1845E4}" destId="{90FC9278-8FDD-42BB-A7EE-B717FBE1A5DC}" srcOrd="6" destOrd="0" parTransId="{3B64E46B-A332-4D57-A7D8-997935EE85B9}" sibTransId="{F8BF285C-47FF-44DB-AB2E-55ADFE0D830D}"/>
    <dgm:cxn modelId="{934A40E0-BEC6-4E3A-B8D8-FB9729754ED3}" type="presOf" srcId="{0FAE907A-CA9C-4EA9-8AC3-CF756A9E1944}" destId="{61D86CF8-5867-4BB1-9B4A-2B327C7EA48D}" srcOrd="0" destOrd="0" presId="urn:microsoft.com/office/officeart/2005/8/layout/default"/>
    <dgm:cxn modelId="{78063DE7-A674-4E9B-BB57-A3C7595A10EA}" type="presOf" srcId="{84531F54-543C-4D1C-8CB2-5BEE9E1FB4C3}" destId="{0F869BFD-AA43-4C11-B16B-70F6D8076166}" srcOrd="0" destOrd="0" presId="urn:microsoft.com/office/officeart/2005/8/layout/default"/>
    <dgm:cxn modelId="{EBBEA544-949D-40A4-8192-5326670A9A88}" type="presOf" srcId="{A6A30F0A-2D29-4472-BC57-90D9E6FDA751}" destId="{C46C1795-881F-453A-9180-2150BEE2334E}" srcOrd="0" destOrd="0" presId="urn:microsoft.com/office/officeart/2005/8/layout/default"/>
    <dgm:cxn modelId="{67919163-2483-4757-8CE0-9377AF210DF3}" type="presOf" srcId="{90FC9278-8FDD-42BB-A7EE-B717FBE1A5DC}" destId="{F6EF7819-5628-40BA-83CB-B8CC008E7953}" srcOrd="0" destOrd="0" presId="urn:microsoft.com/office/officeart/2005/8/layout/default"/>
    <dgm:cxn modelId="{A487D420-6D89-4682-B675-6D612EC0EDE2}" srcId="{621B1A11-7F26-44B1-B53F-BCA4EF1845E4}" destId="{9D105CCC-9387-4B52-8A68-D2693399498E}" srcOrd="0" destOrd="0" parTransId="{7442C2A2-6056-4085-A61E-D8131173E74D}" sibTransId="{091DD4FA-9FCE-4635-996B-D0894265195C}"/>
    <dgm:cxn modelId="{AF85E62B-53FE-440B-B6CA-3F8A5EDEF4E0}" type="presParOf" srcId="{1FF0F8CF-F60E-41D2-9E74-48F369A92395}" destId="{EEBC3BC7-D7C3-4765-B3C7-E1CCBF55B75E}" srcOrd="0" destOrd="0" presId="urn:microsoft.com/office/officeart/2005/8/layout/default"/>
    <dgm:cxn modelId="{199C0187-056B-4CE6-A919-888036BA6229}" type="presParOf" srcId="{1FF0F8CF-F60E-41D2-9E74-48F369A92395}" destId="{5CF78EFB-3535-4EE3-B9C0-6291D7EB20D4}" srcOrd="1" destOrd="0" presId="urn:microsoft.com/office/officeart/2005/8/layout/default"/>
    <dgm:cxn modelId="{81C80478-9FDE-4EE7-9D9F-89B01A513187}" type="presParOf" srcId="{1FF0F8CF-F60E-41D2-9E74-48F369A92395}" destId="{4A7686E2-2914-4498-B833-F6E541C0889A}" srcOrd="2" destOrd="0" presId="urn:microsoft.com/office/officeart/2005/8/layout/default"/>
    <dgm:cxn modelId="{FA7A09E9-9D5A-4E06-B8F0-3F917088CFF0}" type="presParOf" srcId="{1FF0F8CF-F60E-41D2-9E74-48F369A92395}" destId="{71C866FD-265C-4248-A1DF-BB67FD420606}" srcOrd="3" destOrd="0" presId="urn:microsoft.com/office/officeart/2005/8/layout/default"/>
    <dgm:cxn modelId="{D44A4957-CAEE-4283-8B9C-9AF62D40F2D3}" type="presParOf" srcId="{1FF0F8CF-F60E-41D2-9E74-48F369A92395}" destId="{C46C1795-881F-453A-9180-2150BEE2334E}" srcOrd="4" destOrd="0" presId="urn:microsoft.com/office/officeart/2005/8/layout/default"/>
    <dgm:cxn modelId="{48E5B756-5628-4063-B03F-1CDFDAF2A3AB}" type="presParOf" srcId="{1FF0F8CF-F60E-41D2-9E74-48F369A92395}" destId="{88DA66F0-E2E9-4B2F-90D3-5C3CE41E302D}" srcOrd="5" destOrd="0" presId="urn:microsoft.com/office/officeart/2005/8/layout/default"/>
    <dgm:cxn modelId="{A6FB0AF2-6FF4-4702-99BB-665E8FAF8827}" type="presParOf" srcId="{1FF0F8CF-F60E-41D2-9E74-48F369A92395}" destId="{61D86CF8-5867-4BB1-9B4A-2B327C7EA48D}" srcOrd="6" destOrd="0" presId="urn:microsoft.com/office/officeart/2005/8/layout/default"/>
    <dgm:cxn modelId="{FF9FC0E4-782A-4A0A-A106-CC512979B03A}" type="presParOf" srcId="{1FF0F8CF-F60E-41D2-9E74-48F369A92395}" destId="{C9767ADE-22C0-4BB0-BB4C-5AC29ADDA326}" srcOrd="7" destOrd="0" presId="urn:microsoft.com/office/officeart/2005/8/layout/default"/>
    <dgm:cxn modelId="{1517E985-2FB1-4F09-85CC-C44DDAD4DD69}" type="presParOf" srcId="{1FF0F8CF-F60E-41D2-9E74-48F369A92395}" destId="{0F869BFD-AA43-4C11-B16B-70F6D8076166}" srcOrd="8" destOrd="0" presId="urn:microsoft.com/office/officeart/2005/8/layout/default"/>
    <dgm:cxn modelId="{1D6CDADE-D464-4CD4-BF54-E3C088907728}" type="presParOf" srcId="{1FF0F8CF-F60E-41D2-9E74-48F369A92395}" destId="{E9A2E900-E27D-4808-BCF5-BD5F6ED758BB}" srcOrd="9" destOrd="0" presId="urn:microsoft.com/office/officeart/2005/8/layout/default"/>
    <dgm:cxn modelId="{631D5468-7069-4174-9E1D-482CF62E7CC4}" type="presParOf" srcId="{1FF0F8CF-F60E-41D2-9E74-48F369A92395}" destId="{80C48BA8-82E9-4BF6-B8B6-70A587FA40C9}" srcOrd="10" destOrd="0" presId="urn:microsoft.com/office/officeart/2005/8/layout/default"/>
    <dgm:cxn modelId="{A166E5E8-F7AE-4E36-8321-B393D7533B7A}" type="presParOf" srcId="{1FF0F8CF-F60E-41D2-9E74-48F369A92395}" destId="{AC0651DE-C0C6-4A5D-8654-ADDDB5AD3132}" srcOrd="11" destOrd="0" presId="urn:microsoft.com/office/officeart/2005/8/layout/default"/>
    <dgm:cxn modelId="{B1E4B03B-0E60-490C-80DD-91289A1DE807}" type="presParOf" srcId="{1FF0F8CF-F60E-41D2-9E74-48F369A92395}" destId="{F6EF7819-5628-40BA-83CB-B8CC008E795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C3BC7-D7C3-4765-B3C7-E1CCBF55B75E}">
      <dsp:nvSpPr>
        <dsp:cNvPr id="0" name=""/>
        <dsp:cNvSpPr/>
      </dsp:nvSpPr>
      <dsp:spPr>
        <a:xfrm>
          <a:off x="210882" y="3567"/>
          <a:ext cx="2504223" cy="15025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tx1"/>
              </a:solidFill>
            </a:rPr>
            <a:t>Development of a system of easily readable and comparable degrees, designed to increase flexibility and transparency and enable students to have their qualifications </a:t>
          </a:r>
          <a:r>
            <a:rPr lang="en-US" sz="1100" b="1" kern="1200" dirty="0" err="1" smtClean="0">
              <a:solidFill>
                <a:schemeClr val="tx1"/>
              </a:solidFill>
            </a:rPr>
            <a:t>recognised</a:t>
          </a:r>
          <a:r>
            <a:rPr lang="en-US" sz="1100" b="1" kern="1200" dirty="0" smtClean="0">
              <a:solidFill>
                <a:schemeClr val="tx1"/>
              </a:solidFill>
            </a:rPr>
            <a:t> more widely. This will be aided by the adoption of a system of credits in the form of the European Credit Transfer System (ECTS) and the Diploma Supplement </a:t>
          </a:r>
          <a:endParaRPr lang="fi-FI" sz="1100" b="1" kern="1200" dirty="0">
            <a:solidFill>
              <a:schemeClr val="tx1"/>
            </a:solidFill>
          </a:endParaRPr>
        </a:p>
      </dsp:txBody>
      <dsp:txXfrm>
        <a:off x="210882" y="3567"/>
        <a:ext cx="2504223" cy="1502534"/>
      </dsp:txXfrm>
    </dsp:sp>
    <dsp:sp modelId="{4A7686E2-2914-4498-B833-F6E541C0889A}">
      <dsp:nvSpPr>
        <dsp:cNvPr id="0" name=""/>
        <dsp:cNvSpPr/>
      </dsp:nvSpPr>
      <dsp:spPr>
        <a:xfrm>
          <a:off x="2965528" y="3567"/>
          <a:ext cx="2504223" cy="15025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Adoption of a system based on three main cycles within higher education - Bachelors, Masters and Doctoral. </a:t>
          </a:r>
          <a:endParaRPr lang="fi-FI" sz="1100" b="1" kern="1200" dirty="0">
            <a:solidFill>
              <a:schemeClr val="tx1"/>
            </a:solidFill>
          </a:endParaRPr>
        </a:p>
      </dsp:txBody>
      <dsp:txXfrm>
        <a:off x="2965528" y="3567"/>
        <a:ext cx="2504223" cy="1502534"/>
      </dsp:txXfrm>
    </dsp:sp>
    <dsp:sp modelId="{C46C1795-881F-453A-9180-2150BEE2334E}">
      <dsp:nvSpPr>
        <dsp:cNvPr id="0" name=""/>
        <dsp:cNvSpPr/>
      </dsp:nvSpPr>
      <dsp:spPr>
        <a:xfrm>
          <a:off x="5720174" y="3567"/>
          <a:ext cx="2504223" cy="15025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Promotion of closer links between the European Higher Education Area (EHEA) and the European Research Area (ERA) </a:t>
          </a:r>
          <a:endParaRPr lang="fi-FI" sz="1100" b="1" kern="1200">
            <a:solidFill>
              <a:schemeClr val="tx1"/>
            </a:solidFill>
          </a:endParaRPr>
        </a:p>
      </dsp:txBody>
      <dsp:txXfrm>
        <a:off x="5720174" y="3567"/>
        <a:ext cx="2504223" cy="1502534"/>
      </dsp:txXfrm>
    </dsp:sp>
    <dsp:sp modelId="{61D86CF8-5867-4BB1-9B4A-2B327C7EA48D}">
      <dsp:nvSpPr>
        <dsp:cNvPr id="0" name=""/>
        <dsp:cNvSpPr/>
      </dsp:nvSpPr>
      <dsp:spPr>
        <a:xfrm>
          <a:off x="210882" y="1756523"/>
          <a:ext cx="2504223" cy="150253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Promotion of mobility of students, academics, researchers and administrative staff within higher education in Europe, and removal of obstacles to students outside of Europe </a:t>
          </a:r>
          <a:endParaRPr lang="fi-FI" sz="1100" b="1" kern="1200">
            <a:solidFill>
              <a:schemeClr val="tx1"/>
            </a:solidFill>
          </a:endParaRPr>
        </a:p>
      </dsp:txBody>
      <dsp:txXfrm>
        <a:off x="210882" y="1756523"/>
        <a:ext cx="2504223" cy="1502534"/>
      </dsp:txXfrm>
    </dsp:sp>
    <dsp:sp modelId="{0F869BFD-AA43-4C11-B16B-70F6D8076166}">
      <dsp:nvSpPr>
        <dsp:cNvPr id="0" name=""/>
        <dsp:cNvSpPr/>
      </dsp:nvSpPr>
      <dsp:spPr>
        <a:xfrm>
          <a:off x="2965528" y="1756523"/>
          <a:ext cx="2504223" cy="150253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Promotion of European co-operation in quality assurance; this is key to making the EHEA attractive on the international stage </a:t>
          </a:r>
          <a:endParaRPr lang="fi-FI" sz="1100" b="1" kern="1200">
            <a:solidFill>
              <a:schemeClr val="tx1"/>
            </a:solidFill>
          </a:endParaRPr>
        </a:p>
      </dsp:txBody>
      <dsp:txXfrm>
        <a:off x="2965528" y="1756523"/>
        <a:ext cx="2504223" cy="1502534"/>
      </dsp:txXfrm>
    </dsp:sp>
    <dsp:sp modelId="{80C48BA8-82E9-4BF6-B8B6-70A587FA40C9}">
      <dsp:nvSpPr>
        <dsp:cNvPr id="0" name=""/>
        <dsp:cNvSpPr/>
      </dsp:nvSpPr>
      <dsp:spPr>
        <a:xfrm>
          <a:off x="5720174" y="1756523"/>
          <a:ext cx="2504223" cy="15025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Promotion of partnership activities and curriculum development between higher education institutions in Europe, and the establishment of Joint Degrees </a:t>
          </a:r>
          <a:endParaRPr lang="fi-FI" sz="1100" b="1" kern="1200">
            <a:solidFill>
              <a:schemeClr val="tx1"/>
            </a:solidFill>
          </a:endParaRPr>
        </a:p>
      </dsp:txBody>
      <dsp:txXfrm>
        <a:off x="5720174" y="1756523"/>
        <a:ext cx="2504223" cy="1502534"/>
      </dsp:txXfrm>
    </dsp:sp>
    <dsp:sp modelId="{F6EF7819-5628-40BA-83CB-B8CC008E7953}">
      <dsp:nvSpPr>
        <dsp:cNvPr id="0" name=""/>
        <dsp:cNvSpPr/>
      </dsp:nvSpPr>
      <dsp:spPr>
        <a:xfrm>
          <a:off x="2965528" y="3509480"/>
          <a:ext cx="2504223" cy="15025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chemeClr val="tx1"/>
              </a:solidFill>
            </a:rPr>
            <a:t>Commitment to Lifelong Learning </a:t>
          </a:r>
          <a:endParaRPr lang="fi-FI" sz="1100" b="1" kern="1200">
            <a:solidFill>
              <a:schemeClr val="tx1"/>
            </a:solidFill>
          </a:endParaRPr>
        </a:p>
      </dsp:txBody>
      <dsp:txXfrm>
        <a:off x="2965528" y="3509480"/>
        <a:ext cx="2504223" cy="1502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EBF6F90-81C1-4BD2-9EF0-E2841BE83923}" type="datetimeFigureOut">
              <a:rPr lang="fi-FI" smtClean="0"/>
              <a:t>22.9.2015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F6D89656-DD1A-4CB0-8588-2F19E6F1B3D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63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47D6E770-DBEE-4057-AAA8-74363FE0F83D}" type="datetimeFigureOut">
              <a:rPr lang="fi-FI" smtClean="0"/>
              <a:t>22.9.2015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CB29B034-0593-492F-9222-61727203129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3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9B034-0593-492F-9222-617272031296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481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9C7E40-262E-486B-9CF3-105E7D3C2B0F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31246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7C2E84-8EA9-47E7-875E-86E42D385870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088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4063077" cy="164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3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83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05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9"/>
          <p:cNvSpPr>
            <a:spLocks noChangeShapeType="1"/>
          </p:cNvSpPr>
          <p:nvPr/>
        </p:nvSpPr>
        <p:spPr bwMode="auto">
          <a:xfrm>
            <a:off x="531813" y="6400800"/>
            <a:ext cx="8154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0" y="0"/>
          <a:ext cx="1604963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Image" r:id="rId3" imgW="2439024" imgH="1673639" progId="">
                  <p:embed/>
                </p:oleObj>
              </mc:Choice>
              <mc:Fallback>
                <p:oleObj name="Image" r:id="rId3" imgW="2439024" imgH="167363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04963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33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5E5FF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503054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61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77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525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641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409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24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892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14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252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fi-FI" sz="2400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391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004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666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618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11.5.2014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831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034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1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3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5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Georgia" panose="02040502050405020303" pitchFamily="18" charset="0"/>
              </a:defRPr>
            </a:lvl1pPr>
            <a:lvl2pPr>
              <a:defRPr sz="2800">
                <a:latin typeface="Georgia" panose="02040502050405020303" pitchFamily="18" charset="0"/>
              </a:defRPr>
            </a:lvl2pPr>
            <a:lvl3pPr>
              <a:defRPr sz="2400">
                <a:latin typeface="Georgia" panose="02040502050405020303" pitchFamily="18" charset="0"/>
              </a:defRPr>
            </a:lvl3pPr>
            <a:lvl4pPr>
              <a:defRPr sz="2000">
                <a:latin typeface="Georgia" panose="02040502050405020303" pitchFamily="18" charset="0"/>
              </a:defRPr>
            </a:lvl4pPr>
            <a:lvl5pPr>
              <a:defRPr sz="2000">
                <a:latin typeface="Georgia" panose="02040502050405020303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5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8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2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9CE0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Esityksen nimi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11.5.2014</a:t>
            </a:r>
            <a:endParaRPr lang="fi-FI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78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56127" y="2924944"/>
            <a:ext cx="7772400" cy="1470025"/>
          </a:xfrm>
        </p:spPr>
        <p:txBody>
          <a:bodyPr>
            <a:normAutofit/>
          </a:bodyPr>
          <a:lstStyle/>
          <a:p>
            <a:r>
              <a:rPr lang="fi-FI" sz="4000" dirty="0" smtClean="0"/>
              <a:t>Bologna </a:t>
            </a:r>
            <a:r>
              <a:rPr lang="fi-FI" sz="4000" dirty="0" err="1" smtClean="0"/>
              <a:t>Process</a:t>
            </a:r>
            <a:r>
              <a:rPr lang="fi-FI" sz="4000" dirty="0" smtClean="0"/>
              <a:t>  - </a:t>
            </a:r>
            <a:br>
              <a:rPr lang="fi-FI" sz="4000" dirty="0" smtClean="0"/>
            </a:br>
            <a:r>
              <a:rPr lang="fi-FI" sz="4000" dirty="0" err="1" smtClean="0"/>
              <a:t>objectives</a:t>
            </a:r>
            <a:r>
              <a:rPr lang="fi-FI" sz="4000" dirty="0" smtClean="0"/>
              <a:t> and </a:t>
            </a:r>
            <a:r>
              <a:rPr lang="fi-FI" sz="4000" dirty="0" err="1" smtClean="0"/>
              <a:t>achievements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63970" y="5013176"/>
            <a:ext cx="6336704" cy="1320552"/>
          </a:xfrm>
        </p:spPr>
        <p:txBody>
          <a:bodyPr>
            <a:normAutofit lnSpcReduction="10000"/>
          </a:bodyPr>
          <a:lstStyle/>
          <a:p>
            <a:r>
              <a:rPr lang="fi-FI" sz="2400" dirty="0" smtClean="0"/>
              <a:t>Ms. Sirpa </a:t>
            </a:r>
            <a:r>
              <a:rPr lang="fi-FI" sz="2400" dirty="0" smtClean="0"/>
              <a:t>Moitus, FINEEC </a:t>
            </a:r>
            <a:endParaRPr lang="fi-FI" sz="2400" dirty="0" smtClean="0"/>
          </a:p>
          <a:p>
            <a:r>
              <a:rPr lang="fi-FI" sz="2400" dirty="0" smtClean="0"/>
              <a:t>Mr. Kauko Hämäläinen</a:t>
            </a:r>
            <a:endParaRPr lang="fi-FI" sz="2400" dirty="0" smtClean="0"/>
          </a:p>
          <a:p>
            <a:r>
              <a:rPr lang="fi-FI" sz="2400" dirty="0" smtClean="0"/>
              <a:t>Baku</a:t>
            </a:r>
            <a:r>
              <a:rPr lang="fi-FI" sz="2400" dirty="0" smtClean="0"/>
              <a:t>, 29 </a:t>
            </a:r>
            <a:r>
              <a:rPr lang="fi-FI" sz="2400" dirty="0" err="1" smtClean="0"/>
              <a:t>September</a:t>
            </a:r>
            <a:r>
              <a:rPr lang="fi-FI" sz="2400" dirty="0" smtClean="0"/>
              <a:t> 2015</a:t>
            </a:r>
          </a:p>
        </p:txBody>
      </p:sp>
      <p:pic>
        <p:nvPicPr>
          <p:cNvPr id="4" name="Picture 2" descr="http://karvi.fi/app/uploads/2014/10/Twinning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40" y="260648"/>
            <a:ext cx="1219200" cy="118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51" y="1376307"/>
            <a:ext cx="1237595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fi-FI" smtClean="0"/>
              <a:t>Expectations towards policy makers in EHEA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000" dirty="0"/>
              <a:t>Governments </a:t>
            </a:r>
            <a:r>
              <a:rPr lang="en-GB" sz="2000" dirty="0" smtClean="0"/>
              <a:t>need </a:t>
            </a:r>
            <a:r>
              <a:rPr lang="en-GB" sz="2000" dirty="0"/>
              <a:t>to </a:t>
            </a:r>
            <a:r>
              <a:rPr lang="en-GB" sz="2000" dirty="0" smtClean="0"/>
              <a:t>look </a:t>
            </a:r>
            <a:r>
              <a:rPr lang="en-GB" sz="2000" dirty="0"/>
              <a:t>into why </a:t>
            </a:r>
            <a:r>
              <a:rPr lang="en-GB" sz="2000" dirty="0" smtClean="0"/>
              <a:t>(if) they </a:t>
            </a:r>
            <a:r>
              <a:rPr lang="en-GB" sz="2000" dirty="0"/>
              <a:t>do not have an ESG compliant </a:t>
            </a:r>
            <a:r>
              <a:rPr lang="en-GB" sz="2000" dirty="0" smtClean="0"/>
              <a:t>quality assurance </a:t>
            </a:r>
            <a:r>
              <a:rPr lang="en-GB" sz="2000" dirty="0"/>
              <a:t>agency at the moment, and what would be required to </a:t>
            </a:r>
            <a:r>
              <a:rPr lang="en-GB" sz="2000" dirty="0" smtClean="0"/>
              <a:t>establish one.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000" dirty="0" smtClean="0"/>
          </a:p>
          <a:p>
            <a:pPr>
              <a:defRPr/>
            </a:pPr>
            <a:r>
              <a:rPr lang="fr-BE" sz="2000" dirty="0" err="1" smtClean="0"/>
              <a:t>Every</a:t>
            </a:r>
            <a:r>
              <a:rPr lang="fr-BE" sz="2000" dirty="0" smtClean="0"/>
              <a:t> country </a:t>
            </a:r>
            <a:r>
              <a:rPr lang="fr-BE" sz="2000" dirty="0" err="1" smtClean="0"/>
              <a:t>should</a:t>
            </a:r>
            <a:r>
              <a:rPr lang="fr-BE" sz="2000" dirty="0" smtClean="0"/>
              <a:t> </a:t>
            </a:r>
            <a:r>
              <a:rPr lang="fr-BE" sz="2000" dirty="0" err="1" smtClean="0"/>
              <a:t>strive</a:t>
            </a:r>
            <a:r>
              <a:rPr lang="fr-BE" sz="2000" dirty="0" smtClean="0"/>
              <a:t> </a:t>
            </a:r>
            <a:r>
              <a:rPr lang="fr-BE" sz="2000" dirty="0" err="1" smtClean="0"/>
              <a:t>towards</a:t>
            </a:r>
            <a:r>
              <a:rPr lang="fr-BE" sz="2000" dirty="0" smtClean="0"/>
              <a:t> the establishment </a:t>
            </a:r>
            <a:r>
              <a:rPr lang="fr-BE" sz="2000" dirty="0"/>
              <a:t>of </a:t>
            </a:r>
            <a:r>
              <a:rPr lang="fr-BE" sz="2000" dirty="0" smtClean="0"/>
              <a:t>an </a:t>
            </a:r>
            <a:r>
              <a:rPr lang="fr-BE" sz="2000" dirty="0" err="1" smtClean="0"/>
              <a:t>independent</a:t>
            </a:r>
            <a:r>
              <a:rPr lang="fr-BE" sz="2000" dirty="0" smtClean="0"/>
              <a:t> </a:t>
            </a:r>
            <a:r>
              <a:rPr lang="fr-BE" sz="2000" dirty="0" err="1" smtClean="0"/>
              <a:t>quality</a:t>
            </a:r>
            <a:r>
              <a:rPr lang="fr-BE" sz="2000" dirty="0" smtClean="0"/>
              <a:t> assurance </a:t>
            </a:r>
            <a:r>
              <a:rPr lang="fr-BE" sz="2000" dirty="0" err="1" smtClean="0"/>
              <a:t>agency</a:t>
            </a:r>
            <a:r>
              <a:rPr lang="fr-BE" sz="2000" dirty="0" smtClean="0"/>
              <a:t>, and to </a:t>
            </a:r>
            <a:r>
              <a:rPr lang="fr-BE" sz="2000" dirty="0" err="1" smtClean="0"/>
              <a:t>make</a:t>
            </a:r>
            <a:r>
              <a:rPr lang="fr-BE" sz="2000" dirty="0" smtClean="0"/>
              <a:t> sure </a:t>
            </a:r>
            <a:r>
              <a:rPr lang="fr-BE" sz="2000" dirty="0" err="1" smtClean="0"/>
              <a:t>that</a:t>
            </a:r>
            <a:r>
              <a:rPr lang="fr-BE" sz="2000" dirty="0" smtClean="0"/>
              <a:t> </a:t>
            </a:r>
            <a:r>
              <a:rPr lang="fr-BE" sz="2000" dirty="0" err="1" smtClean="0"/>
              <a:t>each</a:t>
            </a:r>
            <a:r>
              <a:rPr lang="fr-BE" sz="2000" dirty="0" smtClean="0"/>
              <a:t> </a:t>
            </a:r>
            <a:r>
              <a:rPr lang="fr-BE" sz="2000" dirty="0" err="1" smtClean="0"/>
              <a:t>agency’s</a:t>
            </a:r>
            <a:r>
              <a:rPr lang="fr-BE" sz="2000" dirty="0" smtClean="0"/>
              <a:t> </a:t>
            </a:r>
            <a:r>
              <a:rPr lang="fr-BE" sz="2000" dirty="0" err="1" smtClean="0"/>
              <a:t>operations</a:t>
            </a:r>
            <a:r>
              <a:rPr lang="fr-BE" sz="2000" dirty="0" smtClean="0"/>
              <a:t> (</a:t>
            </a:r>
            <a:r>
              <a:rPr lang="fr-BE" sz="2000" dirty="0" err="1" smtClean="0"/>
              <a:t>including</a:t>
            </a:r>
            <a:r>
              <a:rPr lang="fr-BE" sz="2000" dirty="0" smtClean="0"/>
              <a:t> </a:t>
            </a:r>
            <a:r>
              <a:rPr lang="fr-BE" sz="2000" dirty="0" err="1" smtClean="0"/>
              <a:t>those</a:t>
            </a:r>
            <a:r>
              <a:rPr lang="fr-BE" sz="2000" dirty="0" smtClean="0"/>
              <a:t> </a:t>
            </a:r>
            <a:r>
              <a:rPr lang="fr-BE" sz="2000" dirty="0" err="1" smtClean="0"/>
              <a:t>already</a:t>
            </a:r>
            <a:r>
              <a:rPr lang="fr-BE" sz="2000" dirty="0" smtClean="0"/>
              <a:t> </a:t>
            </a:r>
            <a:r>
              <a:rPr lang="fr-BE" sz="2000" dirty="0" err="1" smtClean="0"/>
              <a:t>existing</a:t>
            </a:r>
            <a:r>
              <a:rPr lang="fr-BE" sz="2000" dirty="0" smtClean="0"/>
              <a:t>) are in </a:t>
            </a:r>
            <a:r>
              <a:rPr lang="fr-BE" sz="2000" dirty="0"/>
              <a:t>line </a:t>
            </a:r>
            <a:r>
              <a:rPr lang="fr-BE" sz="2000" dirty="0" err="1"/>
              <a:t>with</a:t>
            </a:r>
            <a:r>
              <a:rPr lang="fr-BE" sz="2000" dirty="0"/>
              <a:t> the </a:t>
            </a:r>
            <a:r>
              <a:rPr lang="fr-BE" sz="2000" dirty="0" smtClean="0"/>
              <a:t>ESG.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2000" dirty="0"/>
          </a:p>
          <a:p>
            <a:pPr>
              <a:defRPr/>
            </a:pPr>
            <a:r>
              <a:rPr lang="en-GB" sz="2000" dirty="0" smtClean="0"/>
              <a:t>The </a:t>
            </a:r>
            <a:r>
              <a:rPr lang="en-GB" sz="2000" dirty="0"/>
              <a:t>revised ESG may </a:t>
            </a:r>
            <a:r>
              <a:rPr lang="en-GB" sz="2000" dirty="0" smtClean="0"/>
              <a:t>impose </a:t>
            </a:r>
            <a:r>
              <a:rPr lang="en-GB" sz="2000" dirty="0"/>
              <a:t>legal changes in some countries, </a:t>
            </a:r>
            <a:r>
              <a:rPr lang="en-GB" sz="2000" dirty="0" smtClean="0"/>
              <a:t>and </a:t>
            </a:r>
            <a:r>
              <a:rPr lang="en-GB" sz="2000" dirty="0"/>
              <a:t>therefore their effective implementation depends not only </a:t>
            </a:r>
            <a:r>
              <a:rPr lang="en-GB" sz="2000" dirty="0" smtClean="0"/>
              <a:t>on </a:t>
            </a:r>
            <a:r>
              <a:rPr lang="en-GB" sz="2000" dirty="0"/>
              <a:t>the </a:t>
            </a:r>
            <a:r>
              <a:rPr lang="en-GB" sz="2000" dirty="0" smtClean="0"/>
              <a:t>quality assurance agencies and higher education institutions, but also on </a:t>
            </a:r>
            <a:r>
              <a:rPr lang="en-GB" sz="2000" dirty="0"/>
              <a:t>the policy </a:t>
            </a:r>
            <a:r>
              <a:rPr lang="en-GB" sz="2000" dirty="0" smtClean="0"/>
              <a:t>makers (</a:t>
            </a:r>
            <a:r>
              <a:rPr lang="en-GB" sz="2000" dirty="0" smtClean="0">
                <a:sym typeface="Wingdings" panose="05000000000000000000" pitchFamily="2" charset="2"/>
              </a:rPr>
              <a:t> </a:t>
            </a:r>
            <a:r>
              <a:rPr lang="en-GB" sz="2000" dirty="0" smtClean="0"/>
              <a:t>This </a:t>
            </a:r>
            <a:r>
              <a:rPr lang="en-GB" sz="2000" dirty="0"/>
              <a:t>could </a:t>
            </a:r>
            <a:r>
              <a:rPr lang="en-GB" sz="2000" dirty="0" smtClean="0"/>
              <a:t>for example concern </a:t>
            </a:r>
            <a:r>
              <a:rPr lang="en-GB" sz="2000" dirty="0"/>
              <a:t>the publication of review reports, </a:t>
            </a:r>
            <a:r>
              <a:rPr lang="en-GB" sz="2000" dirty="0" smtClean="0"/>
              <a:t>which </a:t>
            </a:r>
            <a:r>
              <a:rPr lang="en-GB" sz="2000" dirty="0"/>
              <a:t>is currently not possible in some countries </a:t>
            </a:r>
            <a:r>
              <a:rPr lang="en-GB" sz="2000" dirty="0" smtClean="0"/>
              <a:t>- i.e. reports with negative review outcomes are not being published).</a:t>
            </a:r>
            <a:endParaRPr lang="fr-BE" sz="2000" dirty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8499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5C64D2-783C-45CD-91E0-E82B3FEFD163}" type="slidenum">
              <a:rPr lang="en-US" altLang="fi-FI" sz="1200" smtClean="0">
                <a:solidFill>
                  <a:srgbClr val="40404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fi-FI" sz="1200" smtClean="0">
              <a:solidFill>
                <a:srgbClr val="40404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i-FI" smtClean="0"/>
              <a:t>Expectations for agencies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47248" cy="4565104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dirty="0"/>
              <a:t>In order to be recognised as trustworthy ,need to prove that fulfil the requirements of the ESG for external quality assurance agencies </a:t>
            </a:r>
            <a:r>
              <a:rPr lang="en-GB" dirty="0">
                <a:hlinkClick r:id="" action="ppaction://noaction"/>
              </a:rPr>
              <a:t>(ESG Part 3)</a:t>
            </a:r>
            <a:r>
              <a:rPr lang="en-GB" dirty="0"/>
              <a:t>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sz="2100" dirty="0" smtClean="0"/>
              <a:t>External </a:t>
            </a:r>
            <a:r>
              <a:rPr lang="en-GB" sz="2100" dirty="0"/>
              <a:t>evaluation is a condition of the credibility of the results of the internal </a:t>
            </a:r>
            <a:r>
              <a:rPr lang="en-GB" sz="2100" dirty="0" smtClean="0"/>
              <a:t>evaluation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sz="2100" dirty="0" smtClean="0"/>
              <a:t>External </a:t>
            </a:r>
            <a:r>
              <a:rPr lang="en-GB" sz="2100" dirty="0"/>
              <a:t>evaluators (QA agencies) are accountable for the quality of their activities </a:t>
            </a:r>
            <a:endParaRPr lang="en-GB" sz="2100" dirty="0" smtClean="0"/>
          </a:p>
          <a:p>
            <a:pPr marL="0" indent="0">
              <a:buClr>
                <a:srgbClr val="FA4E19"/>
              </a:buClr>
              <a:buFont typeface="Arial" charset="0"/>
              <a:buNone/>
              <a:defRPr/>
            </a:pPr>
            <a:endParaRPr lang="en-GB" dirty="0"/>
          </a:p>
          <a:p>
            <a:pPr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dirty="0"/>
              <a:t>Use procedures that comply with the ESG for the external quality assurance of higher education </a:t>
            </a:r>
            <a:r>
              <a:rPr lang="en-GB" dirty="0">
                <a:hlinkClick r:id="" action="ppaction://noaction"/>
              </a:rPr>
              <a:t>(ESG Part 2)</a:t>
            </a:r>
            <a:endParaRPr lang="en-GB" dirty="0"/>
          </a:p>
          <a:p>
            <a:pPr>
              <a:buClr>
                <a:srgbClr val="0093B3"/>
              </a:buClr>
              <a:buFont typeface="Arial" charset="0"/>
              <a:buChar char="•"/>
              <a:defRPr/>
            </a:pPr>
            <a:endParaRPr lang="en-GB" dirty="0"/>
          </a:p>
          <a:p>
            <a:pPr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dirty="0"/>
              <a:t>Verify the HEIs’ achievements against the ESG for internal quality assurance </a:t>
            </a:r>
            <a:r>
              <a:rPr lang="en-GB" dirty="0">
                <a:hlinkClick r:id="" action="ppaction://noaction"/>
              </a:rPr>
              <a:t>(ESG Part 1</a:t>
            </a:r>
            <a:r>
              <a:rPr lang="en-GB" dirty="0" smtClean="0">
                <a:hlinkClick r:id="" action="ppaction://noaction"/>
              </a:rPr>
              <a:t>)</a:t>
            </a:r>
            <a:endParaRPr lang="en-GB" dirty="0" smtClean="0"/>
          </a:p>
          <a:p>
            <a:pPr lvl="1">
              <a:lnSpc>
                <a:spcPct val="90000"/>
              </a:lnSpc>
              <a:spcBef>
                <a:spcPts val="600"/>
              </a:spcBef>
              <a:buClr>
                <a:srgbClr val="0093B3"/>
              </a:buClr>
              <a:buFont typeface="Arial" charset="0"/>
              <a:buChar char="•"/>
              <a:defRPr/>
            </a:pPr>
            <a:endParaRPr lang="en-GB" sz="1600" dirty="0"/>
          </a:p>
          <a:p>
            <a:pPr lvl="1">
              <a:buClr>
                <a:srgbClr val="0093B3"/>
              </a:buClr>
              <a:buFont typeface="Arial" charset="0"/>
              <a:buChar char="•"/>
              <a:defRPr/>
            </a:pPr>
            <a:endParaRPr lang="en-GB" dirty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8602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64DFA9-F7CC-4793-8E1C-B67EBA3EB482}" type="slidenum">
              <a:rPr lang="en-US" altLang="fi-FI" sz="1200" smtClean="0">
                <a:solidFill>
                  <a:srgbClr val="40404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fi-FI" sz="1200" smtClean="0">
              <a:solidFill>
                <a:srgbClr val="40404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564904"/>
            <a:ext cx="7343030" cy="1660750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GB" sz="4800" dirty="0"/>
              <a:t>Bologna Process and </a:t>
            </a:r>
            <a:br>
              <a:rPr lang="en-GB" sz="4800" dirty="0"/>
            </a:br>
            <a:r>
              <a:rPr lang="en-GB" sz="4800" dirty="0" smtClean="0"/>
              <a:t>Qualifications Frameworks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75198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4"/>
          <p:cNvSpPr txBox="1">
            <a:spLocks noChangeArrowheads="1"/>
          </p:cNvSpPr>
          <p:nvPr/>
        </p:nvSpPr>
        <p:spPr bwMode="auto">
          <a:xfrm>
            <a:off x="266700" y="17002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800">
              <a:latin typeface="Arial" panose="020B0604020202020204" pitchFamily="34" charset="0"/>
              <a:ea typeface="MS Gothic" panose="020B0609070205080204" pitchFamily="49" charset="-128"/>
            </a:endParaRPr>
          </a:p>
        </p:txBody>
      </p:sp>
      <p:sp>
        <p:nvSpPr>
          <p:cNvPr id="38915" name="Oval 5"/>
          <p:cNvSpPr>
            <a:spLocks noChangeArrowheads="1"/>
          </p:cNvSpPr>
          <p:nvPr/>
        </p:nvSpPr>
        <p:spPr bwMode="auto">
          <a:xfrm>
            <a:off x="395288" y="1700213"/>
            <a:ext cx="7848600" cy="46799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619250" y="2276475"/>
            <a:ext cx="2447925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EQF for Lifelong Learning (an EC initiative)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(27 countries)</a:t>
            </a:r>
          </a:p>
        </p:txBody>
      </p:sp>
      <p:sp>
        <p:nvSpPr>
          <p:cNvPr id="38917" name="Oval 7"/>
          <p:cNvSpPr>
            <a:spLocks noChangeArrowheads="1"/>
          </p:cNvSpPr>
          <p:nvPr/>
        </p:nvSpPr>
        <p:spPr bwMode="auto">
          <a:xfrm>
            <a:off x="3708400" y="1628775"/>
            <a:ext cx="5040313" cy="4679950"/>
          </a:xfrm>
          <a:prstGeom prst="ellipse">
            <a:avLst/>
          </a:prstGeom>
          <a:solidFill>
            <a:srgbClr val="F3F9A5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4522" name="Text Box 8"/>
          <p:cNvSpPr txBox="1">
            <a:spLocks noChangeArrowheads="1"/>
          </p:cNvSpPr>
          <p:nvPr/>
        </p:nvSpPr>
        <p:spPr bwMode="auto">
          <a:xfrm>
            <a:off x="4427538" y="2133600"/>
            <a:ext cx="36718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EQF for Higher Education</a:t>
            </a:r>
          </a:p>
          <a:p>
            <a:pPr algn="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	(Bologna Process - </a:t>
            </a:r>
          </a:p>
          <a:p>
            <a:pPr algn="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48 countries)</a:t>
            </a:r>
          </a:p>
        </p:txBody>
      </p:sp>
      <p:sp>
        <p:nvSpPr>
          <p:cNvPr id="38919" name="Oval 9"/>
          <p:cNvSpPr>
            <a:spLocks noChangeArrowheads="1"/>
          </p:cNvSpPr>
          <p:nvPr/>
        </p:nvSpPr>
        <p:spPr bwMode="auto">
          <a:xfrm>
            <a:off x="323850" y="3644900"/>
            <a:ext cx="5184775" cy="23050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4526" name="Text Box 10"/>
          <p:cNvSpPr txBox="1">
            <a:spLocks noChangeArrowheads="1"/>
          </p:cNvSpPr>
          <p:nvPr/>
        </p:nvSpPr>
        <p:spPr bwMode="auto">
          <a:xfrm>
            <a:off x="1187450" y="4076700"/>
            <a:ext cx="3600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National Qualifications Frameworks</a:t>
            </a:r>
          </a:p>
        </p:txBody>
      </p:sp>
      <p:sp>
        <p:nvSpPr>
          <p:cNvPr id="38921" name="Oval 11"/>
          <p:cNvSpPr>
            <a:spLocks noChangeArrowheads="1"/>
          </p:cNvSpPr>
          <p:nvPr/>
        </p:nvSpPr>
        <p:spPr bwMode="auto">
          <a:xfrm>
            <a:off x="4284663" y="3716338"/>
            <a:ext cx="4606925" cy="223361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4530" name="Text Box 12"/>
          <p:cNvSpPr txBox="1">
            <a:spLocks noChangeArrowheads="1"/>
          </p:cNvSpPr>
          <p:nvPr/>
        </p:nvSpPr>
        <p:spPr bwMode="auto">
          <a:xfrm>
            <a:off x="5148263" y="4149725"/>
            <a:ext cx="3600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Sectoral Qualifications Frameworks</a:t>
            </a:r>
          </a:p>
        </p:txBody>
      </p:sp>
      <p:sp>
        <p:nvSpPr>
          <p:cNvPr id="38923" name="Oval 13"/>
          <p:cNvSpPr>
            <a:spLocks noChangeArrowheads="1"/>
          </p:cNvSpPr>
          <p:nvPr/>
        </p:nvSpPr>
        <p:spPr bwMode="auto">
          <a:xfrm>
            <a:off x="2268538" y="4797425"/>
            <a:ext cx="4751387" cy="1871663"/>
          </a:xfrm>
          <a:prstGeom prst="ellipse">
            <a:avLst/>
          </a:prstGeom>
          <a:solidFill>
            <a:srgbClr val="E0FBA3"/>
          </a:solidFill>
          <a:ln w="9525">
            <a:noFill/>
            <a:round/>
            <a:headEnd/>
            <a:tailEnd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Arial" charset="0"/>
            </a:endParaRPr>
          </a:p>
        </p:txBody>
      </p:sp>
      <p:sp>
        <p:nvSpPr>
          <p:cNvPr id="64534" name="Text Box 14"/>
          <p:cNvSpPr txBox="1">
            <a:spLocks noChangeArrowheads="1"/>
          </p:cNvSpPr>
          <p:nvPr/>
        </p:nvSpPr>
        <p:spPr bwMode="auto">
          <a:xfrm>
            <a:off x="2771775" y="5300663"/>
            <a:ext cx="41052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de-DE" sz="2000" b="1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TUNING</a:t>
            </a:r>
            <a:r>
              <a:rPr lang="en-US" altLang="de-DE" sz="2000">
                <a:solidFill>
                  <a:schemeClr val="accent2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 reference points for Higher Education programmes</a:t>
            </a:r>
          </a:p>
        </p:txBody>
      </p:sp>
      <p:sp>
        <p:nvSpPr>
          <p:cNvPr id="64535" name="Oval 15"/>
          <p:cNvSpPr>
            <a:spLocks noChangeArrowheads="1"/>
          </p:cNvSpPr>
          <p:nvPr/>
        </p:nvSpPr>
        <p:spPr bwMode="auto">
          <a:xfrm>
            <a:off x="3924300" y="2852738"/>
            <a:ext cx="2016125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800">
              <a:latin typeface="Garamond" panose="02020404030301010803" pitchFamily="18" charset="0"/>
            </a:endParaRPr>
          </a:p>
        </p:txBody>
      </p:sp>
      <p:sp>
        <p:nvSpPr>
          <p:cNvPr id="64536" name="Text Box 16"/>
          <p:cNvSpPr txBox="1">
            <a:spLocks noChangeArrowheads="1"/>
          </p:cNvSpPr>
          <p:nvPr/>
        </p:nvSpPr>
        <p:spPr bwMode="auto">
          <a:xfrm>
            <a:off x="4211638" y="2997200"/>
            <a:ext cx="1873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1800" b="1">
                <a:solidFill>
                  <a:schemeClr val="accent2"/>
                </a:solidFill>
                <a:latin typeface="Arial" panose="020B0604020202020204" pitchFamily="34" charset="0"/>
                <a:ea typeface="MS Gothic" panose="020B0609070205080204" pitchFamily="49" charset="-128"/>
              </a:rPr>
              <a:t>Dublin descriptors</a:t>
            </a:r>
            <a:endParaRPr lang="nl-NL" altLang="de-DE" sz="1800" b="1">
              <a:solidFill>
                <a:schemeClr val="accent2"/>
              </a:solidFill>
              <a:latin typeface="Arial" panose="020B0604020202020204" pitchFamily="34" charset="0"/>
              <a:ea typeface="MS Gothic" panose="020B0609070205080204" pitchFamily="49" charset="-128"/>
            </a:endParaRPr>
          </a:p>
        </p:txBody>
      </p:sp>
      <p:sp>
        <p:nvSpPr>
          <p:cNvPr id="64537" name="Text Box 20"/>
          <p:cNvSpPr txBox="1">
            <a:spLocks noChangeArrowheads="1"/>
          </p:cNvSpPr>
          <p:nvPr/>
        </p:nvSpPr>
        <p:spPr bwMode="auto">
          <a:xfrm>
            <a:off x="1223962" y="538163"/>
            <a:ext cx="856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550"/>
              </a:spcBef>
              <a:buClr>
                <a:srgbClr val="332586"/>
              </a:buClr>
              <a:buFont typeface="Arial" panose="020B0604020202020204" pitchFamily="34" charset="0"/>
              <a:buNone/>
            </a:pPr>
            <a:r>
              <a:rPr lang="en-GB" altLang="de-DE" sz="2400" dirty="0">
                <a:solidFill>
                  <a:srgbClr val="1F9CE0"/>
                </a:solidFill>
                <a:latin typeface="Arial" panose="020B0604020202020204" pitchFamily="34" charset="0"/>
                <a:ea typeface="MS Gothic" panose="020B0609070205080204" pitchFamily="49" charset="-128"/>
              </a:rPr>
              <a:t>European perspective: Qualifications frameworks</a:t>
            </a:r>
            <a:endParaRPr lang="en-US" altLang="de-DE" sz="2400" dirty="0">
              <a:solidFill>
                <a:srgbClr val="1F9CE0"/>
              </a:solidFill>
              <a:latin typeface="Arial" panose="020B0604020202020204" pitchFamily="34" charset="0"/>
              <a:ea typeface="MS Gothic" panose="020B0609070205080204" pitchFamily="49" charset="-128"/>
            </a:endParaRPr>
          </a:p>
        </p:txBody>
      </p:sp>
      <p:sp>
        <p:nvSpPr>
          <p:cNvPr id="64538" name="Line 22"/>
          <p:cNvSpPr>
            <a:spLocks noChangeShapeType="1"/>
          </p:cNvSpPr>
          <p:nvPr/>
        </p:nvSpPr>
        <p:spPr bwMode="auto">
          <a:xfrm>
            <a:off x="395288" y="1268413"/>
            <a:ext cx="828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4539" name="TextBox 17"/>
          <p:cNvSpPr txBox="1">
            <a:spLocks noChangeArrowheads="1"/>
          </p:cNvSpPr>
          <p:nvPr/>
        </p:nvSpPr>
        <p:spPr bwMode="auto">
          <a:xfrm>
            <a:off x="1979613" y="141288"/>
            <a:ext cx="5905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 smtClean="0">
                <a:solidFill>
                  <a:schemeClr val="tx2"/>
                </a:solidFill>
                <a:latin typeface="Arial" panose="020B0604020202020204" pitchFamily="34" charset="0"/>
              </a:rPr>
              <a:t>Role </a:t>
            </a:r>
            <a:r>
              <a:rPr lang="en-US" altLang="de-DE" sz="2400" dirty="0">
                <a:solidFill>
                  <a:schemeClr val="tx2"/>
                </a:solidFill>
                <a:latin typeface="Arial" panose="020B0604020202020204" pitchFamily="34" charset="0"/>
              </a:rPr>
              <a:t>of Qualifications Frameworks</a:t>
            </a:r>
          </a:p>
        </p:txBody>
      </p:sp>
    </p:spTree>
    <p:extLst>
      <p:ext uri="{BB962C8B-B14F-4D97-AF65-F5344CB8AC3E}">
        <p14:creationId xmlns:p14="http://schemas.microsoft.com/office/powerpoint/2010/main" val="3273640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hteck 1"/>
          <p:cNvSpPr>
            <a:spLocks noChangeArrowheads="1"/>
          </p:cNvSpPr>
          <p:nvPr/>
        </p:nvSpPr>
        <p:spPr bwMode="auto">
          <a:xfrm>
            <a:off x="107950" y="1084263"/>
            <a:ext cx="467995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GB" altLang="de-DE" sz="2800" b="1">
                <a:latin typeface="Garamond" panose="02020404030301010803" pitchFamily="18" charset="0"/>
              </a:rPr>
              <a:t>Bologna (QF-EHEA)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Adopted 2005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48 countries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Higher education only, 3 cycles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Level 6, 180-240 ECTS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Level 7, 60 – 120 ECTS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Level 8, ????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(with possibility for intermediate qualifications in national frameworks – level 5)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ECTS:  60 credits/year, 1 Credit 25-30 h of student workload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de-DE" sz="2800">
              <a:latin typeface="Garamond" panose="02020404030301010803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de-DE" sz="2800">
              <a:latin typeface="Garamond" panose="02020404030301010803" pitchFamily="18" charset="0"/>
            </a:endParaRPr>
          </a:p>
        </p:txBody>
      </p:sp>
      <p:sp>
        <p:nvSpPr>
          <p:cNvPr id="65539" name="Rechteck 2"/>
          <p:cNvSpPr>
            <a:spLocks noChangeArrowheads="1"/>
          </p:cNvSpPr>
          <p:nvPr/>
        </p:nvSpPr>
        <p:spPr bwMode="auto">
          <a:xfrm>
            <a:off x="4787900" y="836613"/>
            <a:ext cx="4176713" cy="5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GB" altLang="de-DE" sz="2800" b="1">
                <a:latin typeface="Garamond" panose="02020404030301010803" pitchFamily="18" charset="0"/>
              </a:rPr>
              <a:t>EQF Lifelong learning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Adopted 2008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27 countries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All levels of education in a lifelong learning perspective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8 levels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Without any credit ranges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Three categories: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Knowledge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Skills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de-DE" sz="2800">
                <a:latin typeface="Garamond" panose="02020404030301010803" pitchFamily="18" charset="0"/>
              </a:rPr>
              <a:t>Competences (social competences, abilities)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de-DE" sz="28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1732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6792"/>
            <a:ext cx="8460432" cy="5113039"/>
          </a:xfrm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33985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182563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nl-NL" sz="2200" b="1" i="1" dirty="0" smtClean="0"/>
              <a:t>Statements</a:t>
            </a:r>
            <a:r>
              <a:rPr lang="en-GB" altLang="nl-NL" sz="2200" b="1" i="1" dirty="0" smtClean="0">
                <a:solidFill>
                  <a:schemeClr val="accent2"/>
                </a:solidFill>
              </a:rPr>
              <a:t> </a:t>
            </a:r>
            <a:r>
              <a:rPr lang="en-GB" altLang="nl-NL" sz="2200" b="1" i="1" dirty="0" smtClean="0"/>
              <a:t>of what a learner is expected to know, understand and be able to demonstrate after completion of learning.  </a:t>
            </a:r>
          </a:p>
          <a:p>
            <a:pPr marL="182563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nl-NL" sz="2200" b="1" dirty="0" smtClean="0"/>
              <a:t>HE: </a:t>
            </a:r>
            <a:r>
              <a:rPr lang="en-GB" altLang="nl-NL" sz="2200" dirty="0" smtClean="0"/>
              <a:t>They are expressed in curricula, modules, course descriptions, educational standards, qualifications and assessment standards. </a:t>
            </a:r>
            <a:r>
              <a:rPr lang="en-GB" altLang="nl-NL" sz="2200" dirty="0"/>
              <a:t>Learning outcomes specify the requirements for award of credit. </a:t>
            </a:r>
          </a:p>
          <a:p>
            <a:pPr marL="182563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nl-NL" sz="2200" b="1" dirty="0" smtClean="0"/>
              <a:t>Work context</a:t>
            </a:r>
            <a:r>
              <a:rPr lang="en-GB" altLang="nl-NL" sz="2200" dirty="0" smtClean="0"/>
              <a:t>: Occupational standards and profiles, job profiles, job advertisements, performance and recruiting systems</a:t>
            </a:r>
          </a:p>
          <a:p>
            <a:pPr marL="182563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nl-NL" sz="2200" b="1" dirty="0" smtClean="0"/>
              <a:t>Personal context</a:t>
            </a:r>
            <a:r>
              <a:rPr lang="en-GB" altLang="nl-NL" sz="2200" dirty="0" smtClean="0"/>
              <a:t>: curriculum vitae or personal competence profiles </a:t>
            </a:r>
          </a:p>
          <a:p>
            <a:pPr marL="449263" lvl="1" indent="-266700">
              <a:lnSpc>
                <a:spcPct val="80000"/>
              </a:lnSpc>
              <a:buFontTx/>
              <a:buNone/>
              <a:defRPr/>
            </a:pPr>
            <a:endParaRPr lang="en-GB" altLang="nl-NL" sz="2200" dirty="0" smtClean="0">
              <a:solidFill>
                <a:schemeClr val="accent2"/>
              </a:solidFill>
            </a:endParaRPr>
          </a:p>
          <a:p>
            <a:pPr marL="449263" lvl="1" indent="-266700">
              <a:lnSpc>
                <a:spcPct val="80000"/>
              </a:lnSpc>
              <a:buFontTx/>
              <a:buNone/>
              <a:defRPr/>
            </a:pPr>
            <a:r>
              <a:rPr lang="en-GB" altLang="nl-NL" sz="2200" i="1" dirty="0" smtClean="0">
                <a:solidFill>
                  <a:srgbClr val="1F9CE0"/>
                </a:solidFill>
              </a:rPr>
              <a:t>[</a:t>
            </a:r>
            <a:r>
              <a:rPr lang="en-GB" altLang="nl-NL" sz="2200" i="1" dirty="0" smtClean="0">
                <a:solidFill>
                  <a:srgbClr val="1F9CE0"/>
                </a:solidFill>
              </a:rPr>
              <a:t>HE learning outcomes are </a:t>
            </a:r>
            <a:r>
              <a:rPr lang="en-GB" altLang="nl-NL" sz="2200" i="1" dirty="0" smtClean="0">
                <a:solidFill>
                  <a:srgbClr val="1F9CE0"/>
                </a:solidFill>
              </a:rPr>
              <a:t>to be formulated </a:t>
            </a:r>
            <a:r>
              <a:rPr lang="en-GB" altLang="nl-NL" sz="2200" i="1" dirty="0" smtClean="0">
                <a:solidFill>
                  <a:srgbClr val="1F9CE0"/>
                </a:solidFill>
              </a:rPr>
              <a:t>by academic staff]</a:t>
            </a:r>
            <a:endParaRPr lang="en-GB" altLang="nl-NL" sz="2200" dirty="0" smtClean="0">
              <a:solidFill>
                <a:srgbClr val="1F9CE0"/>
              </a:solidFill>
            </a:endParaRPr>
          </a:p>
          <a:p>
            <a:pPr marL="0" indent="0">
              <a:lnSpc>
                <a:spcPct val="80000"/>
              </a:lnSpc>
              <a:defRPr/>
            </a:pPr>
            <a:endParaRPr lang="en-US" altLang="nl-NL" sz="2200" dirty="0" smtClean="0">
              <a:solidFill>
                <a:srgbClr val="FF3300"/>
              </a:solidFill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7235825" y="333375"/>
            <a:ext cx="1512888" cy="1150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>
              <a:latin typeface="Garamond" panose="02020404030301010803" pitchFamily="18" charset="0"/>
            </a:endParaRPr>
          </a:p>
        </p:txBody>
      </p:sp>
      <p:sp>
        <p:nvSpPr>
          <p:cNvPr id="63492" name="Line 5"/>
          <p:cNvSpPr>
            <a:spLocks noChangeShapeType="1"/>
          </p:cNvSpPr>
          <p:nvPr/>
        </p:nvSpPr>
        <p:spPr bwMode="auto">
          <a:xfrm>
            <a:off x="611188" y="1412875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3493" name="Text Box 6"/>
          <p:cNvSpPr txBox="1">
            <a:spLocks noChangeArrowheads="1"/>
          </p:cNvSpPr>
          <p:nvPr/>
        </p:nvSpPr>
        <p:spPr bwMode="auto">
          <a:xfrm>
            <a:off x="2266950" y="444500"/>
            <a:ext cx="47513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nl-NL" sz="2400" b="1">
                <a:latin typeface="Arial" panose="020B0604020202020204" pitchFamily="34" charset="0"/>
              </a:rPr>
              <a:t> </a:t>
            </a:r>
            <a:endParaRPr lang="nl-NL" altLang="nl-NL" sz="2400" b="1">
              <a:latin typeface="Arial" panose="020B0604020202020204" pitchFamily="34" charset="0"/>
            </a:endParaRPr>
          </a:p>
        </p:txBody>
      </p:sp>
      <p:sp>
        <p:nvSpPr>
          <p:cNvPr id="63494" name="Textfeld 1"/>
          <p:cNvSpPr txBox="1">
            <a:spLocks noChangeArrowheads="1"/>
          </p:cNvSpPr>
          <p:nvPr/>
        </p:nvSpPr>
        <p:spPr bwMode="auto">
          <a:xfrm>
            <a:off x="539552" y="115888"/>
            <a:ext cx="820916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Language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of</a:t>
            </a: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the</a:t>
            </a: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Qualifications</a:t>
            </a: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frameworks</a:t>
            </a: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: Learning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outcomes</a:t>
            </a:r>
            <a:r>
              <a:rPr lang="de-DE" altLang="de-DE" sz="2800" b="1" dirty="0">
                <a:solidFill>
                  <a:srgbClr val="1F9CE0"/>
                </a:solidFill>
                <a:latin typeface="Georgia" panose="02040502050405020303" pitchFamily="18" charset="0"/>
              </a:rPr>
              <a:t> – </a:t>
            </a:r>
            <a:r>
              <a:rPr lang="de-DE" altLang="de-DE" sz="2800" b="1" dirty="0" err="1" smtClean="0">
                <a:solidFill>
                  <a:srgbClr val="1F9CE0"/>
                </a:solidFill>
                <a:latin typeface="Georgia" panose="02040502050405020303" pitchFamily="18" charset="0"/>
              </a:rPr>
              <a:t>widely</a:t>
            </a:r>
            <a:r>
              <a:rPr lang="de-DE" altLang="de-DE" sz="2800" b="1" dirty="0" smtClean="0">
                <a:solidFill>
                  <a:srgbClr val="1F9CE0"/>
                </a:solidFill>
                <a:latin typeface="Georgia" panose="02040502050405020303" pitchFamily="18" charset="0"/>
              </a:rPr>
              <a:t> </a:t>
            </a:r>
            <a:r>
              <a:rPr lang="de-DE" altLang="de-DE" sz="2800" b="1" dirty="0" err="1">
                <a:solidFill>
                  <a:srgbClr val="1F9CE0"/>
                </a:solidFill>
                <a:latin typeface="Georgia" panose="02040502050405020303" pitchFamily="18" charset="0"/>
              </a:rPr>
              <a:t>understood</a:t>
            </a:r>
            <a:endParaRPr lang="de-DE" altLang="de-DE" sz="2800" b="1" dirty="0">
              <a:solidFill>
                <a:srgbClr val="1F9CE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37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065" y="13905"/>
            <a:ext cx="8229600" cy="1143000"/>
          </a:xfrm>
        </p:spPr>
        <p:txBody>
          <a:bodyPr/>
          <a:lstStyle/>
          <a:p>
            <a:r>
              <a:rPr lang="fi-FI" dirty="0" smtClean="0"/>
              <a:t>Bologna </a:t>
            </a:r>
            <a:r>
              <a:rPr lang="fi-FI" dirty="0" err="1" smtClean="0"/>
              <a:t>objectives</a:t>
            </a: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668312"/>
              </p:ext>
            </p:extLst>
          </p:nvPr>
        </p:nvGraphicFramePr>
        <p:xfrm>
          <a:off x="457200" y="1340768"/>
          <a:ext cx="8435280" cy="501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07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Bologna action </a:t>
            </a:r>
            <a:r>
              <a:rPr lang="fi-FI" dirty="0" err="1" smtClean="0"/>
              <a:t>lines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Adoption </a:t>
            </a:r>
            <a:r>
              <a:rPr lang="en-US" dirty="0"/>
              <a:t>of a system of easily readable and comparable degrees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Adoption </a:t>
            </a:r>
            <a:r>
              <a:rPr lang="en-US" dirty="0"/>
              <a:t>of a system essentially based on two cycles[13]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Establishment </a:t>
            </a:r>
            <a:r>
              <a:rPr lang="en-US" dirty="0"/>
              <a:t>of a system of credits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Promotion </a:t>
            </a:r>
            <a:r>
              <a:rPr lang="en-US" dirty="0"/>
              <a:t>of mobility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Promotion </a:t>
            </a:r>
            <a:r>
              <a:rPr lang="en-US" dirty="0"/>
              <a:t>of European co-operation in quality assurance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Promotion </a:t>
            </a:r>
            <a:r>
              <a:rPr lang="en-US" dirty="0"/>
              <a:t>of the European dimension in higher education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</a:t>
            </a:r>
            <a:r>
              <a:rPr lang="en-US" dirty="0"/>
              <a:t>on lifelong learning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Greater </a:t>
            </a:r>
            <a:r>
              <a:rPr lang="en-US" dirty="0"/>
              <a:t>inclusion of higher education institutions and students in the Bologna Process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Promotion </a:t>
            </a:r>
            <a:r>
              <a:rPr lang="en-US" dirty="0"/>
              <a:t>of the attractiveness of the European Higher Education Area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Doctoral </a:t>
            </a:r>
            <a:r>
              <a:rPr lang="en-US" dirty="0"/>
              <a:t>studies and the synergy between the European Higher Education Area and the European Research Area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752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19256" cy="634082"/>
          </a:xfrm>
        </p:spPr>
        <p:txBody>
          <a:bodyPr>
            <a:noAutofit/>
          </a:bodyPr>
          <a:lstStyle/>
          <a:p>
            <a:r>
              <a:rPr lang="en-US" sz="1800" dirty="0"/>
              <a:t>European Commission/EACEA/Eurydice, 2015. The European Higher Education Area in 2015</a:t>
            </a:r>
            <a:r>
              <a:rPr lang="en-US" sz="1800" dirty="0" smtClean="0"/>
              <a:t>: Bologna </a:t>
            </a:r>
            <a:r>
              <a:rPr lang="en-US" sz="1800" dirty="0"/>
              <a:t>Process Implementation Report. Luxembourg: Publications Office of the European Union</a:t>
            </a:r>
            <a:r>
              <a:rPr lang="en-US" sz="1800" dirty="0" smtClean="0"/>
              <a:t>. (p. 25)</a:t>
            </a:r>
            <a:endParaRPr lang="fi-FI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4</a:t>
            </a:fld>
            <a:endParaRPr lang="fi-FI" dirty="0"/>
          </a:p>
        </p:txBody>
      </p:sp>
      <p:pic>
        <p:nvPicPr>
          <p:cNvPr id="11" name="Sisällön paikkamerkki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1115392"/>
            <a:ext cx="8854519" cy="56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88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564904"/>
            <a:ext cx="7343030" cy="1660750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GB" sz="4800" dirty="0"/>
              <a:t>Bologna Process and </a:t>
            </a:r>
            <a:br>
              <a:rPr lang="en-GB" sz="4800" dirty="0"/>
            </a:br>
            <a:r>
              <a:rPr lang="en-GB" sz="4800" dirty="0"/>
              <a:t>Quality Assurance</a:t>
            </a:r>
          </a:p>
        </p:txBody>
      </p:sp>
    </p:spTree>
    <p:extLst>
      <p:ext uri="{BB962C8B-B14F-4D97-AF65-F5344CB8AC3E}">
        <p14:creationId xmlns:p14="http://schemas.microsoft.com/office/powerpoint/2010/main" val="366928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23528" y="3505200"/>
            <a:ext cx="8784976" cy="2012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84138" y="242888"/>
            <a:ext cx="8348662" cy="642937"/>
          </a:xfrm>
        </p:spPr>
        <p:txBody>
          <a:bodyPr>
            <a:normAutofit fontScale="90000"/>
          </a:bodyPr>
          <a:lstStyle/>
          <a:p>
            <a: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  <a:t/>
            </a:r>
            <a:b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</a:br>
            <a: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  <a:t/>
            </a:r>
            <a:b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</a:br>
            <a:r>
              <a:rPr lang="en-GB" altLang="en-US" sz="3600" dirty="0" smtClean="0">
                <a:cs typeface="Arial" panose="020B0604020202020204" pitchFamily="34" charset="0"/>
              </a:rPr>
              <a:t>European </a:t>
            </a:r>
            <a:r>
              <a:rPr lang="en-GB" altLang="en-US" sz="3600" dirty="0">
                <a:cs typeface="Arial" panose="020B0604020202020204" pitchFamily="34" charset="0"/>
              </a:rPr>
              <a:t>Standards and Guidelines (ESG) </a:t>
            </a:r>
            <a:r>
              <a:rPr lang="en-GB" altLang="en-US" sz="3600" dirty="0" smtClean="0">
                <a:cs typeface="Arial" panose="020B0604020202020204" pitchFamily="34" charset="0"/>
              </a:rPr>
              <a:t/>
            </a:r>
            <a:br>
              <a:rPr lang="en-GB" altLang="en-US" sz="3600" dirty="0" smtClean="0">
                <a:cs typeface="Arial" panose="020B0604020202020204" pitchFamily="34" charset="0"/>
              </a:rPr>
            </a:br>
            <a: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  <a:t/>
            </a:r>
            <a:br>
              <a:rPr lang="en-GB" altLang="en-US" dirty="0" smtClean="0">
                <a:solidFill>
                  <a:srgbClr val="204287"/>
                </a:solidFill>
                <a:cs typeface="Arial" panose="020B0604020202020204" pitchFamily="34" charset="0"/>
              </a:rPr>
            </a:br>
            <a:endParaRPr lang="fr-BE" alt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8463" y="1089025"/>
            <a:ext cx="8348662" cy="5429250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charset="0"/>
              <a:buNone/>
              <a:defRPr/>
            </a:pPr>
            <a:r>
              <a:rPr lang="en-GB" sz="2300" dirty="0">
                <a:ea typeface="ＭＳ Ｐゴシック" pitchFamily="34" charset="-128"/>
                <a:cs typeface="Arial" charset="0"/>
              </a:rPr>
              <a:t>Prepared by </a:t>
            </a:r>
            <a:r>
              <a:rPr lang="en-GB" sz="2300" dirty="0" smtClean="0">
                <a:ea typeface="ＭＳ Ｐゴシック" pitchFamily="34" charset="-128"/>
                <a:cs typeface="Arial" charset="0"/>
              </a:rPr>
              <a:t>E4 Group: all </a:t>
            </a:r>
            <a:r>
              <a:rPr lang="en-GB" sz="2300" dirty="0">
                <a:ea typeface="ＭＳ Ｐゴシック" pitchFamily="34" charset="-128"/>
                <a:cs typeface="Arial" charset="0"/>
              </a:rPr>
              <a:t>key </a:t>
            </a:r>
            <a:r>
              <a:rPr lang="en-GB" sz="2300" b="1" dirty="0">
                <a:ea typeface="ＭＳ Ｐゴシック" pitchFamily="34" charset="-128"/>
                <a:cs typeface="Arial" charset="0"/>
              </a:rPr>
              <a:t>stakeholders</a:t>
            </a:r>
            <a:r>
              <a:rPr lang="en-GB" sz="2300" dirty="0">
                <a:ea typeface="ＭＳ Ｐゴシック" pitchFamily="34" charset="-128"/>
                <a:cs typeface="Arial" charset="0"/>
              </a:rPr>
              <a:t> in European </a:t>
            </a:r>
            <a:r>
              <a:rPr lang="en-GB" sz="2300" dirty="0" smtClean="0">
                <a:ea typeface="ＭＳ Ｐゴシック" pitchFamily="34" charset="-128"/>
                <a:cs typeface="Arial" charset="0"/>
              </a:rPr>
              <a:t>QA and adopted in 2005 by 46 countries</a:t>
            </a:r>
            <a:endParaRPr lang="en-GB" sz="2300" dirty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GB" sz="2300" dirty="0" smtClean="0"/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sz="2300" dirty="0" smtClean="0">
                <a:ea typeface="ＭＳ Ｐゴシック" pitchFamily="34" charset="-128"/>
                <a:cs typeface="Arial" charset="0"/>
              </a:rPr>
              <a:t>Provide a </a:t>
            </a:r>
            <a:r>
              <a:rPr lang="en-GB" sz="2300" b="1" dirty="0" smtClean="0">
                <a:ea typeface="ＭＳ Ｐゴシック" pitchFamily="34" charset="-128"/>
                <a:cs typeface="Arial" charset="0"/>
              </a:rPr>
              <a:t>framework for good practice </a:t>
            </a:r>
            <a:r>
              <a:rPr lang="en-GB" sz="2300" dirty="0" smtClean="0">
                <a:ea typeface="ＭＳ Ｐゴシック" pitchFamily="34" charset="-128"/>
                <a:cs typeface="Arial" charset="0"/>
              </a:rPr>
              <a:t>shared in the whole EHEA to guarantee quality of   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GB" sz="2300" dirty="0" smtClean="0">
                <a:ea typeface="ＭＳ Ｐゴシック" pitchFamily="34" charset="-128"/>
                <a:cs typeface="Arial" charset="0"/>
              </a:rPr>
              <a:t>Educational activities of HEIs (part 1 – IQA within HEIs)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GB" sz="2300" dirty="0" smtClean="0">
                <a:ea typeface="ＭＳ Ｐゴシック" pitchFamily="34" charset="-128"/>
                <a:cs typeface="Arial" charset="0"/>
              </a:rPr>
              <a:t>Organisation of agencies’ work and activities (part 2 – EQA of HE)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GB" sz="2300" dirty="0" smtClean="0">
                <a:ea typeface="ＭＳ Ｐゴシック" pitchFamily="34" charset="-128"/>
                <a:cs typeface="Arial" charset="0"/>
              </a:rPr>
              <a:t>External evaluation of agencies (part 3 – operation of QA agencies, almost identical to ENQA membership criteria)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sz="2300" b="1" dirty="0" smtClean="0">
                <a:ea typeface="ＭＳ Ｐゴシック" pitchFamily="34" charset="-128"/>
                <a:cs typeface="Arial" charset="0"/>
              </a:rPr>
              <a:t>3 interlinked parts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/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/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sz="2300" dirty="0" smtClean="0"/>
              <a:t>Follow </a:t>
            </a:r>
            <a:r>
              <a:rPr lang="en-GB" sz="2300" dirty="0"/>
              <a:t>the format of a </a:t>
            </a:r>
            <a:r>
              <a:rPr lang="en-GB" sz="2300" b="1" dirty="0" smtClean="0"/>
              <a:t>standard, </a:t>
            </a:r>
            <a:r>
              <a:rPr lang="en-GB" sz="2300" b="1" dirty="0"/>
              <a:t>followed by </a:t>
            </a:r>
            <a:r>
              <a:rPr lang="en-GB" sz="2300" b="1" dirty="0" smtClean="0"/>
              <a:t>guidelines </a:t>
            </a:r>
            <a:r>
              <a:rPr lang="en-GB" sz="2300" b="1" dirty="0" smtClean="0">
                <a:sym typeface="Wingdings" pitchFamily="2" charset="2"/>
              </a:rPr>
              <a:t> interpretation</a:t>
            </a:r>
            <a:endParaRPr lang="en-GB" sz="2300" b="1" dirty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GB" sz="2300" dirty="0" smtClean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GB" sz="2300" dirty="0" smtClean="0">
                <a:ea typeface="ＭＳ Ｐゴシック" pitchFamily="34" charset="-128"/>
                <a:cs typeface="Arial" charset="0"/>
              </a:rPr>
              <a:t>Introduced a </a:t>
            </a:r>
            <a:r>
              <a:rPr lang="en-GB" sz="2300" b="1" dirty="0" smtClean="0">
                <a:ea typeface="ＭＳ Ｐゴシック" pitchFamily="34" charset="-128"/>
                <a:cs typeface="Arial" charset="0"/>
              </a:rPr>
              <a:t>peer review system for QA agencies. </a:t>
            </a:r>
            <a:endParaRPr lang="en-GB" sz="2300" b="1" dirty="0">
              <a:ea typeface="ＭＳ Ｐゴシック" pitchFamily="34" charset="-128"/>
              <a:cs typeface="Arial" charset="0"/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GB" sz="2400" dirty="0" smtClean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sz="2000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fi-FI" sz="20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000" dirty="0" smtClean="0">
              <a:ea typeface="ＭＳ Ｐゴシック" pitchFamily="34" charset="-128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BE" dirty="0">
              <a:ea typeface="ＭＳ Ｐゴシック" pitchFamily="34" charset="-128"/>
            </a:endParaRPr>
          </a:p>
        </p:txBody>
      </p:sp>
      <p:sp>
        <p:nvSpPr>
          <p:cNvPr id="26628" name="TextBox 1"/>
          <p:cNvSpPr txBox="1">
            <a:spLocks noChangeArrowheads="1"/>
          </p:cNvSpPr>
          <p:nvPr/>
        </p:nvSpPr>
        <p:spPr bwMode="auto">
          <a:xfrm>
            <a:off x="2757488" y="3905250"/>
            <a:ext cx="1700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/>
              <a:t>Operations of the agency ESG Pt 3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4638675" y="3871913"/>
            <a:ext cx="20193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dirty="0" err="1"/>
              <a:t>External</a:t>
            </a:r>
            <a:r>
              <a:rPr lang="fr-BE" altLang="en-US" dirty="0"/>
              <a:t> QA </a:t>
            </a:r>
            <a:r>
              <a:rPr lang="fr-BE" altLang="en-US" dirty="0" err="1"/>
              <a:t>processes</a:t>
            </a:r>
            <a:r>
              <a:rPr lang="fr-BE" altLang="en-US" dirty="0"/>
              <a:t> </a:t>
            </a:r>
            <a:r>
              <a:rPr lang="fr-BE" altLang="en-US" dirty="0" err="1"/>
              <a:t>that</a:t>
            </a:r>
            <a:r>
              <a:rPr lang="fr-BE" altLang="en-US" dirty="0"/>
              <a:t> </a:t>
            </a:r>
            <a:r>
              <a:rPr lang="fr-BE" altLang="en-US" dirty="0" err="1"/>
              <a:t>agency</a:t>
            </a:r>
            <a:r>
              <a:rPr lang="fr-BE" altLang="en-US" dirty="0"/>
              <a:t> </a:t>
            </a:r>
            <a:r>
              <a:rPr lang="fr-BE" altLang="en-US" dirty="0" err="1"/>
              <a:t>operates</a:t>
            </a:r>
            <a:r>
              <a:rPr lang="fr-BE" altLang="en-US" dirty="0"/>
              <a:t> on </a:t>
            </a:r>
            <a:r>
              <a:rPr lang="fr-BE" altLang="en-US" dirty="0" err="1"/>
              <a:t>HEIs</a:t>
            </a:r>
            <a:r>
              <a:rPr lang="fr-BE" altLang="en-US" dirty="0"/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dirty="0"/>
              <a:t>ESG Pt 2</a:t>
            </a:r>
          </a:p>
        </p:txBody>
      </p:sp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6704013" y="3843338"/>
            <a:ext cx="243998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/>
              <a:t>Internal QA processes operating within HEIs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/>
              <a:t>ESG Pt 1</a:t>
            </a:r>
          </a:p>
        </p:txBody>
      </p:sp>
      <p:sp>
        <p:nvSpPr>
          <p:cNvPr id="9" name="Curved Down Arrow 8"/>
          <p:cNvSpPr/>
          <p:nvPr/>
        </p:nvSpPr>
        <p:spPr>
          <a:xfrm>
            <a:off x="3457575" y="3524250"/>
            <a:ext cx="1643063" cy="428625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>
            <a:off x="5648325" y="3505200"/>
            <a:ext cx="1643063" cy="428625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20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647700"/>
          </a:xfrm>
        </p:spPr>
        <p:txBody>
          <a:bodyPr>
            <a:normAutofit fontScale="90000"/>
          </a:bodyPr>
          <a:lstStyle/>
          <a:p>
            <a:r>
              <a:rPr lang="fr-BE" altLang="fi-FI" smtClean="0"/>
              <a:t>ESG: purposes</a:t>
            </a:r>
            <a:endParaRPr lang="en-GB" altLang="fi-FI" smtClean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46405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fi-FI" sz="2200" dirty="0" smtClean="0">
                <a:solidFill>
                  <a:srgbClr val="3D3D3D"/>
                </a:solidFill>
              </a:rPr>
              <a:t>They set a </a:t>
            </a:r>
            <a:r>
              <a:rPr lang="en-US" altLang="fi-FI" sz="2200" b="1" dirty="0" smtClean="0">
                <a:solidFill>
                  <a:srgbClr val="3D3D3D"/>
                </a:solidFill>
              </a:rPr>
              <a:t>common framework </a:t>
            </a:r>
            <a:r>
              <a:rPr lang="en-US" altLang="fi-FI" sz="2200" dirty="0" smtClean="0">
                <a:solidFill>
                  <a:srgbClr val="3D3D3D"/>
                </a:solidFill>
              </a:rPr>
              <a:t>for quality assurance systems for learning and teaching at European, national and institutional level;</a:t>
            </a:r>
          </a:p>
          <a:p>
            <a:pPr>
              <a:spcAft>
                <a:spcPts val="1200"/>
              </a:spcAft>
            </a:pPr>
            <a:r>
              <a:rPr lang="en-US" altLang="fi-FI" sz="2200" dirty="0" smtClean="0">
                <a:solidFill>
                  <a:srgbClr val="3D3D3D"/>
                </a:solidFill>
              </a:rPr>
              <a:t>They </a:t>
            </a:r>
            <a:r>
              <a:rPr lang="en-US" altLang="fi-FI" sz="2200" b="1" dirty="0" smtClean="0">
                <a:solidFill>
                  <a:srgbClr val="3D3D3D"/>
                </a:solidFill>
              </a:rPr>
              <a:t>enable the assurance and improvement </a:t>
            </a:r>
            <a:r>
              <a:rPr lang="en-US" altLang="fi-FI" sz="2200" dirty="0" smtClean="0">
                <a:solidFill>
                  <a:srgbClr val="3D3D3D"/>
                </a:solidFill>
              </a:rPr>
              <a:t>of quality of higher education in the European higher education area; </a:t>
            </a:r>
          </a:p>
          <a:p>
            <a:pPr>
              <a:spcAft>
                <a:spcPts val="1200"/>
              </a:spcAft>
            </a:pPr>
            <a:r>
              <a:rPr lang="en-US" altLang="fi-FI" sz="2200" dirty="0" smtClean="0">
                <a:solidFill>
                  <a:srgbClr val="3D3D3D"/>
                </a:solidFill>
              </a:rPr>
              <a:t>They </a:t>
            </a:r>
            <a:r>
              <a:rPr lang="en-US" altLang="fi-FI" sz="2200" b="1" dirty="0" smtClean="0">
                <a:solidFill>
                  <a:srgbClr val="3D3D3D"/>
                </a:solidFill>
              </a:rPr>
              <a:t>support mutual trust</a:t>
            </a:r>
            <a:r>
              <a:rPr lang="en-US" altLang="fi-FI" sz="2200" dirty="0" smtClean="0">
                <a:solidFill>
                  <a:srgbClr val="3D3D3D"/>
                </a:solidFill>
              </a:rPr>
              <a:t>, thus facilitating recognition and mobility within and across national borders;  </a:t>
            </a:r>
          </a:p>
          <a:p>
            <a:pPr>
              <a:spcAft>
                <a:spcPts val="1200"/>
              </a:spcAft>
            </a:pPr>
            <a:r>
              <a:rPr lang="en-US" altLang="fi-FI" sz="2200" dirty="0" smtClean="0">
                <a:solidFill>
                  <a:srgbClr val="3D3D3D"/>
                </a:solidFill>
              </a:rPr>
              <a:t>They </a:t>
            </a:r>
            <a:r>
              <a:rPr lang="en-US" altLang="fi-FI" sz="2200" b="1" dirty="0" smtClean="0">
                <a:solidFill>
                  <a:srgbClr val="3D3D3D"/>
                </a:solidFill>
              </a:rPr>
              <a:t>provide information </a:t>
            </a:r>
            <a:r>
              <a:rPr lang="en-US" altLang="fi-FI" sz="2200" dirty="0" smtClean="0">
                <a:solidFill>
                  <a:srgbClr val="3D3D3D"/>
                </a:solidFill>
              </a:rPr>
              <a:t>on quality assurance in the EHEA.</a:t>
            </a:r>
            <a:endParaRPr lang="en-GB" altLang="fi-FI" sz="2200" dirty="0" smtClean="0">
              <a:solidFill>
                <a:srgbClr val="3D3D3D"/>
              </a:solidFill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281D69"/>
              </a:buClr>
              <a:buFont typeface="Wingdings" panose="05000000000000000000" pitchFamily="2" charset="2"/>
              <a:buChar char="§"/>
              <a:defRPr sz="2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281D69"/>
              </a:buClr>
              <a:buFont typeface="Wingdings" panose="05000000000000000000" pitchFamily="2" charset="2"/>
              <a:buChar char="§"/>
              <a:defRPr sz="20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281D69"/>
              </a:buClr>
              <a:buFont typeface="Wingdings" panose="05000000000000000000" pitchFamily="2" charset="2"/>
              <a:buChar char="§"/>
              <a:defRPr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281D69"/>
              </a:buClr>
              <a:buFont typeface="Wingdings" panose="05000000000000000000" pitchFamily="2" charset="2"/>
              <a:buChar char="§"/>
              <a:defRPr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281D69"/>
              </a:buClr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1D69"/>
              </a:buClr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1D69"/>
              </a:buClr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1D69"/>
              </a:buClr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81D69"/>
              </a:buClr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fi-FI" sz="1200" smtClean="0">
                <a:solidFill>
                  <a:schemeClr val="tx1"/>
                </a:solidFill>
                <a:latin typeface="Arial" panose="020B0604020202020204" pitchFamily="34" charset="0"/>
              </a:rPr>
              <a:t>p. </a:t>
            </a:r>
            <a:fld id="{EE3D6C4E-0FB4-4694-9289-C279DA88BF6B}" type="slidenum">
              <a:rPr lang="en-GB" altLang="fi-FI" sz="12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i-FI" sz="12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3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15132" y="245240"/>
            <a:ext cx="8348662" cy="614363"/>
          </a:xfrm>
          <a:noFill/>
          <a:ln>
            <a:solidFill>
              <a:srgbClr val="1F9CE0"/>
            </a:solidFill>
          </a:ln>
        </p:spPr>
        <p:txBody>
          <a:bodyPr>
            <a:normAutofit/>
          </a:bodyPr>
          <a:lstStyle/>
          <a:p>
            <a:r>
              <a:rPr lang="en-GB" altLang="en-US" sz="3200" dirty="0">
                <a:cs typeface="Arial" panose="020B0604020202020204" pitchFamily="34" charset="0"/>
              </a:rPr>
              <a:t>Main principles and values of the ESG </a:t>
            </a:r>
            <a:endParaRPr lang="fr-BE" altLang="en-US" sz="3200" dirty="0" smtClean="0"/>
          </a:p>
        </p:txBody>
      </p:sp>
      <p:sp>
        <p:nvSpPr>
          <p:cNvPr id="7" name="Oval 6"/>
          <p:cNvSpPr/>
          <p:nvPr/>
        </p:nvSpPr>
        <p:spPr>
          <a:xfrm>
            <a:off x="3476625" y="3257550"/>
            <a:ext cx="2828925" cy="1371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8" name="Oval 7"/>
          <p:cNvSpPr/>
          <p:nvPr/>
        </p:nvSpPr>
        <p:spPr>
          <a:xfrm>
            <a:off x="3443288" y="1309688"/>
            <a:ext cx="2957512" cy="1200150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>
              <a:solidFill>
                <a:srgbClr val="0033CC"/>
              </a:solidFill>
            </a:endParaRPr>
          </a:p>
        </p:txBody>
      </p:sp>
      <p:sp>
        <p:nvSpPr>
          <p:cNvPr id="30725" name="TextBox 8"/>
          <p:cNvSpPr txBox="1">
            <a:spLocks noChangeArrowheads="1"/>
          </p:cNvSpPr>
          <p:nvPr/>
        </p:nvSpPr>
        <p:spPr bwMode="auto">
          <a:xfrm>
            <a:off x="3644900" y="1447800"/>
            <a:ext cx="26003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Twin-purpose of QA: ccountability and enhancement</a:t>
            </a:r>
          </a:p>
        </p:txBody>
      </p:sp>
      <p:sp>
        <p:nvSpPr>
          <p:cNvPr id="30726" name="TextBox 9"/>
          <p:cNvSpPr txBox="1">
            <a:spLocks noChangeArrowheads="1"/>
          </p:cNvSpPr>
          <p:nvPr/>
        </p:nvSpPr>
        <p:spPr bwMode="auto">
          <a:xfrm>
            <a:off x="3833813" y="3529013"/>
            <a:ext cx="2200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HEIs have primary responsibility for quality and QA</a:t>
            </a:r>
          </a:p>
        </p:txBody>
      </p:sp>
      <p:sp>
        <p:nvSpPr>
          <p:cNvPr id="11" name="Oval 10"/>
          <p:cNvSpPr/>
          <p:nvPr/>
        </p:nvSpPr>
        <p:spPr>
          <a:xfrm>
            <a:off x="242888" y="1747838"/>
            <a:ext cx="2943225" cy="1157287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28" name="TextBox 11"/>
          <p:cNvSpPr txBox="1">
            <a:spLocks noChangeArrowheads="1"/>
          </p:cNvSpPr>
          <p:nvPr/>
        </p:nvSpPr>
        <p:spPr bwMode="auto">
          <a:xfrm>
            <a:off x="614363" y="1876425"/>
            <a:ext cx="2357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Transparency and external expertise in QA processes</a:t>
            </a:r>
          </a:p>
        </p:txBody>
      </p:sp>
      <p:sp>
        <p:nvSpPr>
          <p:cNvPr id="13" name="Oval 12"/>
          <p:cNvSpPr/>
          <p:nvPr/>
        </p:nvSpPr>
        <p:spPr>
          <a:xfrm>
            <a:off x="6215063" y="2255838"/>
            <a:ext cx="2800350" cy="1063625"/>
          </a:xfrm>
          <a:prstGeom prst="ellipse">
            <a:avLst/>
          </a:prstGeom>
          <a:solidFill>
            <a:srgbClr val="1C61D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30" name="TextBox 13"/>
          <p:cNvSpPr txBox="1">
            <a:spLocks noChangeArrowheads="1"/>
          </p:cNvSpPr>
          <p:nvPr/>
        </p:nvSpPr>
        <p:spPr bwMode="auto">
          <a:xfrm>
            <a:off x="6219825" y="2435225"/>
            <a:ext cx="2781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Encourage culture of quality within HEIs</a:t>
            </a:r>
          </a:p>
        </p:txBody>
      </p:sp>
      <p:sp>
        <p:nvSpPr>
          <p:cNvPr id="15" name="Oval 14"/>
          <p:cNvSpPr/>
          <p:nvPr/>
        </p:nvSpPr>
        <p:spPr>
          <a:xfrm>
            <a:off x="6642100" y="3725863"/>
            <a:ext cx="2501900" cy="1200150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32" name="TextBox 15"/>
          <p:cNvSpPr txBox="1">
            <a:spLocks noChangeArrowheads="1"/>
          </p:cNvSpPr>
          <p:nvPr/>
        </p:nvSpPr>
        <p:spPr bwMode="auto">
          <a:xfrm>
            <a:off x="6672263" y="3859213"/>
            <a:ext cx="2471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Processes to demonstrate accountability</a:t>
            </a:r>
          </a:p>
        </p:txBody>
      </p:sp>
      <p:sp>
        <p:nvSpPr>
          <p:cNvPr id="17" name="Oval 16"/>
          <p:cNvSpPr/>
          <p:nvPr/>
        </p:nvSpPr>
        <p:spPr>
          <a:xfrm>
            <a:off x="0" y="3305175"/>
            <a:ext cx="2957513" cy="1809750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34" name="TextBox 17"/>
          <p:cNvSpPr txBox="1">
            <a:spLocks noChangeArrowheads="1"/>
          </p:cNvSpPr>
          <p:nvPr/>
        </p:nvSpPr>
        <p:spPr bwMode="auto">
          <a:xfrm>
            <a:off x="180975" y="3570288"/>
            <a:ext cx="26003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Efficient &amp; effective organisational structures for provision and support of programmes</a:t>
            </a:r>
          </a:p>
        </p:txBody>
      </p:sp>
      <p:sp>
        <p:nvSpPr>
          <p:cNvPr id="19" name="Oval 18"/>
          <p:cNvSpPr/>
          <p:nvPr/>
        </p:nvSpPr>
        <p:spPr>
          <a:xfrm>
            <a:off x="1789113" y="5291138"/>
            <a:ext cx="2800350" cy="1063625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36" name="TextBox 19"/>
          <p:cNvSpPr txBox="1">
            <a:spLocks noChangeArrowheads="1"/>
          </p:cNvSpPr>
          <p:nvPr/>
        </p:nvSpPr>
        <p:spPr bwMode="auto">
          <a:xfrm>
            <a:off x="1789113" y="5507038"/>
            <a:ext cx="27813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Diversity and innovation </a:t>
            </a:r>
          </a:p>
        </p:txBody>
      </p:sp>
      <p:sp>
        <p:nvSpPr>
          <p:cNvPr id="21" name="Oval 20"/>
          <p:cNvSpPr/>
          <p:nvPr/>
        </p:nvSpPr>
        <p:spPr>
          <a:xfrm>
            <a:off x="5241925" y="5243513"/>
            <a:ext cx="2800350" cy="1063625"/>
          </a:xfrm>
          <a:prstGeom prst="ellipse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BE"/>
          </a:p>
        </p:txBody>
      </p:sp>
      <p:sp>
        <p:nvSpPr>
          <p:cNvPr id="30738" name="TextBox 21"/>
          <p:cNvSpPr txBox="1">
            <a:spLocks noChangeArrowheads="1"/>
          </p:cNvSpPr>
          <p:nvPr/>
        </p:nvSpPr>
        <p:spPr bwMode="auto">
          <a:xfrm>
            <a:off x="5241925" y="5459413"/>
            <a:ext cx="27813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b="1">
                <a:solidFill>
                  <a:schemeClr val="bg1"/>
                </a:solidFill>
              </a:rPr>
              <a:t>Interests of society safeguarded </a:t>
            </a:r>
          </a:p>
        </p:txBody>
      </p:sp>
    </p:spTree>
    <p:extLst>
      <p:ext uri="{BB962C8B-B14F-4D97-AF65-F5344CB8AC3E}">
        <p14:creationId xmlns:p14="http://schemas.microsoft.com/office/powerpoint/2010/main" val="54885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27584" y="4941168"/>
            <a:ext cx="8136135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647700"/>
          </a:xfrm>
        </p:spPr>
        <p:txBody>
          <a:bodyPr>
            <a:normAutofit fontScale="90000"/>
          </a:bodyPr>
          <a:lstStyle/>
          <a:p>
            <a:r>
              <a:rPr lang="en-US" altLang="fi-FI" dirty="0" smtClean="0"/>
              <a:t>Expectations for HEIs</a:t>
            </a:r>
            <a:endParaRPr lang="en-GB" altLang="fi-FI" dirty="0" smtClean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8003232" cy="4525963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endParaRPr lang="en-US" altLang="fi-FI" sz="2000" dirty="0" smtClean="0">
              <a:latin typeface="Verdana" panose="020B060403050404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fi-FI" sz="2200" dirty="0" smtClean="0"/>
              <a:t>It is up to each institution to develop its own quality culture and to put in place policies, strategies and systems adapted to its situation, mission, context and ambition.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fi-FI" sz="2200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fi-FI" sz="2200" dirty="0" smtClean="0"/>
              <a:t>The HEIs’ quality assurance mechanisms have to satisfy their proper needs but also the expectations of their partners and stakeholders. The first set of standards clarifies the goals. </a:t>
            </a:r>
            <a:endParaRPr lang="en-US" altLang="fi-FI" sz="22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US" altLang="fi-FI" sz="2200" dirty="0"/>
          </a:p>
          <a:p>
            <a:pPr>
              <a:lnSpc>
                <a:spcPct val="90000"/>
              </a:lnSpc>
              <a:buClr>
                <a:srgbClr val="0093B3"/>
              </a:buClr>
              <a:buFont typeface="Arial" charset="0"/>
              <a:buChar char="•"/>
              <a:defRPr/>
            </a:pPr>
            <a:endParaRPr lang="en-GB" sz="2200" dirty="0" smtClean="0"/>
          </a:p>
          <a:p>
            <a:pPr>
              <a:lnSpc>
                <a:spcPct val="90000"/>
              </a:lnSpc>
              <a:buClr>
                <a:srgbClr val="0093B3"/>
              </a:buClr>
              <a:buFont typeface="Arial" charset="0"/>
              <a:buChar char="•"/>
              <a:defRPr/>
            </a:pPr>
            <a:r>
              <a:rPr lang="en-GB" sz="2200" dirty="0" smtClean="0"/>
              <a:t>Internal </a:t>
            </a:r>
            <a:r>
              <a:rPr lang="en-GB" sz="2200" dirty="0"/>
              <a:t>evaluation is </a:t>
            </a:r>
            <a:r>
              <a:rPr lang="en-GB" sz="2200" dirty="0">
                <a:hlinkClick r:id="" action="ppaction://noaction"/>
              </a:rPr>
              <a:t>the corner stone of QA in HE</a:t>
            </a:r>
            <a:r>
              <a:rPr lang="en-GB" sz="2200" dirty="0"/>
              <a:t>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fi-FI" sz="22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en-GB" altLang="fi-FI" sz="2200" dirty="0" smtClean="0"/>
          </a:p>
        </p:txBody>
      </p:sp>
    </p:spTree>
    <p:extLst>
      <p:ext uri="{BB962C8B-B14F-4D97-AF65-F5344CB8AC3E}">
        <p14:creationId xmlns:p14="http://schemas.microsoft.com/office/powerpoint/2010/main" val="63348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KARVI_EN_2015" id="{00FF1D77-B549-4D3F-B4FB-3ADF130C26BF}" vid="{0B8872EE-BB6D-4CF7-B8F3-A28A94D24F80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</TotalTime>
  <Words>1131</Words>
  <Application>Microsoft Office PowerPoint</Application>
  <PresentationFormat>Näytössä katseltava diaesitys (4:3)</PresentationFormat>
  <Paragraphs>136</Paragraphs>
  <Slides>15</Slides>
  <Notes>3</Notes>
  <HiddenSlides>0</HiddenSlides>
  <MMClips>0</MMClips>
  <ScaleCrop>false</ScaleCrop>
  <HeadingPairs>
    <vt:vector size="8" baseType="variant">
      <vt:variant>
        <vt:lpstr>Käytetyt fontit</vt:lpstr>
      </vt:variant>
      <vt:variant>
        <vt:i4>11</vt:i4>
      </vt:variant>
      <vt:variant>
        <vt:lpstr>Teema</vt:lpstr>
      </vt:variant>
      <vt:variant>
        <vt:i4>2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9" baseType="lpstr">
      <vt:lpstr>MS Gothic</vt:lpstr>
      <vt:lpstr>MS PGothic</vt:lpstr>
      <vt:lpstr>MS PGothic</vt:lpstr>
      <vt:lpstr>Arial</vt:lpstr>
      <vt:lpstr>Calibri</vt:lpstr>
      <vt:lpstr>Comic Sans MS</vt:lpstr>
      <vt:lpstr>Garamond</vt:lpstr>
      <vt:lpstr>Georgia</vt:lpstr>
      <vt:lpstr>Verdana</vt:lpstr>
      <vt:lpstr>Wingdings</vt:lpstr>
      <vt:lpstr>ヒラギノ角ゴ Pro W3</vt:lpstr>
      <vt:lpstr>Office-teema</vt:lpstr>
      <vt:lpstr>KARVI_FI_2015</vt:lpstr>
      <vt:lpstr>Image</vt:lpstr>
      <vt:lpstr>Bologna Process  -  objectives and achievements</vt:lpstr>
      <vt:lpstr>Bologna objectives</vt:lpstr>
      <vt:lpstr>Bologna action lines</vt:lpstr>
      <vt:lpstr>European Commission/EACEA/Eurydice, 2015. The European Higher Education Area in 2015: Bologna Process Implementation Report. Luxembourg: Publications Office of the European Union. (p. 25)</vt:lpstr>
      <vt:lpstr>Bologna Process and  Quality Assurance</vt:lpstr>
      <vt:lpstr>  European Standards and Guidelines (ESG)   </vt:lpstr>
      <vt:lpstr>ESG: purposes</vt:lpstr>
      <vt:lpstr>Main principles and values of the ESG </vt:lpstr>
      <vt:lpstr>Expectations for HEIs</vt:lpstr>
      <vt:lpstr>Expectations towards policy makers in EHEA</vt:lpstr>
      <vt:lpstr>Expectations for agencies</vt:lpstr>
      <vt:lpstr>Bologna Process and  Qualifications Frameworks</vt:lpstr>
      <vt:lpstr>PowerPoint-esitys</vt:lpstr>
      <vt:lpstr>PowerPoint-esitys</vt:lpstr>
      <vt:lpstr>PowerPoint-esitys</vt:lpstr>
    </vt:vector>
  </TitlesOfParts>
  <Company>Opetushallitus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sirpa.moitus@minedu.fi</dc:creator>
  <cp:lastModifiedBy>Moitus Sirpa</cp:lastModifiedBy>
  <cp:revision>228</cp:revision>
  <cp:lastPrinted>2014-12-11T15:24:09Z</cp:lastPrinted>
  <dcterms:created xsi:type="dcterms:W3CDTF">2014-05-14T05:32:59Z</dcterms:created>
  <dcterms:modified xsi:type="dcterms:W3CDTF">2015-09-22T12:32:44Z</dcterms:modified>
</cp:coreProperties>
</file>