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4814" r:id="rId1"/>
  </p:sldMasterIdLst>
  <p:notesMasterIdLst>
    <p:notesMasterId r:id="rId22"/>
  </p:notesMasterIdLst>
  <p:handoutMasterIdLst>
    <p:handoutMasterId r:id="rId23"/>
  </p:handoutMasterIdLst>
  <p:sldIdLst>
    <p:sldId id="303" r:id="rId2"/>
    <p:sldId id="328" r:id="rId3"/>
    <p:sldId id="329" r:id="rId4"/>
    <p:sldId id="330" r:id="rId5"/>
    <p:sldId id="331" r:id="rId6"/>
    <p:sldId id="333" r:id="rId7"/>
    <p:sldId id="335" r:id="rId8"/>
    <p:sldId id="343" r:id="rId9"/>
    <p:sldId id="334" r:id="rId10"/>
    <p:sldId id="336" r:id="rId11"/>
    <p:sldId id="338" r:id="rId12"/>
    <p:sldId id="339" r:id="rId13"/>
    <p:sldId id="337" r:id="rId14"/>
    <p:sldId id="340" r:id="rId15"/>
    <p:sldId id="344" r:id="rId16"/>
    <p:sldId id="345" r:id="rId17"/>
    <p:sldId id="346" r:id="rId18"/>
    <p:sldId id="347" r:id="rId19"/>
    <p:sldId id="341" r:id="rId20"/>
    <p:sldId id="348" r:id="rId2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341">
          <p15:clr>
            <a:srgbClr val="A4A3A4"/>
          </p15:clr>
        </p15:guide>
        <p15:guide id="3" pos="5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300"/>
    <a:srgbClr val="00A8B4"/>
    <a:srgbClr val="D20D0D"/>
    <a:srgbClr val="928B81"/>
    <a:srgbClr val="FFCF06"/>
    <a:srgbClr val="F8C704"/>
    <a:srgbClr val="EFC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58" autoAdjust="0"/>
    <p:restoredTop sz="94660"/>
  </p:normalViewPr>
  <p:slideViewPr>
    <p:cSldViewPr snapToGrid="0" snapToObjects="1">
      <p:cViewPr>
        <p:scale>
          <a:sx n="81" d="100"/>
          <a:sy n="81" d="100"/>
        </p:scale>
        <p:origin x="-996" y="-36"/>
      </p:cViewPr>
      <p:guideLst>
        <p:guide orient="horz"/>
        <p:guide pos="341"/>
        <p:guide pos="54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2/23/2017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666334D-7A27-9F43-9EC7-CCD7CF254AD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7805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BA4E3A-D2E6-4947-B46E-18DB598EA3A1}" type="datetime1">
              <a:rPr lang="fi-FI"/>
              <a:pPr>
                <a:defRPr/>
              </a:pPr>
              <a:t>23.2.2017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889F7-7C3B-BA40-BE46-7E19F6C058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837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543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1338" y="381000"/>
            <a:ext cx="8047037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1338" y="1685675"/>
            <a:ext cx="8047037" cy="4250891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96863" indent="-271463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601663" indent="-296863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900113" indent="-29845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227138" indent="-320675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00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222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Wingdings" panose="05000000000000000000" pitchFamily="2" charset="2"/>
              <a:buChar char="§"/>
              <a:defRPr sz="2000">
                <a:latin typeface="Georgia"/>
              </a:defRPr>
            </a:lvl2pPr>
            <a:lvl3pPr marL="460800" indent="-230400">
              <a:buFont typeface="Arial" panose="020B0604020202020204" pitchFamily="34" charset="0"/>
              <a:buChar char="‒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 panose="020B0604020202020204" pitchFamily="34" charset="0"/>
              <a:buChar char="‒"/>
              <a:defRPr sz="1400" baseline="0">
                <a:latin typeface="Georgia"/>
              </a:defRPr>
            </a:lvl4pPr>
            <a:lvl5pPr marL="1087200" indent="-228600">
              <a:buFont typeface="Arial" panose="020B0604020202020204" pitchFamily="34" charset="0"/>
              <a:buChar char="‒"/>
              <a:defRPr sz="1300" baseline="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EA99-8141-4261-A54F-1198EDA12522}" type="datetime1">
              <a:rPr lang="fi-FI" smtClean="0"/>
              <a:t>23.2.2017</a:t>
            </a:fld>
            <a:endParaRPr lang="fi-FI"/>
          </a:p>
        </p:txBody>
      </p:sp>
      <p:sp>
        <p:nvSpPr>
          <p:cNvPr id="18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9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51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2" y="381000"/>
            <a:ext cx="8048374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7A580-F854-4ABC-8DDF-533A1C6F2AF1}" type="datetime1">
              <a:rPr lang="fi-FI" smtClean="0"/>
              <a:t>23.2.2017</a:t>
            </a:fld>
            <a:endParaRPr lang="fi-FI"/>
          </a:p>
        </p:txBody>
      </p:sp>
      <p:sp>
        <p:nvSpPr>
          <p:cNvPr id="16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901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539750" y="6048320"/>
            <a:ext cx="804862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7"/>
          <p:cNvSpPr>
            <a:spLocks noGrp="1"/>
          </p:cNvSpPr>
          <p:nvPr>
            <p:ph type="dt" sz="half" idx="15"/>
          </p:nvPr>
        </p:nvSpPr>
        <p:spPr>
          <a:xfrm>
            <a:off x="4940300" y="6298084"/>
            <a:ext cx="3619500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75CA7-7977-4A11-A28A-FC9C22B46AB7}" type="datetime1">
              <a:rPr lang="fi-FI" smtClean="0"/>
              <a:t>23.2.2017</a:t>
            </a:fld>
            <a:endParaRPr lang="fi-FI"/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7"/>
          </p:nvPr>
        </p:nvSpPr>
        <p:spPr>
          <a:xfrm>
            <a:off x="4940300" y="6483822"/>
            <a:ext cx="3619500" cy="161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pic>
        <p:nvPicPr>
          <p:cNvPr id="16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46" y="6044400"/>
            <a:ext cx="200706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99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510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F9CE0"/>
                </a:solidFill>
                <a:latin typeface="Georgia" panose="02040502050405020303" pitchFamily="18" charset="0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Georgia" panose="02040502050405020303" pitchFamily="18" charset="0"/>
              </a:defRPr>
            </a:lvl1pPr>
            <a:lvl2pPr>
              <a:defRPr>
                <a:latin typeface="Georgia" panose="02040502050405020303" pitchFamily="18" charset="0"/>
              </a:defRPr>
            </a:lvl2pPr>
            <a:lvl3pPr>
              <a:defRPr>
                <a:latin typeface="Georgia" panose="02040502050405020303" pitchFamily="18" charset="0"/>
              </a:defRPr>
            </a:lvl3pPr>
            <a:lvl4pPr>
              <a:defRPr>
                <a:latin typeface="Georgia" panose="02040502050405020303" pitchFamily="18" charset="0"/>
              </a:defRPr>
            </a:lvl4pPr>
            <a:lvl5pPr>
              <a:defRPr>
                <a:latin typeface="Georgia" panose="02040502050405020303" pitchFamily="18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 smtClean="0"/>
              <a:t>26.5.2014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01F4-86FD-4910-9F5A-C4CF14468D5D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0" t="18247" r="10900" b="18953"/>
          <a:stretch/>
        </p:blipFill>
        <p:spPr>
          <a:xfrm>
            <a:off x="3679128" y="6250879"/>
            <a:ext cx="1728192" cy="57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43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8"/>
          <p:cNvSpPr>
            <a:spLocks/>
          </p:cNvSpPr>
          <p:nvPr userDrawn="1"/>
        </p:nvSpPr>
        <p:spPr bwMode="auto">
          <a:xfrm>
            <a:off x="5479144" y="-9497"/>
            <a:ext cx="3680958" cy="6372876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07" h="3821">
                <a:moveTo>
                  <a:pt x="2207" y="3821"/>
                </a:moveTo>
                <a:lnTo>
                  <a:pt x="0" y="0"/>
                </a:lnTo>
                <a:lnTo>
                  <a:pt x="2207" y="0"/>
                </a:lnTo>
                <a:lnTo>
                  <a:pt x="2206" y="3819"/>
                </a:lnTo>
                <a:lnTo>
                  <a:pt x="2207" y="382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>
            <a:off x="6335133" y="4162594"/>
            <a:ext cx="2810454" cy="2695406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36" h="2624">
                <a:moveTo>
                  <a:pt x="0" y="2624"/>
                </a:moveTo>
                <a:lnTo>
                  <a:pt x="1516" y="0"/>
                </a:lnTo>
                <a:lnTo>
                  <a:pt x="2736" y="2112"/>
                </a:lnTo>
                <a:lnTo>
                  <a:pt x="2736" y="2624"/>
                </a:lnTo>
                <a:lnTo>
                  <a:pt x="0" y="262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39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cov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  <a:gd name="connsiteX0" fmla="*/ 9987 w 10000"/>
              <a:gd name="connsiteY0" fmla="*/ 10000 h 10000"/>
              <a:gd name="connsiteX1" fmla="*/ 0 w 10000"/>
              <a:gd name="connsiteY1" fmla="*/ 10 h 10000"/>
              <a:gd name="connsiteX2" fmla="*/ 9987 w 10000"/>
              <a:gd name="connsiteY2" fmla="*/ 0 h 10000"/>
              <a:gd name="connsiteX3" fmla="*/ 10000 w 10000"/>
              <a:gd name="connsiteY3" fmla="*/ 9054 h 10000"/>
              <a:gd name="connsiteX4" fmla="*/ 9987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87" y="10000"/>
                </a:moveTo>
                <a:lnTo>
                  <a:pt x="0" y="10"/>
                </a:lnTo>
                <a:lnTo>
                  <a:pt x="9987" y="0"/>
                </a:lnTo>
                <a:cubicBezTo>
                  <a:pt x="10015" y="3177"/>
                  <a:pt x="9972" y="5898"/>
                  <a:pt x="10000" y="9054"/>
                </a:cubicBezTo>
                <a:cubicBezTo>
                  <a:pt x="9990" y="9345"/>
                  <a:pt x="9998" y="9585"/>
                  <a:pt x="9987" y="1000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2859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2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2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blu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6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3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cover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/>
          </p:cNvSpPr>
          <p:nvPr userDrawn="1"/>
        </p:nvSpPr>
        <p:spPr bwMode="auto">
          <a:xfrm rot="5400000">
            <a:off x="3613028" y="1326058"/>
            <a:ext cx="4057273" cy="7018698"/>
          </a:xfrm>
          <a:custGeom>
            <a:avLst/>
            <a:gdLst>
              <a:gd name="T0" fmla="*/ 2207 w 2207"/>
              <a:gd name="T1" fmla="*/ 3821 h 3821"/>
              <a:gd name="T2" fmla="*/ 0 w 2207"/>
              <a:gd name="T3" fmla="*/ 0 h 3821"/>
              <a:gd name="T4" fmla="*/ 2207 w 2207"/>
              <a:gd name="T5" fmla="*/ 0 h 3821"/>
              <a:gd name="T6" fmla="*/ 2206 w 2207"/>
              <a:gd name="T7" fmla="*/ 3819 h 3821"/>
              <a:gd name="T8" fmla="*/ 2207 w 2207"/>
              <a:gd name="T9" fmla="*/ 3821 h 3821"/>
              <a:gd name="connsiteX0" fmla="*/ 10000 w 10000"/>
              <a:gd name="connsiteY0" fmla="*/ 10000 h 10000"/>
              <a:gd name="connsiteX1" fmla="*/ 0 w 10000"/>
              <a:gd name="connsiteY1" fmla="*/ 0 h 10000"/>
              <a:gd name="connsiteX2" fmla="*/ 10000 w 10000"/>
              <a:gd name="connsiteY2" fmla="*/ 0 h 10000"/>
              <a:gd name="connsiteX3" fmla="*/ 8420 w 10000"/>
              <a:gd name="connsiteY3" fmla="*/ 7598 h 10000"/>
              <a:gd name="connsiteX4" fmla="*/ 10000 w 10000"/>
              <a:gd name="connsiteY4" fmla="*/ 10000 h 10000"/>
              <a:gd name="connsiteX0" fmla="*/ 7203 w 10000"/>
              <a:gd name="connsiteY0" fmla="*/ 7092 h 7598"/>
              <a:gd name="connsiteX1" fmla="*/ 0 w 10000"/>
              <a:gd name="connsiteY1" fmla="*/ 0 h 7598"/>
              <a:gd name="connsiteX2" fmla="*/ 10000 w 10000"/>
              <a:gd name="connsiteY2" fmla="*/ 0 h 7598"/>
              <a:gd name="connsiteX3" fmla="*/ 8420 w 10000"/>
              <a:gd name="connsiteY3" fmla="*/ 7598 h 7598"/>
              <a:gd name="connsiteX4" fmla="*/ 7203 w 10000"/>
              <a:gd name="connsiteY4" fmla="*/ 7092 h 7598"/>
              <a:gd name="connsiteX0" fmla="*/ 8219 w 10000"/>
              <a:gd name="connsiteY0" fmla="*/ 10811 h 10811"/>
              <a:gd name="connsiteX1" fmla="*/ 0 w 10000"/>
              <a:gd name="connsiteY1" fmla="*/ 0 h 10811"/>
              <a:gd name="connsiteX2" fmla="*/ 10000 w 10000"/>
              <a:gd name="connsiteY2" fmla="*/ 0 h 10811"/>
              <a:gd name="connsiteX3" fmla="*/ 8420 w 10000"/>
              <a:gd name="connsiteY3" fmla="*/ 10000 h 10811"/>
              <a:gd name="connsiteX4" fmla="*/ 8219 w 10000"/>
              <a:gd name="connsiteY4" fmla="*/ 10811 h 10811"/>
              <a:gd name="connsiteX0" fmla="*/ 8219 w 8420"/>
              <a:gd name="connsiteY0" fmla="*/ 10811 h 10811"/>
              <a:gd name="connsiteX1" fmla="*/ 0 w 8420"/>
              <a:gd name="connsiteY1" fmla="*/ 0 h 10811"/>
              <a:gd name="connsiteX2" fmla="*/ 7380 w 8420"/>
              <a:gd name="connsiteY2" fmla="*/ 112 h 10811"/>
              <a:gd name="connsiteX3" fmla="*/ 8420 w 8420"/>
              <a:gd name="connsiteY3" fmla="*/ 10000 h 10811"/>
              <a:gd name="connsiteX4" fmla="*/ 8219 w 8420"/>
              <a:gd name="connsiteY4" fmla="*/ 10811 h 10811"/>
              <a:gd name="connsiteX0" fmla="*/ 9761 w 10000"/>
              <a:gd name="connsiteY0" fmla="*/ 10010 h 10010"/>
              <a:gd name="connsiteX1" fmla="*/ 0 w 10000"/>
              <a:gd name="connsiteY1" fmla="*/ 10 h 10010"/>
              <a:gd name="connsiteX2" fmla="*/ 9761 w 10000"/>
              <a:gd name="connsiteY2" fmla="*/ 0 h 10010"/>
              <a:gd name="connsiteX3" fmla="*/ 10000 w 10000"/>
              <a:gd name="connsiteY3" fmla="*/ 9260 h 10010"/>
              <a:gd name="connsiteX4" fmla="*/ 9761 w 10000"/>
              <a:gd name="connsiteY4" fmla="*/ 10010 h 10010"/>
              <a:gd name="connsiteX0" fmla="*/ 9761 w 9785"/>
              <a:gd name="connsiteY0" fmla="*/ 10010 h 10010"/>
              <a:gd name="connsiteX1" fmla="*/ 0 w 9785"/>
              <a:gd name="connsiteY1" fmla="*/ 10 h 10010"/>
              <a:gd name="connsiteX2" fmla="*/ 9761 w 9785"/>
              <a:gd name="connsiteY2" fmla="*/ 0 h 10010"/>
              <a:gd name="connsiteX3" fmla="*/ 9773 w 9785"/>
              <a:gd name="connsiteY3" fmla="*/ 9063 h 10010"/>
              <a:gd name="connsiteX4" fmla="*/ 9761 w 9785"/>
              <a:gd name="connsiteY4" fmla="*/ 10010 h 1001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08"/>
              <a:gd name="connsiteY0" fmla="*/ 10000 h 10000"/>
              <a:gd name="connsiteX1" fmla="*/ 0 w 10008"/>
              <a:gd name="connsiteY1" fmla="*/ 10 h 10000"/>
              <a:gd name="connsiteX2" fmla="*/ 9975 w 10008"/>
              <a:gd name="connsiteY2" fmla="*/ 0 h 10000"/>
              <a:gd name="connsiteX3" fmla="*/ 9988 w 10008"/>
              <a:gd name="connsiteY3" fmla="*/ 9054 h 10000"/>
              <a:gd name="connsiteX4" fmla="*/ 9975 w 10008"/>
              <a:gd name="connsiteY4" fmla="*/ 10000 h 10000"/>
              <a:gd name="connsiteX0" fmla="*/ 9975 w 10012"/>
              <a:gd name="connsiteY0" fmla="*/ 10000 h 10000"/>
              <a:gd name="connsiteX1" fmla="*/ 0 w 10012"/>
              <a:gd name="connsiteY1" fmla="*/ 10 h 10000"/>
              <a:gd name="connsiteX2" fmla="*/ 9975 w 10012"/>
              <a:gd name="connsiteY2" fmla="*/ 0 h 10000"/>
              <a:gd name="connsiteX3" fmla="*/ 9988 w 10012"/>
              <a:gd name="connsiteY3" fmla="*/ 9054 h 10000"/>
              <a:gd name="connsiteX4" fmla="*/ 9975 w 10012"/>
              <a:gd name="connsiteY4" fmla="*/ 10000 h 10000"/>
              <a:gd name="connsiteX0" fmla="*/ 9975 w 9988"/>
              <a:gd name="connsiteY0" fmla="*/ 10000 h 10000"/>
              <a:gd name="connsiteX1" fmla="*/ 0 w 9988"/>
              <a:gd name="connsiteY1" fmla="*/ 10 h 10000"/>
              <a:gd name="connsiteX2" fmla="*/ 9975 w 9988"/>
              <a:gd name="connsiteY2" fmla="*/ 0 h 10000"/>
              <a:gd name="connsiteX3" fmla="*/ 9988 w 9988"/>
              <a:gd name="connsiteY3" fmla="*/ 9054 h 10000"/>
              <a:gd name="connsiteX4" fmla="*/ 9975 w 9988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88" h="10000">
                <a:moveTo>
                  <a:pt x="9975" y="10000"/>
                </a:moveTo>
                <a:lnTo>
                  <a:pt x="0" y="10"/>
                </a:lnTo>
                <a:lnTo>
                  <a:pt x="9975" y="0"/>
                </a:lnTo>
                <a:cubicBezTo>
                  <a:pt x="10003" y="3177"/>
                  <a:pt x="9960" y="5898"/>
                  <a:pt x="9988" y="9054"/>
                </a:cubicBezTo>
                <a:cubicBezTo>
                  <a:pt x="9978" y="9407"/>
                  <a:pt x="9986" y="9667"/>
                  <a:pt x="9975" y="100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5400000">
            <a:off x="368239" y="4113911"/>
            <a:ext cx="2385298" cy="3121778"/>
          </a:xfrm>
          <a:custGeom>
            <a:avLst/>
            <a:gdLst>
              <a:gd name="T0" fmla="*/ 0 w 2736"/>
              <a:gd name="T1" fmla="*/ 2624 h 2624"/>
              <a:gd name="T2" fmla="*/ 1516 w 2736"/>
              <a:gd name="T3" fmla="*/ 0 h 2624"/>
              <a:gd name="T4" fmla="*/ 2736 w 2736"/>
              <a:gd name="T5" fmla="*/ 2112 h 2624"/>
              <a:gd name="T6" fmla="*/ 2736 w 2736"/>
              <a:gd name="T7" fmla="*/ 2624 h 2624"/>
              <a:gd name="T8" fmla="*/ 0 w 2736"/>
              <a:gd name="T9" fmla="*/ 2624 h 2624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5742 w 10000"/>
              <a:gd name="connsiteY2" fmla="*/ 398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5541 w 10000"/>
              <a:gd name="connsiteY1" fmla="*/ 0 h 10000"/>
              <a:gd name="connsiteX2" fmla="*/ 7280 w 10000"/>
              <a:gd name="connsiteY2" fmla="*/ 3191 h 10000"/>
              <a:gd name="connsiteX3" fmla="*/ 10000 w 10000"/>
              <a:gd name="connsiteY3" fmla="*/ 10000 h 10000"/>
              <a:gd name="connsiteX4" fmla="*/ 0 w 10000"/>
              <a:gd name="connsiteY4" fmla="*/ 10000 h 10000"/>
              <a:gd name="connsiteX0" fmla="*/ 0 w 7280"/>
              <a:gd name="connsiteY0" fmla="*/ 10000 h 10000"/>
              <a:gd name="connsiteX1" fmla="*/ 5541 w 7280"/>
              <a:gd name="connsiteY1" fmla="*/ 0 h 10000"/>
              <a:gd name="connsiteX2" fmla="*/ 7280 w 7280"/>
              <a:gd name="connsiteY2" fmla="*/ 3191 h 10000"/>
              <a:gd name="connsiteX3" fmla="*/ 6455 w 7280"/>
              <a:gd name="connsiteY3" fmla="*/ 9930 h 10000"/>
              <a:gd name="connsiteX4" fmla="*/ 0 w 7280"/>
              <a:gd name="connsiteY4" fmla="*/ 10000 h 10000"/>
              <a:gd name="connsiteX0" fmla="*/ 0 w 10061"/>
              <a:gd name="connsiteY0" fmla="*/ 10000 h 10000"/>
              <a:gd name="connsiteX1" fmla="*/ 7611 w 10061"/>
              <a:gd name="connsiteY1" fmla="*/ 0 h 10000"/>
              <a:gd name="connsiteX2" fmla="*/ 10000 w 10061"/>
              <a:gd name="connsiteY2" fmla="*/ 3191 h 10000"/>
              <a:gd name="connsiteX3" fmla="*/ 10061 w 10061"/>
              <a:gd name="connsiteY3" fmla="*/ 10000 h 10000"/>
              <a:gd name="connsiteX4" fmla="*/ 0 w 10061"/>
              <a:gd name="connsiteY4" fmla="*/ 10000 h 10000"/>
              <a:gd name="connsiteX0" fmla="*/ 0 w 10066"/>
              <a:gd name="connsiteY0" fmla="*/ 10000 h 10000"/>
              <a:gd name="connsiteX1" fmla="*/ 7611 w 10066"/>
              <a:gd name="connsiteY1" fmla="*/ 0 h 10000"/>
              <a:gd name="connsiteX2" fmla="*/ 10061 w 10066"/>
              <a:gd name="connsiteY2" fmla="*/ 3214 h 10000"/>
              <a:gd name="connsiteX3" fmla="*/ 10061 w 10066"/>
              <a:gd name="connsiteY3" fmla="*/ 10000 h 10000"/>
              <a:gd name="connsiteX4" fmla="*/ 0 w 10066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6" h="10000">
                <a:moveTo>
                  <a:pt x="0" y="10000"/>
                </a:moveTo>
                <a:lnTo>
                  <a:pt x="7611" y="0"/>
                </a:lnTo>
                <a:lnTo>
                  <a:pt x="10061" y="3214"/>
                </a:lnTo>
                <a:cubicBezTo>
                  <a:pt x="10081" y="5484"/>
                  <a:pt x="10041" y="7730"/>
                  <a:pt x="10061" y="10000"/>
                </a:cubicBezTo>
                <a:lnTo>
                  <a:pt x="0" y="10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566038"/>
            <a:ext cx="8083322" cy="163584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600" b="1" spc="-15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4194630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763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7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147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ver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itle 1"/>
          <p:cNvSpPr>
            <a:spLocks noGrp="1"/>
          </p:cNvSpPr>
          <p:nvPr userDrawn="1">
            <p:ph type="ctrTitle"/>
          </p:nvPr>
        </p:nvSpPr>
        <p:spPr>
          <a:xfrm>
            <a:off x="505053" y="2945332"/>
            <a:ext cx="8083322" cy="212326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600" b="1" spc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 userDrawn="1">
            <p:ph type="subTitle" idx="1"/>
          </p:nvPr>
        </p:nvSpPr>
        <p:spPr>
          <a:xfrm>
            <a:off x="541339" y="5068598"/>
            <a:ext cx="5422394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i="0">
                <a:solidFill>
                  <a:schemeClr val="bg1"/>
                </a:solidFill>
                <a:latin typeface="+mj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pic>
        <p:nvPicPr>
          <p:cNvPr id="8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64"/>
            <a:ext cx="3818758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815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199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5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657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cover with image - dimming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41338" y="1912266"/>
            <a:ext cx="801835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pic>
        <p:nvPicPr>
          <p:cNvPr id="6" name="Picture 2" descr="F:\My Graphic Design\Kansallinen arviointineuvosto\Logo\KARVI_logo\FINEEC_logo_PNG_transparent_RGB\FINNISH_white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55" y="5628542"/>
            <a:ext cx="266425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2418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9FB6EC2-AA06-4363-AB3C-5E0C8BE1BC77}" type="datetime1">
              <a:rPr lang="fi-FI" smtClean="0"/>
              <a:t>23.2.2017</a:t>
            </a:fld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5DB13D-24FD-0641-8100-A6CD964B88B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78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37" r:id="rId1"/>
    <p:sldLayoutId id="2147484839" r:id="rId2"/>
    <p:sldLayoutId id="2147484840" r:id="rId3"/>
    <p:sldLayoutId id="2147484842" r:id="rId4"/>
    <p:sldLayoutId id="2147484843" r:id="rId5"/>
    <p:sldLayoutId id="2147484844" r:id="rId6"/>
    <p:sldLayoutId id="2147484821" r:id="rId7"/>
    <p:sldLayoutId id="2147484847" r:id="rId8"/>
    <p:sldLayoutId id="2147484845" r:id="rId9"/>
    <p:sldLayoutId id="2147484850" r:id="rId10"/>
    <p:sldLayoutId id="2147484848" r:id="rId11"/>
    <p:sldLayoutId id="2147484852" r:id="rId12"/>
    <p:sldLayoutId id="2147484853" r:id="rId13"/>
    <p:sldLayoutId id="2147484854" r:id="rId14"/>
    <p:sldLayoutId id="2147484855" r:id="rId15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790588" y="1873722"/>
            <a:ext cx="8083322" cy="1628590"/>
          </a:xfrm>
        </p:spPr>
        <p:txBody>
          <a:bodyPr/>
          <a:lstStyle/>
          <a:p>
            <a:r>
              <a:rPr lang="fi-FI" sz="4800" dirty="0" err="1" smtClean="0"/>
              <a:t>Information</a:t>
            </a:r>
            <a:r>
              <a:rPr lang="fi-FI" sz="4800" dirty="0" smtClean="0"/>
              <a:t> for </a:t>
            </a:r>
            <a:r>
              <a:rPr lang="fi-FI" sz="4800" dirty="0" err="1" smtClean="0"/>
              <a:t>Pilot</a:t>
            </a:r>
            <a:r>
              <a:rPr lang="fi-FI" sz="4800" dirty="0" smtClean="0"/>
              <a:t> Evaluation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4400" dirty="0" err="1" smtClean="0">
                <a:solidFill>
                  <a:srgbClr val="FFA300"/>
                </a:solidFill>
              </a:rPr>
              <a:t>Azerbaijan</a:t>
            </a:r>
            <a:r>
              <a:rPr lang="fi-FI" sz="4400" dirty="0" smtClean="0">
                <a:solidFill>
                  <a:srgbClr val="FFA300"/>
                </a:solidFill>
              </a:rPr>
              <a:t> State </a:t>
            </a:r>
            <a:br>
              <a:rPr lang="fi-FI" sz="4400" dirty="0" smtClean="0">
                <a:solidFill>
                  <a:srgbClr val="FFA300"/>
                </a:solidFill>
              </a:rPr>
            </a:br>
            <a:r>
              <a:rPr lang="fi-FI" sz="4400" dirty="0" err="1" smtClean="0">
                <a:solidFill>
                  <a:srgbClr val="FFA300"/>
                </a:solidFill>
              </a:rPr>
              <a:t>Pedagogical</a:t>
            </a:r>
            <a:r>
              <a:rPr lang="fi-FI" sz="4400" dirty="0" smtClean="0">
                <a:solidFill>
                  <a:srgbClr val="FFA300"/>
                </a:solidFill>
              </a:rPr>
              <a:t/>
            </a:r>
            <a:br>
              <a:rPr lang="fi-FI" sz="4400" dirty="0" smtClean="0">
                <a:solidFill>
                  <a:srgbClr val="FFA300"/>
                </a:solidFill>
              </a:rPr>
            </a:br>
            <a:r>
              <a:rPr lang="fi-FI" sz="4400" dirty="0" err="1" smtClean="0">
                <a:solidFill>
                  <a:srgbClr val="FFA300"/>
                </a:solidFill>
              </a:rPr>
              <a:t>University</a:t>
            </a: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>            </a:t>
            </a:r>
            <a:br>
              <a:rPr lang="fi-FI" sz="3200" dirty="0" smtClean="0"/>
            </a:br>
            <a:r>
              <a:rPr lang="fi-FI" sz="3200" dirty="0"/>
              <a:t> </a:t>
            </a:r>
            <a:r>
              <a:rPr lang="fi-FI" sz="3200" dirty="0" smtClean="0"/>
              <a:t>           </a:t>
            </a:r>
            <a:endParaRPr lang="fi-FI" dirty="0"/>
          </a:p>
        </p:txBody>
      </p:sp>
      <p:pic>
        <p:nvPicPr>
          <p:cNvPr id="5" name="Kuva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437" y="5460643"/>
            <a:ext cx="2458577" cy="1145094"/>
          </a:xfrm>
          <a:prstGeom prst="rect">
            <a:avLst/>
          </a:prstGeom>
          <a:noFill/>
        </p:spPr>
      </p:pic>
      <p:pic>
        <p:nvPicPr>
          <p:cNvPr id="1026" name="Picture 2" descr="Kuvahaun tulos haulle ekka logo estonian higher education quality agency (ekka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880" y="135429"/>
            <a:ext cx="2162175" cy="12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18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List</a:t>
            </a:r>
            <a:r>
              <a:rPr lang="fi-FI" dirty="0" smtClean="0"/>
              <a:t> of </a:t>
            </a:r>
            <a:r>
              <a:rPr lang="fi-FI" dirty="0" err="1" smtClean="0"/>
              <a:t>interviewees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3200" b="0" dirty="0" err="1" smtClean="0"/>
              <a:t>Example</a:t>
            </a:r>
            <a:r>
              <a:rPr lang="fi-FI" sz="3200" b="0" dirty="0" smtClean="0"/>
              <a:t>: </a:t>
            </a:r>
            <a:r>
              <a:rPr lang="fi-FI" sz="2400" b="0" dirty="0" err="1" smtClean="0"/>
              <a:t>Support</a:t>
            </a:r>
            <a:r>
              <a:rPr lang="fi-FI" sz="2400" b="0" dirty="0" smtClean="0"/>
              <a:t> Services - </a:t>
            </a:r>
            <a:r>
              <a:rPr lang="fi-FI" sz="2400" b="0" dirty="0" err="1" smtClean="0"/>
              <a:t>representatives</a:t>
            </a:r>
            <a:r>
              <a:rPr lang="fi-FI" sz="2400" b="0" dirty="0" smtClean="0"/>
              <a:t> of </a:t>
            </a:r>
            <a:r>
              <a:rPr lang="fi-FI" sz="2400" b="0" dirty="0" err="1" smtClean="0"/>
              <a:t>education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services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human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resources</a:t>
            </a:r>
            <a:r>
              <a:rPr lang="fi-FI" sz="2400" b="0" dirty="0" smtClean="0"/>
              <a:t>, ICT, </a:t>
            </a:r>
            <a:r>
              <a:rPr lang="fi-FI" sz="2400" b="0" dirty="0" err="1" smtClean="0"/>
              <a:t>library</a:t>
            </a:r>
            <a:r>
              <a:rPr lang="fi-FI" sz="2400" b="0" dirty="0" smtClean="0"/>
              <a:t>, etc. (6-8 </a:t>
            </a:r>
            <a:r>
              <a:rPr lang="fi-FI" sz="2400" b="0" dirty="0" err="1" smtClean="0"/>
              <a:t>persons</a:t>
            </a:r>
            <a:r>
              <a:rPr lang="fi-FI" sz="2400" b="0" dirty="0" smtClean="0"/>
              <a:t>)</a:t>
            </a:r>
            <a:endParaRPr lang="fi-FI" sz="32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  <p:graphicFrame>
        <p:nvGraphicFramePr>
          <p:cNvPr id="9" name="Sisällön paikkamerkki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849122284"/>
              </p:ext>
            </p:extLst>
          </p:nvPr>
        </p:nvGraphicFramePr>
        <p:xfrm>
          <a:off x="541338" y="2280332"/>
          <a:ext cx="8047038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1107"/>
                <a:gridCol w="5445931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Name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 smtClean="0"/>
                        <a:t>Details</a:t>
                      </a:r>
                      <a:r>
                        <a:rPr lang="fi-FI" baseline="0" dirty="0" smtClean="0"/>
                        <a:t> (position, </a:t>
                      </a:r>
                      <a:r>
                        <a:rPr lang="fi-FI" baseline="0" dirty="0" err="1" smtClean="0"/>
                        <a:t>department</a:t>
                      </a:r>
                      <a:r>
                        <a:rPr lang="fi-FI" baseline="0" dirty="0" smtClean="0"/>
                        <a:t>/</a:t>
                      </a:r>
                      <a:r>
                        <a:rPr lang="fi-FI" baseline="0" dirty="0" err="1" smtClean="0"/>
                        <a:t>faculty</a:t>
                      </a:r>
                      <a:r>
                        <a:rPr lang="fi-FI" baseline="0" dirty="0" smtClean="0"/>
                        <a:t>/</a:t>
                      </a:r>
                      <a:r>
                        <a:rPr lang="fi-FI" baseline="0" dirty="0" err="1" smtClean="0"/>
                        <a:t>unit</a:t>
                      </a:r>
                      <a:r>
                        <a:rPr lang="fi-FI" baseline="0" dirty="0" smtClean="0"/>
                        <a:t>, etc.)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1)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2)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3)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4)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5)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6)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7)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8)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72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 smtClean="0"/>
              <a:t>invited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978899"/>
            <a:ext cx="8047037" cy="4250891"/>
          </a:xfrm>
        </p:spPr>
        <p:txBody>
          <a:bodyPr/>
          <a:lstStyle/>
          <a:p>
            <a:r>
              <a:rPr lang="fi-FI" dirty="0">
                <a:latin typeface="+mn-lt"/>
              </a:rPr>
              <a:t>Main </a:t>
            </a:r>
            <a:r>
              <a:rPr lang="fi-FI" dirty="0" err="1">
                <a:latin typeface="+mn-lt"/>
              </a:rPr>
              <a:t>principles</a:t>
            </a:r>
            <a:r>
              <a:rPr lang="fi-FI" dirty="0">
                <a:latin typeface="+mn-lt"/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err="1" smtClean="0">
                <a:latin typeface="+mn-lt"/>
              </a:rPr>
              <a:t>Should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>
                <a:latin typeface="+mn-lt"/>
              </a:rPr>
              <a:t>represent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the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whole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university</a:t>
            </a:r>
            <a:r>
              <a:rPr lang="fi-FI" dirty="0">
                <a:latin typeface="+mn-lt"/>
              </a:rPr>
              <a:t> as a </a:t>
            </a:r>
            <a:r>
              <a:rPr lang="fi-FI" dirty="0" smtClean="0">
                <a:latin typeface="+mn-lt"/>
              </a:rPr>
              <a:t>”</a:t>
            </a:r>
            <a:r>
              <a:rPr lang="fi-FI" dirty="0" err="1" smtClean="0">
                <a:latin typeface="+mn-lt"/>
              </a:rPr>
              <a:t>sample</a:t>
            </a:r>
            <a:r>
              <a:rPr lang="fi-FI" dirty="0" smtClean="0">
                <a:latin typeface="+mn-lt"/>
              </a:rPr>
              <a:t>”</a:t>
            </a:r>
            <a:endParaRPr lang="fi-FI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err="1" smtClean="0">
                <a:latin typeface="+mn-lt"/>
              </a:rPr>
              <a:t>From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different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>
                <a:latin typeface="+mn-lt"/>
              </a:rPr>
              <a:t>disciplines</a:t>
            </a:r>
            <a:r>
              <a:rPr lang="fi-FI" dirty="0">
                <a:latin typeface="+mn-lt"/>
              </a:rPr>
              <a:t>, </a:t>
            </a:r>
            <a:r>
              <a:rPr lang="fi-FI" dirty="0" err="1">
                <a:latin typeface="+mn-lt"/>
              </a:rPr>
              <a:t>profiles</a:t>
            </a:r>
            <a:r>
              <a:rPr lang="fi-FI" dirty="0">
                <a:latin typeface="+mn-lt"/>
              </a:rPr>
              <a:t>, </a:t>
            </a:r>
            <a:r>
              <a:rPr lang="fi-FI" dirty="0" err="1">
                <a:latin typeface="+mn-lt"/>
              </a:rPr>
              <a:t>unit</a:t>
            </a:r>
            <a:r>
              <a:rPr lang="fi-FI" dirty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sizes</a:t>
            </a:r>
            <a:r>
              <a:rPr lang="fi-FI" dirty="0" smtClean="0">
                <a:latin typeface="+mn-lt"/>
              </a:rPr>
              <a:t> – </a:t>
            </a:r>
            <a:r>
              <a:rPr lang="fi-FI" dirty="0" err="1" smtClean="0">
                <a:latin typeface="+mn-lt"/>
              </a:rPr>
              <a:t>wide</a:t>
            </a:r>
            <a:r>
              <a:rPr lang="fi-FI" dirty="0" smtClean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representation</a:t>
            </a:r>
            <a:endParaRPr lang="fi-FI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 err="1">
                <a:latin typeface="+mn-lt"/>
              </a:rPr>
              <a:t>Teaching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staff</a:t>
            </a:r>
            <a:r>
              <a:rPr lang="fi-FI" dirty="0">
                <a:latin typeface="+mn-lt"/>
              </a:rPr>
              <a:t> and </a:t>
            </a:r>
            <a:r>
              <a:rPr lang="fi-FI" dirty="0" err="1">
                <a:latin typeface="+mn-lt"/>
              </a:rPr>
              <a:t>students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are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not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interviewed</a:t>
            </a:r>
            <a:r>
              <a:rPr lang="fi-FI" dirty="0">
                <a:latin typeface="+mn-lt"/>
              </a:rPr>
              <a:t> </a:t>
            </a:r>
            <a:r>
              <a:rPr lang="fi-FI" dirty="0" err="1" smtClean="0">
                <a:latin typeface="+mn-lt"/>
              </a:rPr>
              <a:t>together</a:t>
            </a:r>
            <a:endParaRPr lang="fi-FI" dirty="0">
              <a:latin typeface="+mn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latin typeface="+mn-lt"/>
              </a:rPr>
              <a:t>Maximum 8 </a:t>
            </a:r>
            <a:r>
              <a:rPr lang="fi-FI" dirty="0" err="1">
                <a:latin typeface="+mn-lt"/>
              </a:rPr>
              <a:t>persons</a:t>
            </a:r>
            <a:r>
              <a:rPr lang="fi-FI" dirty="0">
                <a:latin typeface="+mn-lt"/>
              </a:rPr>
              <a:t> per </a:t>
            </a:r>
            <a:r>
              <a:rPr lang="fi-FI" dirty="0" err="1">
                <a:latin typeface="+mn-lt"/>
              </a:rPr>
              <a:t>interview</a:t>
            </a:r>
            <a:r>
              <a:rPr lang="fi-FI" dirty="0">
                <a:latin typeface="+mn-lt"/>
              </a:rPr>
              <a:t>, no person </a:t>
            </a:r>
            <a:r>
              <a:rPr lang="fi-FI" dirty="0" err="1">
                <a:latin typeface="+mn-lt"/>
              </a:rPr>
              <a:t>should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be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interviewed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more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than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once</a:t>
            </a:r>
            <a:endParaRPr lang="fi-FI" dirty="0">
              <a:latin typeface="+mn-lt"/>
            </a:endParaRPr>
          </a:p>
          <a:p>
            <a:r>
              <a:rPr lang="fi-FI" dirty="0" err="1">
                <a:latin typeface="+mn-lt"/>
              </a:rPr>
              <a:t>Different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groups</a:t>
            </a:r>
            <a:r>
              <a:rPr lang="fi-FI" dirty="0">
                <a:latin typeface="+mn-lt"/>
              </a:rPr>
              <a:t> to </a:t>
            </a:r>
            <a:r>
              <a:rPr lang="fi-FI" dirty="0" err="1">
                <a:latin typeface="+mn-lt"/>
              </a:rPr>
              <a:t>be</a:t>
            </a:r>
            <a:r>
              <a:rPr lang="fi-FI" dirty="0">
                <a:latin typeface="+mn-lt"/>
              </a:rPr>
              <a:t> </a:t>
            </a:r>
            <a:r>
              <a:rPr lang="fi-FI" dirty="0" err="1">
                <a:latin typeface="+mn-lt"/>
              </a:rPr>
              <a:t>interviewed</a:t>
            </a:r>
            <a:r>
              <a:rPr lang="fi-FI" dirty="0">
                <a:latin typeface="+mn-lt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smtClean="0">
                <a:latin typeface="+mn-lt"/>
              </a:rPr>
              <a:t>Management</a:t>
            </a:r>
            <a:endParaRPr lang="fi-FI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latin typeface="+mn-lt"/>
              </a:rPr>
              <a:t>Deans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>
                <a:latin typeface="+mn-lt"/>
              </a:rPr>
              <a:t>from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>
                <a:latin typeface="+mn-lt"/>
              </a:rPr>
              <a:t>different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 smtClean="0">
                <a:latin typeface="+mn-lt"/>
              </a:rPr>
              <a:t>departments</a:t>
            </a:r>
            <a:r>
              <a:rPr lang="fi-FI" b="0" dirty="0" smtClean="0">
                <a:latin typeface="+mn-lt"/>
              </a:rPr>
              <a:t>/</a:t>
            </a:r>
            <a:r>
              <a:rPr lang="fi-FI" b="0" dirty="0" err="1" smtClean="0">
                <a:latin typeface="+mn-lt"/>
              </a:rPr>
              <a:t>faculties</a:t>
            </a:r>
            <a:endParaRPr lang="fi-FI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latin typeface="+mn-lt"/>
              </a:rPr>
              <a:t>Teaching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>
                <a:latin typeface="+mn-lt"/>
              </a:rPr>
              <a:t>staff</a:t>
            </a:r>
            <a:endParaRPr lang="fi-FI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latin typeface="+mn-lt"/>
              </a:rPr>
              <a:t>Students</a:t>
            </a:r>
            <a:endParaRPr lang="fi-FI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latin typeface="+mn-lt"/>
              </a:rPr>
              <a:t>Support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>
                <a:latin typeface="+mn-lt"/>
              </a:rPr>
              <a:t>staff</a:t>
            </a:r>
            <a:endParaRPr lang="fi-FI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b="0" dirty="0" err="1">
                <a:latin typeface="+mn-lt"/>
              </a:rPr>
              <a:t>External</a:t>
            </a:r>
            <a:r>
              <a:rPr lang="fi-FI" b="0" dirty="0">
                <a:latin typeface="+mn-lt"/>
              </a:rPr>
              <a:t> </a:t>
            </a:r>
            <a:r>
              <a:rPr lang="fi-FI" b="0" dirty="0" err="1" smtClean="0">
                <a:latin typeface="+mn-lt"/>
              </a:rPr>
              <a:t>stakeholders</a:t>
            </a:r>
            <a:endParaRPr lang="fi-FI" b="0" dirty="0">
              <a:latin typeface="+mn-lt"/>
            </a:endParaRPr>
          </a:p>
          <a:p>
            <a:endParaRPr lang="fi-FI" dirty="0">
              <a:latin typeface="+mn-lt"/>
            </a:endParaRPr>
          </a:p>
          <a:p>
            <a:endParaRPr lang="fi-FI" dirty="0">
              <a:latin typeface="+mn-lt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017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Discussion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Are</a:t>
            </a:r>
            <a:r>
              <a:rPr lang="fi-FI" sz="2400" b="0" dirty="0"/>
              <a:t> </a:t>
            </a:r>
            <a:r>
              <a:rPr lang="fi-FI" sz="2400" b="0" dirty="0" err="1"/>
              <a:t>these</a:t>
            </a:r>
            <a:r>
              <a:rPr lang="fi-FI" sz="2400" b="0" dirty="0"/>
              <a:t> </a:t>
            </a:r>
            <a:r>
              <a:rPr lang="fi-FI" sz="2400" b="0" dirty="0" err="1"/>
              <a:t>interviewees</a:t>
            </a:r>
            <a:r>
              <a:rPr lang="fi-FI" sz="2400" b="0" dirty="0"/>
              <a:t> </a:t>
            </a:r>
            <a:r>
              <a:rPr lang="fi-FI" sz="2400" b="0" dirty="0" err="1"/>
              <a:t>relevant</a:t>
            </a:r>
            <a:r>
              <a:rPr lang="fi-FI" sz="2400" b="0" dirty="0"/>
              <a:t>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Any</a:t>
            </a:r>
            <a:r>
              <a:rPr lang="fi-FI" sz="2400" b="0" dirty="0"/>
              <a:t> </a:t>
            </a:r>
            <a:r>
              <a:rPr lang="fi-FI" sz="2400" b="0" dirty="0" err="1"/>
              <a:t>other</a:t>
            </a:r>
            <a:r>
              <a:rPr lang="fi-FI" sz="2400" b="0" dirty="0"/>
              <a:t> </a:t>
            </a:r>
            <a:r>
              <a:rPr lang="fi-FI" sz="2400" b="0" dirty="0" err="1"/>
              <a:t>suggestions</a:t>
            </a:r>
            <a:r>
              <a:rPr lang="fi-FI" sz="2400" b="0" dirty="0"/>
              <a:t> 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interviews</a:t>
            </a:r>
            <a:r>
              <a:rPr lang="fi-FI" sz="2400" b="0" dirty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Possible</a:t>
            </a:r>
            <a:r>
              <a:rPr lang="fi-FI" sz="2400" b="0" dirty="0"/>
              <a:t> </a:t>
            </a:r>
            <a:r>
              <a:rPr lang="fi-FI" sz="2400" b="0" dirty="0" err="1"/>
              <a:t>issues</a:t>
            </a:r>
            <a:r>
              <a:rPr lang="fi-FI" sz="2400" b="0" dirty="0"/>
              <a:t>, </a:t>
            </a:r>
            <a:r>
              <a:rPr lang="fi-FI" sz="2400" b="0" dirty="0" err="1"/>
              <a:t>special</a:t>
            </a:r>
            <a:r>
              <a:rPr lang="fi-FI" sz="2400" b="0" dirty="0"/>
              <a:t> </a:t>
            </a:r>
            <a:r>
              <a:rPr lang="fi-FI" sz="2400" b="0" dirty="0" err="1"/>
              <a:t>considerations</a:t>
            </a:r>
            <a:r>
              <a:rPr lang="fi-FI" sz="2400" b="0" dirty="0"/>
              <a:t>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204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Preparing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interviews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34914"/>
            <a:ext cx="8047037" cy="4250891"/>
          </a:xfrm>
        </p:spPr>
        <p:txBody>
          <a:bodyPr/>
          <a:lstStyle/>
          <a:p>
            <a:pPr marL="25400" lvl="1" indent="0">
              <a:buNone/>
            </a:pPr>
            <a:r>
              <a:rPr lang="fi-FI" sz="2400" dirty="0" err="1" smtClean="0">
                <a:latin typeface="+mj-lt"/>
              </a:rPr>
              <a:t>The</a:t>
            </a:r>
            <a:r>
              <a:rPr lang="fi-FI" sz="2400" dirty="0" smtClean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university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should</a:t>
            </a:r>
            <a:r>
              <a:rPr lang="fi-FI" sz="2400" dirty="0">
                <a:latin typeface="+mj-lt"/>
              </a:rPr>
              <a:t> </a:t>
            </a:r>
            <a:r>
              <a:rPr lang="fi-FI" sz="2400" b="1" dirty="0" err="1">
                <a:latin typeface="+mj-lt"/>
              </a:rPr>
              <a:t>inform</a:t>
            </a:r>
            <a:r>
              <a:rPr lang="fi-FI" sz="2400" b="1" dirty="0">
                <a:latin typeface="+mj-lt"/>
              </a:rPr>
              <a:t> </a:t>
            </a:r>
            <a:r>
              <a:rPr lang="fi-FI" sz="2400" b="1" dirty="0" err="1">
                <a:latin typeface="+mj-lt"/>
              </a:rPr>
              <a:t>the</a:t>
            </a:r>
            <a:r>
              <a:rPr lang="fi-FI" sz="2400" b="1" dirty="0">
                <a:latin typeface="+mj-lt"/>
              </a:rPr>
              <a:t> </a:t>
            </a:r>
            <a:r>
              <a:rPr lang="fi-FI" sz="2400" b="1" dirty="0" err="1">
                <a:latin typeface="+mj-lt"/>
              </a:rPr>
              <a:t>interviewees</a:t>
            </a:r>
            <a:r>
              <a:rPr lang="fi-FI" sz="2400" b="1" i="1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about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 smtClean="0">
                <a:latin typeface="+mj-lt"/>
              </a:rPr>
              <a:t>evaluation</a:t>
            </a:r>
            <a:r>
              <a:rPr lang="fi-FI" sz="2400" dirty="0" smtClean="0">
                <a:latin typeface="+mj-lt"/>
              </a:rPr>
              <a:t>:</a:t>
            </a:r>
            <a:endParaRPr lang="fi-FI" sz="2400" dirty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latin typeface="+mj-lt"/>
              </a:rPr>
              <a:t>Main </a:t>
            </a:r>
            <a:r>
              <a:rPr lang="fi-FI" sz="2400" dirty="0" err="1">
                <a:latin typeface="+mj-lt"/>
              </a:rPr>
              <a:t>aim</a:t>
            </a:r>
            <a:r>
              <a:rPr lang="fi-FI" sz="2400" dirty="0">
                <a:latin typeface="+mj-lt"/>
              </a:rPr>
              <a:t> of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 smtClean="0">
                <a:latin typeface="+mj-lt"/>
              </a:rPr>
              <a:t>pilot</a:t>
            </a:r>
            <a:r>
              <a:rPr lang="fi-FI" sz="2400" dirty="0" smtClean="0">
                <a:latin typeface="+mj-lt"/>
              </a:rPr>
              <a:t> </a:t>
            </a:r>
            <a:r>
              <a:rPr lang="fi-FI" sz="2400" dirty="0" err="1" smtClean="0">
                <a:latin typeface="+mj-lt"/>
              </a:rPr>
              <a:t>evaluation</a:t>
            </a:r>
            <a:endParaRPr lang="fi-FI" sz="2400" dirty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 err="1">
                <a:latin typeface="+mj-lt"/>
              </a:rPr>
              <a:t>Purpose</a:t>
            </a:r>
            <a:r>
              <a:rPr lang="fi-FI" sz="2400" dirty="0">
                <a:latin typeface="+mj-lt"/>
              </a:rPr>
              <a:t> of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 smtClean="0">
                <a:latin typeface="+mj-lt"/>
              </a:rPr>
              <a:t>interviews</a:t>
            </a:r>
            <a:endParaRPr lang="fi-FI" sz="2400" dirty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 smtClean="0">
                <a:latin typeface="+mj-lt"/>
              </a:rPr>
              <a:t>Composition </a:t>
            </a:r>
            <a:r>
              <a:rPr lang="fi-FI" sz="2400" dirty="0">
                <a:latin typeface="+mj-lt"/>
              </a:rPr>
              <a:t>of </a:t>
            </a:r>
            <a:r>
              <a:rPr lang="fi-FI" sz="2400" dirty="0" err="1">
                <a:latin typeface="+mj-lt"/>
              </a:rPr>
              <a:t>the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>
                <a:latin typeface="+mj-lt"/>
              </a:rPr>
              <a:t>evaluation</a:t>
            </a:r>
            <a:r>
              <a:rPr lang="fi-FI" sz="2400" dirty="0">
                <a:latin typeface="+mj-lt"/>
              </a:rPr>
              <a:t> </a:t>
            </a:r>
            <a:r>
              <a:rPr lang="fi-FI" sz="2400" dirty="0" err="1" smtClean="0">
                <a:latin typeface="+mj-lt"/>
              </a:rPr>
              <a:t>group</a:t>
            </a:r>
            <a:endParaRPr lang="fi-FI" sz="2400" dirty="0" smtClean="0">
              <a:latin typeface="+mj-lt"/>
            </a:endParaRPr>
          </a:p>
          <a:p>
            <a:pPr marL="25400" lvl="1" indent="0">
              <a:buNone/>
            </a:pPr>
            <a:endParaRPr lang="fi-FI" sz="2400" dirty="0" smtClean="0">
              <a:latin typeface="+mj-lt"/>
            </a:endParaRPr>
          </a:p>
          <a:p>
            <a:pPr marL="25400" lvl="1" indent="0">
              <a:buNone/>
            </a:pPr>
            <a:endParaRPr lang="fi-FI" sz="2400" dirty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fi-FI" sz="2400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667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Preparing</a:t>
            </a:r>
            <a:r>
              <a:rPr lang="fi-FI" dirty="0" smtClean="0"/>
              <a:t>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interviews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7" y="1144762"/>
            <a:ext cx="8047037" cy="4250891"/>
          </a:xfrm>
        </p:spPr>
        <p:txBody>
          <a:bodyPr/>
          <a:lstStyle/>
          <a:p>
            <a:pPr marL="3429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>
                <a:latin typeface="+mn-lt"/>
                <a:cs typeface="Arial" panose="020B0604020202020204" pitchFamily="34" charset="0"/>
              </a:rPr>
              <a:t>Interviews are </a:t>
            </a:r>
            <a:r>
              <a:rPr lang="en-GB" sz="2400" b="1" dirty="0" smtClean="0">
                <a:latin typeface="+mn-lt"/>
                <a:cs typeface="Arial" panose="020B0604020202020204" pitchFamily="34" charset="0"/>
              </a:rPr>
              <a:t>confidential</a:t>
            </a:r>
            <a:endParaRPr lang="en-GB" sz="2400" b="1" dirty="0">
              <a:latin typeface="+mn-lt"/>
              <a:cs typeface="Arial" panose="020B0604020202020204" pitchFamily="34" charset="0"/>
            </a:endParaRP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Conducted </a:t>
            </a:r>
            <a:r>
              <a:rPr lang="en-GB" sz="2400" b="1" dirty="0">
                <a:latin typeface="+mn-lt"/>
                <a:cs typeface="Arial" panose="020B0604020202020204" pitchFamily="34" charset="0"/>
              </a:rPr>
              <a:t>in English, </a:t>
            </a:r>
            <a:r>
              <a:rPr lang="en-GB" sz="2400" b="1" dirty="0" smtClean="0">
                <a:latin typeface="+mn-lt"/>
                <a:cs typeface="Arial" panose="020B0604020202020204" pitchFamily="34" charset="0"/>
              </a:rPr>
              <a:t>interpreter </a:t>
            </a:r>
            <a:r>
              <a:rPr lang="en-GB" sz="2400" dirty="0" smtClean="0">
                <a:latin typeface="+mn-lt"/>
                <a:cs typeface="Arial" panose="020B0604020202020204" pitchFamily="34" charset="0"/>
              </a:rPr>
              <a:t>will be provided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by the Twinning project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The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evaluation </a:t>
            </a:r>
            <a:r>
              <a:rPr lang="en-GB" sz="2400" dirty="0" smtClean="0">
                <a:latin typeface="+mn-lt"/>
                <a:cs typeface="Arial" panose="020B0604020202020204" pitchFamily="34" charset="0"/>
              </a:rPr>
              <a:t>group is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interested in the </a:t>
            </a:r>
            <a:r>
              <a:rPr lang="en-GB" sz="2400" b="1" dirty="0">
                <a:latin typeface="+mn-lt"/>
                <a:cs typeface="Arial" panose="020B0604020202020204" pitchFamily="34" charset="0"/>
              </a:rPr>
              <a:t>everyday work and studies</a:t>
            </a: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+mn-lt"/>
                <a:cs typeface="Arial" panose="020B0604020202020204" pitchFamily="34" charset="0"/>
              </a:rPr>
              <a:t>Interviews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are </a:t>
            </a:r>
            <a:r>
              <a:rPr lang="en-GB" sz="2400" b="1" dirty="0">
                <a:latin typeface="+mn-lt"/>
                <a:cs typeface="Arial" panose="020B0604020202020204" pitchFamily="34" charset="0"/>
              </a:rPr>
              <a:t>not exams to test </a:t>
            </a:r>
            <a:r>
              <a:rPr lang="en-GB" sz="2400" dirty="0">
                <a:latin typeface="+mn-lt"/>
                <a:cs typeface="Arial" panose="020B0604020202020204" pitchFamily="34" charset="0"/>
              </a:rPr>
              <a:t>your quality knowledge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n-GB" sz="2400" dirty="0">
                <a:latin typeface="+mn-lt"/>
                <a:cs typeface="Arial" panose="020B0604020202020204" pitchFamily="34" charset="0"/>
              </a:rPr>
              <a:t>There are no “wrong” answers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n-GB" sz="2400" dirty="0">
                <a:latin typeface="+mn-lt"/>
                <a:cs typeface="Arial" panose="020B0604020202020204" pitchFamily="34" charset="0"/>
              </a:rPr>
              <a:t>There is no need to memorise quality documents by heart</a:t>
            </a:r>
          </a:p>
          <a:p>
            <a:pPr marL="703812" lvl="2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defRPr/>
            </a:pPr>
            <a:r>
              <a:rPr lang="en-GB" sz="2400" dirty="0">
                <a:latin typeface="+mn-lt"/>
                <a:cs typeface="Arial" panose="020B0604020202020204" pitchFamily="34" charset="0"/>
              </a:rPr>
              <a:t>You don’t need to bring additional materials to the interviews</a:t>
            </a:r>
          </a:p>
          <a:p>
            <a:pPr marL="646662" lvl="2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lang="en-GB" sz="1800" dirty="0">
              <a:latin typeface="+mn-lt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i-FI" sz="1400" dirty="0">
              <a:latin typeface="+mn-lt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9615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Example</a:t>
            </a:r>
            <a:r>
              <a:rPr lang="fi-FI" dirty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7" y="978899"/>
            <a:ext cx="8047037" cy="4250891"/>
          </a:xfrm>
        </p:spPr>
        <p:txBody>
          <a:bodyPr/>
          <a:lstStyle/>
          <a:p>
            <a:r>
              <a:rPr lang="fi-FI" sz="2400" dirty="0"/>
              <a:t>DAY 1 </a:t>
            </a:r>
            <a:r>
              <a:rPr lang="fi-FI" sz="2400" dirty="0" smtClean="0"/>
              <a:t>– </a:t>
            </a:r>
            <a:r>
              <a:rPr lang="fi-FI" sz="2400" dirty="0" err="1" smtClean="0"/>
              <a:t>Tuesday</a:t>
            </a:r>
            <a:endParaRPr lang="fi-FI" sz="2400" dirty="0"/>
          </a:p>
          <a:p>
            <a:r>
              <a:rPr lang="fi-FI" sz="2400" b="0" dirty="0" smtClean="0"/>
              <a:t>10:00-13:00</a:t>
            </a:r>
          </a:p>
          <a:p>
            <a:r>
              <a:rPr lang="fi-FI" sz="2400" b="0" dirty="0" smtClean="0"/>
              <a:t>2-3 </a:t>
            </a:r>
            <a:r>
              <a:rPr lang="fi-FI" sz="2400" b="0" dirty="0" err="1" smtClean="0"/>
              <a:t>interviews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e.g</a:t>
            </a:r>
            <a:r>
              <a:rPr lang="fi-FI" sz="2400" b="0" dirty="0" smtClean="0"/>
              <a:t>. </a:t>
            </a:r>
            <a:endParaRPr lang="fi-FI" sz="2400" b="0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smtClean="0"/>
              <a:t>Management (</a:t>
            </a:r>
            <a:r>
              <a:rPr lang="fi-FI" sz="2400" b="0" dirty="0" err="1" smtClean="0"/>
              <a:t>Rector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vice-rectors</a:t>
            </a:r>
            <a:r>
              <a:rPr lang="fi-FI" sz="2400" b="0" dirty="0" smtClean="0"/>
              <a:t>)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Deans</a:t>
            </a:r>
            <a:r>
              <a:rPr lang="fi-FI" sz="2400" b="0" dirty="0" smtClean="0"/>
              <a:t> </a:t>
            </a:r>
            <a:r>
              <a:rPr lang="fi-FI" sz="2400" b="0" dirty="0" err="1"/>
              <a:t>from</a:t>
            </a:r>
            <a:r>
              <a:rPr lang="fi-FI" sz="2400" b="0" dirty="0"/>
              <a:t> </a:t>
            </a:r>
            <a:r>
              <a:rPr lang="fi-FI" sz="2400" b="0" dirty="0" err="1"/>
              <a:t>different</a:t>
            </a:r>
            <a:r>
              <a:rPr lang="fi-FI" sz="2400" b="0" dirty="0"/>
              <a:t> </a:t>
            </a:r>
            <a:r>
              <a:rPr lang="fi-FI" sz="2400" b="0" dirty="0" err="1"/>
              <a:t>faculties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Scientific</a:t>
            </a:r>
            <a:r>
              <a:rPr lang="fi-FI" sz="2400" b="0" dirty="0" smtClean="0"/>
              <a:t> </a:t>
            </a:r>
            <a:r>
              <a:rPr lang="fi-FI" sz="2400" b="0" dirty="0" err="1"/>
              <a:t>council</a:t>
            </a:r>
            <a:r>
              <a:rPr lang="fi-FI" sz="2400" b="0" dirty="0"/>
              <a:t> </a:t>
            </a:r>
          </a:p>
          <a:p>
            <a:r>
              <a:rPr lang="fi-FI" sz="2400" b="0" dirty="0"/>
              <a:t>13:00-14:00 </a:t>
            </a:r>
            <a:r>
              <a:rPr lang="fi-FI" sz="2400" b="0" dirty="0" err="1"/>
              <a:t>working</a:t>
            </a:r>
            <a:r>
              <a:rPr lang="fi-FI" sz="2400" b="0" dirty="0"/>
              <a:t> </a:t>
            </a:r>
            <a:r>
              <a:rPr lang="fi-FI" sz="2400" b="0" dirty="0" err="1" smtClean="0"/>
              <a:t>lunch</a:t>
            </a:r>
            <a:endParaRPr lang="fi-FI" sz="2400" b="0" dirty="0"/>
          </a:p>
          <a:p>
            <a:r>
              <a:rPr lang="fi-FI" sz="2400" b="0" dirty="0"/>
              <a:t>14:00-17:00 </a:t>
            </a:r>
            <a:endParaRPr lang="fi-FI" sz="2400" b="0" dirty="0" smtClean="0"/>
          </a:p>
          <a:p>
            <a:r>
              <a:rPr lang="fi-FI" sz="2400" b="0" dirty="0" smtClean="0"/>
              <a:t>2-3 </a:t>
            </a:r>
            <a:r>
              <a:rPr lang="fi-FI" sz="2400" b="0" dirty="0" err="1" smtClean="0"/>
              <a:t>interviews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e.g</a:t>
            </a:r>
            <a:r>
              <a:rPr lang="fi-FI" sz="2400" b="0" dirty="0" smtClean="0"/>
              <a:t>.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Heads</a:t>
            </a:r>
            <a:r>
              <a:rPr lang="fi-FI" sz="2400" b="0" dirty="0" smtClean="0"/>
              <a:t> </a:t>
            </a:r>
            <a:r>
              <a:rPr lang="fi-FI" sz="2400" b="0" dirty="0"/>
              <a:t>of </a:t>
            </a:r>
            <a:r>
              <a:rPr lang="fi-FI" sz="2400" b="0" dirty="0" err="1"/>
              <a:t>Degree</a:t>
            </a:r>
            <a:r>
              <a:rPr lang="fi-FI" sz="2400" b="0" dirty="0"/>
              <a:t> </a:t>
            </a:r>
            <a:r>
              <a:rPr lang="fi-FI" sz="2400" b="0" dirty="0" err="1"/>
              <a:t>Programmes</a:t>
            </a:r>
            <a:r>
              <a:rPr lang="fi-FI" sz="2400" b="0" dirty="0"/>
              <a:t>/</a:t>
            </a:r>
            <a:r>
              <a:rPr lang="fi-FI" sz="2400" b="0" dirty="0" err="1"/>
              <a:t>Departments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smtClean="0"/>
              <a:t>Tour </a:t>
            </a:r>
            <a:r>
              <a:rPr lang="fi-FI" sz="2400" b="0" dirty="0"/>
              <a:t>of </a:t>
            </a:r>
            <a:r>
              <a:rPr lang="fi-FI" sz="2400" b="0" dirty="0" err="1"/>
              <a:t>the</a:t>
            </a:r>
            <a:r>
              <a:rPr lang="fi-FI" sz="2400" b="0" dirty="0"/>
              <a:t> campus (</a:t>
            </a:r>
            <a:r>
              <a:rPr lang="fi-FI" sz="2400" b="0" dirty="0" err="1"/>
              <a:t>classrooms</a:t>
            </a:r>
            <a:r>
              <a:rPr lang="fi-FI" sz="2400" b="0" dirty="0"/>
              <a:t>, </a:t>
            </a:r>
            <a:r>
              <a:rPr lang="fi-FI" sz="2400" b="0" dirty="0" err="1"/>
              <a:t>laboratories</a:t>
            </a:r>
            <a:r>
              <a:rPr lang="fi-FI" sz="2400" b="0" dirty="0"/>
              <a:t>, </a:t>
            </a:r>
            <a:r>
              <a:rPr lang="fi-FI" sz="2400" b="0" dirty="0" err="1"/>
              <a:t>library</a:t>
            </a:r>
            <a:r>
              <a:rPr lang="fi-FI" sz="2400" b="0" dirty="0" smtClean="0"/>
              <a:t>, </a:t>
            </a:r>
            <a:r>
              <a:rPr lang="fi-FI" sz="2400" b="0" dirty="0" err="1"/>
              <a:t>dormitory</a:t>
            </a:r>
            <a:r>
              <a:rPr lang="fi-FI" sz="2400" b="0" dirty="0"/>
              <a:t>, </a:t>
            </a:r>
            <a:r>
              <a:rPr lang="fi-FI" sz="2400" b="0" dirty="0" err="1"/>
              <a:t>canteen</a:t>
            </a:r>
            <a:r>
              <a:rPr lang="fi-FI" sz="2400" b="0" dirty="0"/>
              <a:t>, sport </a:t>
            </a:r>
            <a:r>
              <a:rPr lang="fi-FI" sz="2400" b="0" dirty="0" err="1"/>
              <a:t>facilities</a:t>
            </a:r>
            <a:r>
              <a:rPr lang="fi-FI" sz="2400" b="0" dirty="0"/>
              <a:t>, etc</a:t>
            </a:r>
            <a:r>
              <a:rPr lang="fi-FI" sz="2400" b="0" dirty="0" smtClean="0"/>
              <a:t>.)</a:t>
            </a:r>
            <a:endParaRPr lang="fi-FI" sz="2400" b="0" dirty="0"/>
          </a:p>
          <a:p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4181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Example</a:t>
            </a:r>
            <a:r>
              <a:rPr lang="fi-FI" dirty="0" smtClean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7" y="1003199"/>
            <a:ext cx="8047037" cy="4250891"/>
          </a:xfrm>
        </p:spPr>
        <p:txBody>
          <a:bodyPr/>
          <a:lstStyle/>
          <a:p>
            <a:r>
              <a:rPr lang="fi-FI" sz="2400" dirty="0"/>
              <a:t>DAY 2 - </a:t>
            </a:r>
            <a:r>
              <a:rPr lang="fi-FI" sz="2400" dirty="0" err="1"/>
              <a:t>Wednesday</a:t>
            </a:r>
            <a:endParaRPr lang="fi-FI" sz="2400" dirty="0"/>
          </a:p>
          <a:p>
            <a:r>
              <a:rPr lang="fi-FI" sz="2400" b="0" dirty="0"/>
              <a:t>10:00-13:00 </a:t>
            </a:r>
            <a:endParaRPr lang="fi-FI" sz="2400" b="0" dirty="0" smtClean="0"/>
          </a:p>
          <a:p>
            <a:r>
              <a:rPr lang="fi-FI" sz="2400" b="0" dirty="0" smtClean="0"/>
              <a:t>2-3 </a:t>
            </a:r>
            <a:r>
              <a:rPr lang="fi-FI" sz="2400" b="0" dirty="0" err="1" smtClean="0"/>
              <a:t>interviews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e.g</a:t>
            </a:r>
            <a:r>
              <a:rPr lang="fi-FI" sz="2400" b="0" dirty="0" smtClean="0"/>
              <a:t>. 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University</a:t>
            </a:r>
            <a:r>
              <a:rPr lang="fi-FI" sz="2400" b="0" dirty="0"/>
              <a:t> </a:t>
            </a:r>
            <a:r>
              <a:rPr lang="fi-FI" sz="2400" b="0" dirty="0" err="1"/>
              <a:t>staff</a:t>
            </a:r>
            <a:r>
              <a:rPr lang="fi-FI" sz="2400" b="0" dirty="0"/>
              <a:t> </a:t>
            </a:r>
            <a:r>
              <a:rPr lang="fi-FI" sz="2400" b="0" dirty="0" err="1"/>
              <a:t>responsible</a:t>
            </a:r>
            <a:r>
              <a:rPr lang="fi-FI" sz="2400" b="0" dirty="0"/>
              <a:t> for </a:t>
            </a:r>
            <a:r>
              <a:rPr lang="fi-FI" sz="2400" b="0" dirty="0" err="1"/>
              <a:t>internal</a:t>
            </a:r>
            <a:r>
              <a:rPr lang="fi-FI" sz="2400" b="0" dirty="0"/>
              <a:t> </a:t>
            </a:r>
            <a:r>
              <a:rPr lang="fi-FI" sz="2400" b="0" dirty="0" err="1"/>
              <a:t>quality</a:t>
            </a:r>
            <a:r>
              <a:rPr lang="fi-FI" sz="2400" b="0" dirty="0"/>
              <a:t> </a:t>
            </a:r>
            <a:r>
              <a:rPr lang="fi-FI" sz="2400" b="0" dirty="0" err="1"/>
              <a:t>assurance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Support</a:t>
            </a:r>
            <a:r>
              <a:rPr lang="fi-FI" sz="2400" b="0" dirty="0"/>
              <a:t> </a:t>
            </a:r>
            <a:r>
              <a:rPr lang="fi-FI" sz="2400" b="0" dirty="0" err="1" smtClean="0"/>
              <a:t>services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staff</a:t>
            </a:r>
            <a:endParaRPr lang="fi-FI" sz="2400" b="0" dirty="0"/>
          </a:p>
          <a:p>
            <a:r>
              <a:rPr lang="fi-FI" sz="2400" b="0" dirty="0" smtClean="0"/>
              <a:t>13:00-14:00 </a:t>
            </a:r>
            <a:r>
              <a:rPr lang="fi-FI" sz="2400" b="0" dirty="0" err="1"/>
              <a:t>working</a:t>
            </a:r>
            <a:r>
              <a:rPr lang="fi-FI" sz="2400" b="0" dirty="0"/>
              <a:t> </a:t>
            </a:r>
            <a:r>
              <a:rPr lang="fi-FI" sz="2400" b="0" dirty="0" err="1"/>
              <a:t>lunch</a:t>
            </a:r>
            <a:endParaRPr lang="fi-FI" sz="2400" b="0" dirty="0"/>
          </a:p>
          <a:p>
            <a:r>
              <a:rPr lang="fi-FI" sz="2400" b="0" dirty="0"/>
              <a:t>14:00-17:00 </a:t>
            </a:r>
            <a:endParaRPr lang="fi-FI" sz="2400" b="0" dirty="0" smtClean="0"/>
          </a:p>
          <a:p>
            <a:r>
              <a:rPr lang="fi-FI" sz="2400" b="0" dirty="0" smtClean="0"/>
              <a:t>2-3 </a:t>
            </a:r>
            <a:r>
              <a:rPr lang="fi-FI" sz="2400" b="0" dirty="0" err="1"/>
              <a:t>interviews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Teaching</a:t>
            </a:r>
            <a:r>
              <a:rPr lang="fi-FI" sz="2400" b="0" dirty="0"/>
              <a:t> </a:t>
            </a:r>
            <a:r>
              <a:rPr lang="fi-FI" sz="2400" b="0" dirty="0" err="1"/>
              <a:t>staff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Students</a:t>
            </a:r>
            <a:endParaRPr lang="fi-FI" sz="2400" b="0" dirty="0"/>
          </a:p>
          <a:p>
            <a:endParaRPr lang="fi-FI" b="0" dirty="0"/>
          </a:p>
          <a:p>
            <a:endParaRPr lang="fi-FI" b="0" dirty="0"/>
          </a:p>
          <a:p>
            <a:endParaRPr lang="fi-FI" b="0" dirty="0"/>
          </a:p>
          <a:p>
            <a:endParaRPr lang="fi-FI" b="0" dirty="0"/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514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Example</a:t>
            </a:r>
            <a:r>
              <a:rPr lang="fi-FI" dirty="0" smtClean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22036"/>
            <a:ext cx="8047037" cy="4250891"/>
          </a:xfrm>
        </p:spPr>
        <p:txBody>
          <a:bodyPr/>
          <a:lstStyle/>
          <a:p>
            <a:r>
              <a:rPr lang="fi-FI" sz="2400" dirty="0"/>
              <a:t>DAY 3 - </a:t>
            </a:r>
            <a:r>
              <a:rPr lang="fi-FI" sz="2400" dirty="0" err="1"/>
              <a:t>Thursday</a:t>
            </a:r>
            <a:endParaRPr lang="fi-FI" sz="2400" dirty="0"/>
          </a:p>
          <a:p>
            <a:r>
              <a:rPr lang="fi-FI" sz="2400" b="0" dirty="0"/>
              <a:t>10:00-13:00 2-3 </a:t>
            </a:r>
            <a:r>
              <a:rPr lang="fi-FI" sz="2400" b="0" dirty="0" err="1"/>
              <a:t>interviews</a:t>
            </a:r>
            <a:r>
              <a:rPr lang="fi-FI" sz="2400" b="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Student</a:t>
            </a:r>
            <a:r>
              <a:rPr lang="fi-FI" sz="2400" b="0" dirty="0"/>
              <a:t> </a:t>
            </a:r>
            <a:r>
              <a:rPr lang="fi-FI" sz="2400" b="0" dirty="0" err="1" smtClean="0"/>
              <a:t>representatives</a:t>
            </a:r>
            <a:endParaRPr lang="fi-FI" sz="24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External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stakeholders</a:t>
            </a:r>
            <a:r>
              <a:rPr lang="fi-FI" sz="2400" b="0" dirty="0" smtClean="0"/>
              <a:t> (</a:t>
            </a:r>
            <a:r>
              <a:rPr lang="fi-FI" sz="2400" b="0" dirty="0" err="1" smtClean="0"/>
              <a:t>e.g</a:t>
            </a:r>
            <a:r>
              <a:rPr lang="fi-FI" sz="2400" b="0" dirty="0" smtClean="0"/>
              <a:t>. labour market </a:t>
            </a:r>
            <a:r>
              <a:rPr lang="fi-FI" sz="2400" b="0" dirty="0" err="1" smtClean="0"/>
              <a:t>representatives</a:t>
            </a:r>
            <a:r>
              <a:rPr lang="fi-FI" sz="2400" b="0" dirty="0" smtClean="0"/>
              <a:t>, </a:t>
            </a:r>
            <a:r>
              <a:rPr lang="fi-FI" sz="2400" b="0" dirty="0" err="1" smtClean="0"/>
              <a:t>cooperation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partners</a:t>
            </a:r>
            <a:r>
              <a:rPr lang="fi-FI" sz="2400" b="0" dirty="0" smtClean="0"/>
              <a:t>)</a:t>
            </a:r>
          </a:p>
          <a:p>
            <a:r>
              <a:rPr lang="fi-FI" sz="2400" b="0" dirty="0" smtClean="0"/>
              <a:t>13:00-14:00 </a:t>
            </a:r>
            <a:r>
              <a:rPr lang="fi-FI" sz="2400" b="0" dirty="0" err="1"/>
              <a:t>Working</a:t>
            </a:r>
            <a:r>
              <a:rPr lang="fi-FI" sz="2400" b="0" dirty="0"/>
              <a:t> </a:t>
            </a:r>
            <a:r>
              <a:rPr lang="fi-FI" sz="2400" b="0" dirty="0" err="1"/>
              <a:t>lunch</a:t>
            </a:r>
            <a:endParaRPr lang="fi-FI" sz="2400" b="0" dirty="0"/>
          </a:p>
          <a:p>
            <a:r>
              <a:rPr lang="fi-FI" sz="2400" b="0" dirty="0"/>
              <a:t>14:00-15:00 Evaluation </a:t>
            </a:r>
            <a:r>
              <a:rPr lang="fi-FI" sz="2400" b="0" dirty="0" err="1"/>
              <a:t>group</a:t>
            </a:r>
            <a:r>
              <a:rPr lang="fi-FI" sz="2400" b="0" dirty="0"/>
              <a:t> </a:t>
            </a:r>
            <a:r>
              <a:rPr lang="fi-FI" sz="2400" b="0" dirty="0" err="1"/>
              <a:t>prepares</a:t>
            </a:r>
            <a:r>
              <a:rPr lang="fi-FI" sz="2400" b="0" dirty="0"/>
              <a:t> </a:t>
            </a:r>
            <a:r>
              <a:rPr lang="fi-FI" sz="2400" b="0" dirty="0" err="1" smtClean="0"/>
              <a:t>preliminary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conclusions</a:t>
            </a:r>
            <a:endParaRPr lang="fi-FI" sz="2400" b="0" dirty="0"/>
          </a:p>
          <a:p>
            <a:r>
              <a:rPr lang="fi-FI" sz="2400" b="0" dirty="0"/>
              <a:t>15:00-16:00 Preliminary feedback 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university</a:t>
            </a:r>
            <a:r>
              <a:rPr lang="fi-FI" sz="2400" b="0" dirty="0"/>
              <a:t> </a:t>
            </a:r>
            <a:r>
              <a:rPr lang="fi-FI" sz="2400" b="0" dirty="0" smtClean="0"/>
              <a:t>management</a:t>
            </a:r>
            <a:endParaRPr lang="fi-FI" sz="2400" b="0" dirty="0"/>
          </a:p>
          <a:p>
            <a:endParaRPr lang="fi-FI" sz="2400" b="0" dirty="0"/>
          </a:p>
          <a:p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2745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End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site</a:t>
            </a:r>
            <a:r>
              <a:rPr lang="fi-FI" dirty="0" smtClean="0"/>
              <a:t> </a:t>
            </a:r>
            <a:r>
              <a:rPr lang="fi-FI" dirty="0" err="1" smtClean="0"/>
              <a:t>visit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visit concludes with a meeting with the </a:t>
            </a:r>
            <a:r>
              <a:rPr lang="en-GB" sz="2400" b="0" dirty="0" smtClean="0"/>
              <a:t>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At </a:t>
            </a:r>
            <a:r>
              <a:rPr lang="en-GB" sz="2400" b="0" dirty="0"/>
              <a:t>the end of the meeting, the evaluation group gives </a:t>
            </a:r>
            <a:r>
              <a:rPr lang="en-GB" sz="2400" b="0" dirty="0" smtClean="0"/>
              <a:t>preliminary </a:t>
            </a:r>
            <a:r>
              <a:rPr lang="en-GB" sz="2400" b="0" dirty="0"/>
              <a:t>feedback based on </a:t>
            </a:r>
            <a:r>
              <a:rPr lang="en-GB" sz="2400" b="0" dirty="0" smtClean="0"/>
              <a:t>observations during visit </a:t>
            </a:r>
            <a:endParaRPr lang="en-GB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Feedback will conclude the visit – not the place for </a:t>
            </a:r>
            <a:r>
              <a:rPr lang="en-GB" sz="2400" b="0" dirty="0" smtClean="0"/>
              <a:t>discussion </a:t>
            </a:r>
            <a:endParaRPr lang="en-GB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university will have the opportunity to fact-check the report before </a:t>
            </a:r>
            <a:r>
              <a:rPr lang="en-GB" sz="2400" b="0" dirty="0" smtClean="0"/>
              <a:t>publication</a:t>
            </a: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5271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 smtClean="0"/>
              <a:t>visit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0" dirty="0"/>
              <a:t>The evaluation group will prepare the report within 1 month of the site visit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The report will highlight strengths, good practices and recommendations for further development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b="0" dirty="0"/>
              <a:t>The audit report is published on the Twinning project </a:t>
            </a:r>
            <a:r>
              <a:rPr lang="en-GB" sz="2400" b="0" dirty="0" smtClean="0"/>
              <a:t>website after the fact-check by the university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Analysing</a:t>
            </a:r>
            <a:r>
              <a:rPr lang="fi-FI" sz="2400" b="0" dirty="0" smtClean="0"/>
              <a:t>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pilot</a:t>
            </a:r>
            <a:r>
              <a:rPr lang="fi-FI" sz="2400" b="0" dirty="0"/>
              <a:t> </a:t>
            </a:r>
            <a:r>
              <a:rPr lang="fi-FI" sz="2400" b="0" dirty="0" err="1"/>
              <a:t>evaluations</a:t>
            </a:r>
            <a:r>
              <a:rPr lang="fi-FI" sz="2400" b="0" dirty="0"/>
              <a:t> in </a:t>
            </a:r>
            <a:r>
              <a:rPr lang="fi-FI" sz="2400" b="0" dirty="0" err="1" smtClean="0"/>
              <a:t>May</a:t>
            </a:r>
            <a:r>
              <a:rPr lang="fi-FI" sz="2400" b="0" dirty="0" smtClean="0"/>
              <a:t>/</a:t>
            </a:r>
            <a:r>
              <a:rPr lang="fi-FI" sz="2400" b="0" dirty="0" err="1" smtClean="0"/>
              <a:t>June</a:t>
            </a:r>
            <a:r>
              <a:rPr lang="fi-FI" sz="2400" b="0" dirty="0" smtClean="0"/>
              <a:t> </a:t>
            </a:r>
            <a:r>
              <a:rPr lang="fi-FI" sz="2400" b="0" dirty="0" err="1"/>
              <a:t>with</a:t>
            </a:r>
            <a:r>
              <a:rPr lang="fi-FI" sz="2400" b="0" dirty="0"/>
              <a:t> </a:t>
            </a:r>
            <a:r>
              <a:rPr lang="fi-FI" sz="2400" b="0" dirty="0" err="1"/>
              <a:t>all</a:t>
            </a:r>
            <a:r>
              <a:rPr lang="fi-FI" sz="2400" b="0" dirty="0"/>
              <a:t> </a:t>
            </a:r>
            <a:r>
              <a:rPr lang="fi-FI" sz="2400" b="0" dirty="0" err="1"/>
              <a:t>three</a:t>
            </a:r>
            <a:r>
              <a:rPr lang="fi-FI" sz="2400" b="0" dirty="0"/>
              <a:t> </a:t>
            </a:r>
            <a:r>
              <a:rPr lang="fi-FI" sz="2400" b="0" dirty="0" err="1"/>
              <a:t>pilot</a:t>
            </a:r>
            <a:r>
              <a:rPr lang="fi-FI" sz="2400" b="0" dirty="0"/>
              <a:t> </a:t>
            </a:r>
            <a:r>
              <a:rPr lang="fi-FI" sz="2400" b="0" dirty="0" err="1"/>
              <a:t>universities</a:t>
            </a:r>
            <a:endParaRPr lang="fi-FI" sz="24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31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Aim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institutional</a:t>
            </a:r>
            <a:r>
              <a:rPr lang="fi-FI" dirty="0" smtClean="0"/>
              <a:t> </a:t>
            </a:r>
            <a:r>
              <a:rPr lang="fi-FI" dirty="0" err="1" smtClean="0"/>
              <a:t>evaluation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56323907-4EFB-4D50-B9CA-F240FB5F2943}" type="datetime1">
              <a:rPr lang="fi-FI" smtClean="0"/>
              <a:t>23.2.2017</a:t>
            </a:fld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BFB6B250-F217-B84A-8E10-659CA258BA50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sz="quarter" idx="14"/>
          </p:nvPr>
        </p:nvSpPr>
        <p:spPr>
          <a:xfrm>
            <a:off x="541338" y="1133341"/>
            <a:ext cx="8254932" cy="4803225"/>
          </a:xfrm>
        </p:spPr>
        <p:txBody>
          <a:bodyPr/>
          <a:lstStyle/>
          <a:p>
            <a:pPr marL="342900" lvl="0" indent="-34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GB" sz="2400" b="0" dirty="0" smtClean="0"/>
              <a:t>Support the </a:t>
            </a:r>
            <a:r>
              <a:rPr lang="en-GB" sz="2400" dirty="0"/>
              <a:t>s</a:t>
            </a:r>
            <a:r>
              <a:rPr lang="en-GB" sz="2400" dirty="0" smtClean="0"/>
              <a:t>trategic management </a:t>
            </a:r>
            <a:r>
              <a:rPr lang="en-GB" sz="2400" b="0" dirty="0" smtClean="0"/>
              <a:t>of the higher education institution</a:t>
            </a:r>
            <a:endParaRPr lang="fi-FI" sz="2400" b="0" dirty="0"/>
          </a:p>
          <a:p>
            <a:pPr marL="342900" lvl="0" indent="-34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GB" sz="2400" b="0" dirty="0" smtClean="0"/>
              <a:t>Provide </a:t>
            </a:r>
            <a:r>
              <a:rPr lang="en-GB" sz="2400" dirty="0" smtClean="0"/>
              <a:t>external feedback </a:t>
            </a:r>
            <a:r>
              <a:rPr lang="en-GB" sz="2400" b="0" dirty="0" smtClean="0"/>
              <a:t>to the institution’s own internal quality assurance procedures</a:t>
            </a:r>
          </a:p>
          <a:p>
            <a:pPr marL="342900" lvl="0" indent="-34290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GB" sz="2400" b="0" dirty="0" smtClean="0"/>
              <a:t>Inform stakeholders of the compliance of the process and outcomes of teaching and learning to the European standards and guidelines for quality assurance in higher education</a:t>
            </a:r>
            <a:endParaRPr lang="en-GB" sz="2400" dirty="0">
              <a:solidFill>
                <a:schemeClr val="tx2"/>
              </a:solidFill>
              <a:latin typeface="Georgia" panose="02040502050405020303" pitchFamily="18" charset="0"/>
            </a:endParaRPr>
          </a:p>
          <a:p>
            <a:endParaRPr lang="fi-FI" dirty="0" smtClean="0"/>
          </a:p>
          <a:p>
            <a:r>
              <a:rPr lang="en-GB" sz="2400" dirty="0" smtClean="0"/>
              <a:t>The </a:t>
            </a:r>
            <a:r>
              <a:rPr lang="en-GB" sz="2400" dirty="0"/>
              <a:t>p</a:t>
            </a:r>
            <a:r>
              <a:rPr lang="en-GB" sz="2400" dirty="0" smtClean="0"/>
              <a:t>ilot </a:t>
            </a:r>
            <a:r>
              <a:rPr lang="en-GB" sz="2400" dirty="0"/>
              <a:t>evaluation outcome will be a public report giving recommendations for improvement, identifying strengths and good practices in the </a:t>
            </a:r>
            <a:r>
              <a:rPr lang="en-GB" sz="2400" dirty="0" smtClean="0"/>
              <a:t>university.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72835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ctr"/>
            <a:r>
              <a:rPr lang="fi-FI" sz="4400" dirty="0" err="1"/>
              <a:t>Thank</a:t>
            </a:r>
            <a:r>
              <a:rPr lang="fi-FI" sz="4400" dirty="0"/>
              <a:t> </a:t>
            </a:r>
            <a:r>
              <a:rPr lang="fi-FI" sz="4400" dirty="0" err="1" smtClean="0"/>
              <a:t>you</a:t>
            </a:r>
            <a:r>
              <a:rPr lang="fi-FI" sz="4400" dirty="0" smtClean="0"/>
              <a:t>!</a:t>
            </a:r>
            <a:endParaRPr lang="fi-FI" sz="4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5406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Evaluation </a:t>
            </a:r>
            <a:r>
              <a:rPr lang="fi-FI" dirty="0" err="1"/>
              <a:t>process</a:t>
            </a:r>
            <a:r>
              <a:rPr lang="fi-FI" dirty="0"/>
              <a:t> and </a:t>
            </a:r>
            <a:r>
              <a:rPr lang="fi-FI" dirty="0" err="1" smtClean="0"/>
              <a:t>timeline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 smtClean="0"/>
              <a:t>Preparation of the self-evaluation </a:t>
            </a:r>
            <a:r>
              <a:rPr lang="en-GB" sz="2400" b="0" dirty="0"/>
              <a:t>and compilation of </a:t>
            </a:r>
            <a:r>
              <a:rPr lang="en-GB" sz="2400" b="0" dirty="0" smtClean="0"/>
              <a:t>material </a:t>
            </a:r>
            <a:r>
              <a:rPr lang="en-GB" sz="2400" b="0" dirty="0"/>
              <a:t>by the </a:t>
            </a:r>
            <a:r>
              <a:rPr lang="en-GB" sz="2400" b="0" dirty="0" smtClean="0"/>
              <a:t>university </a:t>
            </a:r>
            <a:r>
              <a:rPr lang="en-GB" sz="2400" b="0" dirty="0" smtClean="0">
                <a:solidFill>
                  <a:srgbClr val="00B0F0"/>
                </a:solidFill>
              </a:rPr>
              <a:t>– October 2016 - February 2017</a:t>
            </a:r>
            <a:endParaRPr lang="fi-FI" sz="2400" b="0" dirty="0">
              <a:solidFill>
                <a:srgbClr val="00B0F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/>
              <a:t> Site visit to </a:t>
            </a:r>
            <a:r>
              <a:rPr lang="en-GB" sz="2400" b="0" dirty="0" smtClean="0"/>
              <a:t>the university </a:t>
            </a:r>
            <a:r>
              <a:rPr lang="en-GB" sz="2400" b="0" dirty="0" smtClean="0">
                <a:solidFill>
                  <a:srgbClr val="00B0F0"/>
                </a:solidFill>
              </a:rPr>
              <a:t>– </a:t>
            </a:r>
            <a:r>
              <a:rPr lang="en-GB" sz="2400" b="0" dirty="0">
                <a:solidFill>
                  <a:srgbClr val="00B0F0"/>
                </a:solidFill>
              </a:rPr>
              <a:t>April </a:t>
            </a:r>
            <a:r>
              <a:rPr lang="en-GB" sz="2400" b="0" dirty="0" smtClean="0">
                <a:solidFill>
                  <a:srgbClr val="00B0F0"/>
                </a:solidFill>
              </a:rPr>
              <a:t>10-14, 2017 </a:t>
            </a:r>
            <a:endParaRPr lang="fi-FI" sz="2400" b="0" dirty="0">
              <a:solidFill>
                <a:srgbClr val="00B0F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/>
              <a:t> Publication of the report </a:t>
            </a:r>
            <a:r>
              <a:rPr lang="en-GB" sz="2400" b="0" dirty="0">
                <a:solidFill>
                  <a:srgbClr val="00B0F0"/>
                </a:solidFill>
              </a:rPr>
              <a:t>– </a:t>
            </a:r>
            <a:r>
              <a:rPr lang="en-GB" sz="2400" b="0" dirty="0" smtClean="0">
                <a:solidFill>
                  <a:srgbClr val="00B0F0"/>
                </a:solidFill>
              </a:rPr>
              <a:t>May/June 2017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b="0" dirty="0" smtClean="0"/>
              <a:t>Analysis of the pilot evaluation </a:t>
            </a:r>
            <a:r>
              <a:rPr lang="en-GB" sz="2400" b="0" dirty="0" smtClean="0">
                <a:solidFill>
                  <a:srgbClr val="00B0F0"/>
                </a:solidFill>
              </a:rPr>
              <a:t>– June 2017</a:t>
            </a:r>
            <a:endParaRPr lang="fi-FI" sz="2400" b="0" dirty="0">
              <a:solidFill>
                <a:srgbClr val="00B0F0"/>
              </a:solidFill>
            </a:endParaRPr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053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Purpose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site</a:t>
            </a:r>
            <a:r>
              <a:rPr lang="fi-FI" dirty="0"/>
              <a:t> </a:t>
            </a:r>
            <a:r>
              <a:rPr lang="fi-FI" dirty="0" err="1"/>
              <a:t>visit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 smtClean="0"/>
              <a:t>To </a:t>
            </a:r>
            <a:r>
              <a:rPr lang="en-GB" sz="2800" dirty="0">
                <a:solidFill>
                  <a:srgbClr val="0070C0"/>
                </a:solidFill>
              </a:rPr>
              <a:t>verify </a:t>
            </a:r>
            <a:r>
              <a:rPr lang="en-GB" sz="2800" b="0" dirty="0"/>
              <a:t>and </a:t>
            </a:r>
            <a:r>
              <a:rPr lang="en-GB" sz="2800" dirty="0">
                <a:solidFill>
                  <a:srgbClr val="0070C0"/>
                </a:solidFill>
              </a:rPr>
              <a:t>supplement</a:t>
            </a:r>
            <a:r>
              <a:rPr lang="en-GB" sz="2800" b="0" dirty="0">
                <a:solidFill>
                  <a:srgbClr val="0070C0"/>
                </a:solidFill>
              </a:rPr>
              <a:t> </a:t>
            </a:r>
            <a:r>
              <a:rPr lang="en-GB" sz="2800" b="0" dirty="0"/>
              <a:t>the observations made based on the written material submitted by the </a:t>
            </a:r>
            <a:r>
              <a:rPr lang="en-GB" sz="2800" b="0" dirty="0" smtClean="0"/>
              <a:t>university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0" dirty="0" smtClean="0"/>
              <a:t>The goal </a:t>
            </a:r>
            <a:r>
              <a:rPr lang="en-GB" sz="2800" b="0" dirty="0"/>
              <a:t>is to make the visit an </a:t>
            </a:r>
            <a:r>
              <a:rPr lang="en-GB" sz="2800" dirty="0">
                <a:solidFill>
                  <a:srgbClr val="0070C0"/>
                </a:solidFill>
              </a:rPr>
              <a:t>interactive</a:t>
            </a:r>
            <a:r>
              <a:rPr lang="en-GB" sz="2800" dirty="0">
                <a:solidFill>
                  <a:srgbClr val="00B0F0"/>
                </a:solidFill>
              </a:rPr>
              <a:t> </a:t>
            </a:r>
            <a:r>
              <a:rPr lang="en-GB" sz="2800" dirty="0">
                <a:solidFill>
                  <a:srgbClr val="0070C0"/>
                </a:solidFill>
              </a:rPr>
              <a:t>event</a:t>
            </a:r>
            <a:r>
              <a:rPr lang="en-GB" sz="2800" dirty="0">
                <a:solidFill>
                  <a:srgbClr val="00B0F0"/>
                </a:solidFill>
              </a:rPr>
              <a:t> </a:t>
            </a:r>
            <a:r>
              <a:rPr lang="en-GB" sz="2800" b="0" dirty="0"/>
              <a:t>that supports the development of the </a:t>
            </a:r>
            <a:r>
              <a:rPr lang="en-GB" sz="2800" b="0" dirty="0" smtClean="0"/>
              <a:t>university’s operations</a:t>
            </a:r>
            <a:endParaRPr lang="fi-FI" sz="2800" b="0" dirty="0"/>
          </a:p>
          <a:p>
            <a:endParaRPr lang="fi-FI" sz="28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0535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Evaluation </a:t>
            </a:r>
            <a:r>
              <a:rPr lang="fi-FI" dirty="0" err="1" smtClean="0"/>
              <a:t>group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144762"/>
            <a:ext cx="8047037" cy="4250891"/>
          </a:xfrm>
        </p:spPr>
        <p:txBody>
          <a:bodyPr/>
          <a:lstStyle/>
          <a:p>
            <a:r>
              <a:rPr lang="en-US" sz="2400" b="0" dirty="0"/>
              <a:t>Two international experts: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Chair: Ms. Eve </a:t>
            </a:r>
            <a:r>
              <a:rPr lang="en-US" sz="2400" dirty="0" err="1"/>
              <a:t>Eisenschmidt</a:t>
            </a:r>
            <a:r>
              <a:rPr lang="en-US" sz="2400" dirty="0"/>
              <a:t> (EST)</a:t>
            </a: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Mr. Hannu Apajalahti (FIN</a:t>
            </a:r>
            <a:r>
              <a:rPr lang="en-US" sz="2400" dirty="0" smtClean="0"/>
              <a:t>)</a:t>
            </a:r>
          </a:p>
          <a:p>
            <a:r>
              <a:rPr lang="en-US" sz="2400" b="0" dirty="0" smtClean="0"/>
              <a:t>Three Azerbaijani experts: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Mr</a:t>
            </a:r>
            <a:r>
              <a:rPr lang="en-US" sz="2400" dirty="0"/>
              <a:t>. Anar Naghiyev </a:t>
            </a:r>
            <a:endParaRPr lang="fi-FI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Ms. Natavan Babayeva </a:t>
            </a:r>
            <a:r>
              <a:rPr lang="en-US" sz="2400" dirty="0" smtClean="0"/>
              <a:t> 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Ms. </a:t>
            </a:r>
            <a:r>
              <a:rPr lang="en-US" sz="2400" dirty="0" err="1" smtClean="0"/>
              <a:t>Nargiz</a:t>
            </a:r>
            <a:r>
              <a:rPr lang="en-US" sz="2400" dirty="0" smtClean="0"/>
              <a:t> Mammadova </a:t>
            </a:r>
          </a:p>
          <a:p>
            <a:r>
              <a:rPr lang="en-US" sz="2400" b="0" dirty="0" smtClean="0"/>
              <a:t>Project manager from EKKA: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Ms. </a:t>
            </a:r>
            <a:r>
              <a:rPr lang="en-US" sz="2400" dirty="0"/>
              <a:t>Tiia </a:t>
            </a:r>
            <a:r>
              <a:rPr lang="en-US" sz="2400" dirty="0" smtClean="0"/>
              <a:t>Bach</a:t>
            </a:r>
            <a:endParaRPr lang="fi-FI" sz="2400" dirty="0"/>
          </a:p>
          <a:p>
            <a:endParaRPr lang="fi-FI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87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Code</a:t>
            </a:r>
            <a:r>
              <a:rPr lang="fi-FI" dirty="0"/>
              <a:t> of </a:t>
            </a:r>
            <a:r>
              <a:rPr lang="fi-FI" dirty="0" err="1"/>
              <a:t>ethics</a:t>
            </a:r>
            <a:r>
              <a:rPr lang="fi-FI" dirty="0"/>
              <a:t> 	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60672"/>
            <a:ext cx="8047037" cy="4250891"/>
          </a:xfrm>
        </p:spPr>
        <p:txBody>
          <a:bodyPr/>
          <a:lstStyle/>
          <a:p>
            <a:pPr lvl="1"/>
            <a:r>
              <a:rPr lang="en-GB" sz="2400" b="1" dirty="0">
                <a:solidFill>
                  <a:srgbClr val="0070C0"/>
                </a:solidFill>
              </a:rPr>
              <a:t>Impartiality and objectivity</a:t>
            </a:r>
            <a:endParaRPr lang="en-GB" sz="24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n-GB" sz="1800" dirty="0"/>
              <a:t>Experts must take an impartial and objective approach towards the HEI subject to the evaluation, as well as recognise their position of power and the responsibility relating to it.</a:t>
            </a:r>
            <a:endParaRPr lang="fi-FI" sz="1800" dirty="0"/>
          </a:p>
          <a:p>
            <a:pPr lvl="1"/>
            <a:r>
              <a:rPr lang="en-GB" sz="2400" b="1" dirty="0">
                <a:solidFill>
                  <a:srgbClr val="0070C0"/>
                </a:solidFill>
              </a:rPr>
              <a:t>Transparent and evidence-based evaluation</a:t>
            </a:r>
            <a:endParaRPr lang="en-GB" sz="2400" dirty="0">
              <a:solidFill>
                <a:srgbClr val="0070C0"/>
              </a:solidFill>
            </a:endParaRPr>
          </a:p>
          <a:p>
            <a:pPr marL="457200" lvl="1" indent="0">
              <a:buNone/>
            </a:pPr>
            <a:r>
              <a:rPr lang="en-GB" sz="1800" dirty="0"/>
              <a:t>The evaluation must be based on transparent and systematically applied criteria, as well as on material collected in connection with the process.</a:t>
            </a:r>
            <a:endParaRPr lang="fi-FI" sz="1800" dirty="0"/>
          </a:p>
          <a:p>
            <a:pPr lvl="1"/>
            <a:r>
              <a:rPr lang="en-GB" sz="2400" b="1" dirty="0">
                <a:solidFill>
                  <a:srgbClr val="0070C0"/>
                </a:solidFill>
              </a:rPr>
              <a:t>Confidentiality</a:t>
            </a:r>
          </a:p>
          <a:p>
            <a:pPr marL="457200" lvl="1" indent="0">
              <a:buNone/>
            </a:pPr>
            <a:r>
              <a:rPr lang="en-GB" sz="1800" dirty="0"/>
              <a:t>All of the information acquired during the process, except for that published in the final report, is confidential.</a:t>
            </a:r>
            <a:endParaRPr lang="fi-FI" sz="1800" dirty="0"/>
          </a:p>
          <a:p>
            <a:pPr lvl="1"/>
            <a:r>
              <a:rPr lang="en-GB" sz="2400" b="1" dirty="0">
                <a:solidFill>
                  <a:srgbClr val="0070C0"/>
                </a:solidFill>
              </a:rPr>
              <a:t>Interaction</a:t>
            </a:r>
          </a:p>
          <a:p>
            <a:pPr marL="457200" lvl="1" indent="0">
              <a:buNone/>
            </a:pPr>
            <a:r>
              <a:rPr lang="en-GB" sz="1800" dirty="0"/>
              <a:t>The evaluation is carried out through good cooperation and interaction with the HEI.</a:t>
            </a:r>
            <a:endParaRPr lang="fi-FI" sz="1800" dirty="0"/>
          </a:p>
          <a:p>
            <a:endParaRPr lang="fi-FI" sz="1100" dirty="0"/>
          </a:p>
          <a:p>
            <a:endParaRPr lang="fi-FI" sz="1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148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Practical</a:t>
            </a:r>
            <a:r>
              <a:rPr lang="fi-FI" dirty="0" smtClean="0"/>
              <a:t> </a:t>
            </a:r>
            <a:r>
              <a:rPr lang="fi-FI" dirty="0" err="1" smtClean="0"/>
              <a:t>information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881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What</a:t>
            </a:r>
            <a:r>
              <a:rPr lang="fi-FI" dirty="0" smtClean="0"/>
              <a:t> is </a:t>
            </a:r>
            <a:r>
              <a:rPr lang="fi-FI" dirty="0" err="1" smtClean="0"/>
              <a:t>expected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university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47898"/>
            <a:ext cx="8047037" cy="42508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Reserve</a:t>
            </a:r>
            <a:r>
              <a:rPr lang="fi-FI" sz="2400" b="0" dirty="0"/>
              <a:t> </a:t>
            </a:r>
            <a:r>
              <a:rPr lang="fi-FI" sz="2400" b="0" dirty="0" smtClean="0"/>
              <a:t>a </a:t>
            </a:r>
            <a:r>
              <a:rPr lang="fi-FI" sz="2400" dirty="0" err="1" smtClean="0"/>
              <a:t>room</a:t>
            </a:r>
            <a:r>
              <a:rPr lang="fi-FI" sz="2400" b="0" dirty="0" smtClean="0"/>
              <a:t> </a:t>
            </a:r>
            <a:r>
              <a:rPr lang="fi-FI" sz="2400" b="0" dirty="0"/>
              <a:t>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Internet</a:t>
            </a:r>
            <a:r>
              <a:rPr lang="fi-FI" sz="2400" b="0" dirty="0"/>
              <a:t> </a:t>
            </a:r>
            <a:r>
              <a:rPr lang="fi-FI" sz="2400" b="0" dirty="0" err="1"/>
              <a:t>access</a:t>
            </a:r>
            <a:r>
              <a:rPr lang="fi-FI" sz="2400" b="0" dirty="0"/>
              <a:t>, </a:t>
            </a:r>
            <a:r>
              <a:rPr lang="fi-FI" sz="2400" b="0" dirty="0" err="1"/>
              <a:t>access</a:t>
            </a:r>
            <a:r>
              <a:rPr lang="fi-FI" sz="2400" b="0" dirty="0"/>
              <a:t> to </a:t>
            </a:r>
            <a:r>
              <a:rPr lang="fi-FI" sz="2400" b="0" dirty="0" err="1"/>
              <a:t>printers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/>
              <a:t>Coffee</a:t>
            </a:r>
            <a:r>
              <a:rPr lang="fi-FI" sz="2400" b="0" dirty="0"/>
              <a:t> </a:t>
            </a:r>
            <a:r>
              <a:rPr lang="fi-FI" sz="2400" b="0" dirty="0" err="1"/>
              <a:t>breaks</a:t>
            </a:r>
            <a:r>
              <a:rPr lang="fi-FI" sz="2400" b="0" dirty="0"/>
              <a:t> in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</a:t>
            </a:r>
            <a:r>
              <a:rPr lang="fi-FI" sz="2400" b="0" dirty="0"/>
              <a:t> </a:t>
            </a:r>
            <a:r>
              <a:rPr lang="fi-FI" sz="2400" b="0" dirty="0" err="1"/>
              <a:t>room</a:t>
            </a:r>
            <a:r>
              <a:rPr lang="fi-FI" sz="2400" b="0" dirty="0"/>
              <a:t> for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evaluation</a:t>
            </a:r>
            <a:r>
              <a:rPr lang="fi-FI" sz="2400" b="0" dirty="0"/>
              <a:t> </a:t>
            </a:r>
            <a:r>
              <a:rPr lang="fi-FI" sz="2400" b="0" dirty="0" err="1"/>
              <a:t>group</a:t>
            </a:r>
            <a:r>
              <a:rPr lang="fi-FI" sz="2400" b="0" dirty="0"/>
              <a:t> – </a:t>
            </a:r>
            <a:r>
              <a:rPr lang="fi-FI" sz="2400" b="0" dirty="0" err="1"/>
              <a:t>provided</a:t>
            </a:r>
            <a:r>
              <a:rPr lang="fi-FI" sz="2400" b="0" dirty="0"/>
              <a:t> </a:t>
            </a:r>
            <a:r>
              <a:rPr lang="fi-FI" sz="2400" b="0" dirty="0" err="1"/>
              <a:t>by</a:t>
            </a:r>
            <a:r>
              <a:rPr lang="fi-FI" sz="2400" b="0" dirty="0"/>
              <a:t>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university</a:t>
            </a:r>
            <a:r>
              <a:rPr lang="fi-FI" sz="2400" b="0" dirty="0"/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/>
              <a:t>Contact</a:t>
            </a:r>
            <a:r>
              <a:rPr lang="fi-FI" sz="2400" b="0" dirty="0"/>
              <a:t> </a:t>
            </a:r>
            <a:r>
              <a:rPr lang="fi-FI" sz="2400" dirty="0"/>
              <a:t>person</a:t>
            </a:r>
            <a:r>
              <a:rPr lang="fi-FI" sz="2400" b="0" dirty="0"/>
              <a:t> </a:t>
            </a:r>
            <a:r>
              <a:rPr lang="fi-FI" sz="2400" b="0" dirty="0" err="1"/>
              <a:t>should</a:t>
            </a:r>
            <a:r>
              <a:rPr lang="fi-FI" sz="2400" b="0" dirty="0"/>
              <a:t> </a:t>
            </a:r>
            <a:r>
              <a:rPr lang="fi-FI" sz="2400" b="0" dirty="0" err="1" smtClean="0"/>
              <a:t>bring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interviewees</a:t>
            </a:r>
            <a:r>
              <a:rPr lang="fi-FI" sz="2400" b="0" dirty="0" smtClean="0"/>
              <a:t> </a:t>
            </a:r>
            <a:r>
              <a:rPr lang="fi-FI" sz="2400" b="0" dirty="0"/>
              <a:t>into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room</a:t>
            </a:r>
            <a:r>
              <a:rPr lang="fi-FI" sz="2400" b="0" dirty="0"/>
              <a:t> (</a:t>
            </a:r>
            <a:r>
              <a:rPr lang="fi-FI" sz="2400" b="0" dirty="0" err="1"/>
              <a:t>or</a:t>
            </a:r>
            <a:r>
              <a:rPr lang="fi-FI" sz="2400" b="0" dirty="0"/>
              <a:t> </a:t>
            </a:r>
            <a:r>
              <a:rPr lang="fi-FI" sz="2400" b="0" dirty="0" err="1"/>
              <a:t>delegate</a:t>
            </a:r>
            <a:r>
              <a:rPr lang="fi-FI" sz="2400" b="0" dirty="0"/>
              <a:t> </a:t>
            </a:r>
            <a:r>
              <a:rPr lang="fi-FI" sz="2400" b="0" dirty="0" err="1"/>
              <a:t>someone</a:t>
            </a:r>
            <a:r>
              <a:rPr lang="fi-FI" sz="2400" b="0" dirty="0"/>
              <a:t> </a:t>
            </a:r>
            <a:r>
              <a:rPr lang="fi-FI" sz="2400" b="0" dirty="0" smtClean="0"/>
              <a:t>to </a:t>
            </a:r>
            <a:r>
              <a:rPr lang="fi-FI" sz="2400" b="0" dirty="0" err="1"/>
              <a:t>do</a:t>
            </a:r>
            <a:r>
              <a:rPr lang="fi-FI" sz="2400" b="0" dirty="0"/>
              <a:t> it)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/>
              <a:t>Tight</a:t>
            </a:r>
            <a:r>
              <a:rPr lang="fi-FI" sz="2400" b="0" dirty="0"/>
              <a:t> </a:t>
            </a:r>
            <a:r>
              <a:rPr lang="fi-FI" sz="2400" dirty="0" err="1"/>
              <a:t>schedule</a:t>
            </a:r>
            <a:r>
              <a:rPr lang="fi-FI" sz="2400" b="0" dirty="0"/>
              <a:t> </a:t>
            </a:r>
            <a:r>
              <a:rPr lang="fi-FI" sz="2400" b="0" dirty="0" smtClean="0"/>
              <a:t>– </a:t>
            </a:r>
            <a:r>
              <a:rPr lang="fi-FI" sz="2400" b="0" dirty="0" err="1" smtClean="0"/>
              <a:t>very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important</a:t>
            </a:r>
            <a:r>
              <a:rPr lang="fi-FI" sz="2400" b="0" dirty="0" smtClean="0"/>
              <a:t> </a:t>
            </a:r>
            <a:r>
              <a:rPr lang="fi-FI" sz="2400" b="0" dirty="0"/>
              <a:t>to </a:t>
            </a:r>
            <a:r>
              <a:rPr lang="fi-FI" sz="2400" b="0" dirty="0" err="1"/>
              <a:t>be</a:t>
            </a:r>
            <a:r>
              <a:rPr lang="fi-FI" sz="2400" b="0" dirty="0"/>
              <a:t> on </a:t>
            </a:r>
            <a:r>
              <a:rPr lang="fi-FI" sz="2400" b="0" dirty="0" err="1" smtClean="0"/>
              <a:t>time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/>
              <a:t>Name</a:t>
            </a:r>
            <a:r>
              <a:rPr lang="fi-FI" sz="2400" b="0" dirty="0"/>
              <a:t> </a:t>
            </a:r>
            <a:r>
              <a:rPr lang="fi-FI" sz="2400" b="0" dirty="0" err="1"/>
              <a:t>labels</a:t>
            </a:r>
            <a:r>
              <a:rPr lang="fi-FI" sz="2400" b="0" dirty="0"/>
              <a:t> </a:t>
            </a:r>
            <a:r>
              <a:rPr lang="fi-FI" sz="2400" b="0" dirty="0" smtClean="0"/>
              <a:t>for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/>
              <a:t>group</a:t>
            </a:r>
            <a:r>
              <a:rPr lang="fi-FI" sz="2400" b="0" dirty="0"/>
              <a:t> and </a:t>
            </a:r>
            <a:r>
              <a:rPr lang="fi-FI" sz="2400" b="0" dirty="0" err="1"/>
              <a:t>the</a:t>
            </a:r>
            <a:r>
              <a:rPr lang="fi-FI" sz="2400" b="0" dirty="0"/>
              <a:t> </a:t>
            </a:r>
            <a:r>
              <a:rPr lang="fi-FI" sz="2400" b="0" dirty="0" err="1"/>
              <a:t>interviewees</a:t>
            </a: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Request</a:t>
            </a:r>
            <a:r>
              <a:rPr lang="fi-FI" sz="2400" b="0" dirty="0" smtClean="0"/>
              <a:t> for </a:t>
            </a:r>
            <a:r>
              <a:rPr lang="fi-FI" sz="2400" b="0" dirty="0" err="1" smtClean="0"/>
              <a:t>more</a:t>
            </a:r>
            <a:r>
              <a:rPr lang="fi-FI" sz="2400" b="0" dirty="0" smtClean="0"/>
              <a:t> </a:t>
            </a:r>
            <a:r>
              <a:rPr lang="fi-FI" sz="2400" dirty="0" err="1" smtClean="0"/>
              <a:t>materials</a:t>
            </a:r>
            <a:r>
              <a:rPr lang="fi-FI" sz="2400" dirty="0" smtClean="0"/>
              <a:t> </a:t>
            </a:r>
            <a:r>
              <a:rPr lang="fi-FI" sz="2400" b="0" dirty="0" err="1" smtClean="0"/>
              <a:t>from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evaluation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group</a:t>
            </a:r>
            <a:endParaRPr lang="fi-FI" sz="24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b="0" dirty="0" err="1" smtClean="0"/>
              <a:t>All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contact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should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be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through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dirty="0" err="1" smtClean="0"/>
              <a:t>contact</a:t>
            </a:r>
            <a:r>
              <a:rPr lang="fi-FI" sz="2400" dirty="0" smtClean="0"/>
              <a:t> person </a:t>
            </a:r>
            <a:r>
              <a:rPr lang="fi-FI" sz="2400" b="0" dirty="0" smtClean="0"/>
              <a:t>and </a:t>
            </a:r>
            <a:r>
              <a:rPr lang="fi-FI" sz="2400" dirty="0" err="1" smtClean="0"/>
              <a:t>project</a:t>
            </a:r>
            <a:r>
              <a:rPr lang="fi-FI" sz="2400" dirty="0" smtClean="0"/>
              <a:t> </a:t>
            </a:r>
            <a:r>
              <a:rPr lang="fi-FI" sz="2400" dirty="0" err="1" smtClean="0"/>
              <a:t>manager</a:t>
            </a:r>
            <a:r>
              <a:rPr lang="fi-FI" sz="2400" dirty="0" smtClean="0"/>
              <a:t> </a:t>
            </a:r>
            <a:r>
              <a:rPr lang="fi-FI" sz="2400" b="0" dirty="0" smtClean="0"/>
              <a:t>of </a:t>
            </a:r>
            <a:r>
              <a:rPr lang="fi-FI" sz="2400" b="0" dirty="0" err="1" smtClean="0"/>
              <a:t>the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evaluation</a:t>
            </a:r>
            <a:r>
              <a:rPr lang="fi-FI" sz="2400" b="0" dirty="0" smtClean="0"/>
              <a:t> </a:t>
            </a:r>
            <a:r>
              <a:rPr lang="fi-FI" sz="2400" b="0" dirty="0" err="1" smtClean="0"/>
              <a:t>group</a:t>
            </a: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577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Preparing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programme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4"/>
          </p:nvPr>
        </p:nvSpPr>
        <p:spPr>
          <a:xfrm>
            <a:off x="541338" y="1223597"/>
            <a:ext cx="8047037" cy="425089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site visit lasts three </a:t>
            </a:r>
            <a:r>
              <a:rPr lang="en-GB" sz="2400" b="0" dirty="0" smtClean="0"/>
              <a:t>days: 11-13 April 2017</a:t>
            </a:r>
            <a:endParaRPr lang="en-GB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/>
              <a:t>The project manager prepares a </a:t>
            </a:r>
            <a:r>
              <a:rPr lang="en-GB" sz="2400" dirty="0"/>
              <a:t>schedule </a:t>
            </a:r>
            <a:r>
              <a:rPr lang="en-GB" sz="2400" b="0" dirty="0"/>
              <a:t>of the visit in cooperation with the higher education institution, and </a:t>
            </a:r>
            <a:r>
              <a:rPr lang="en-GB" sz="2400" b="0" dirty="0" smtClean="0"/>
              <a:t>according to </a:t>
            </a:r>
            <a:r>
              <a:rPr lang="en-GB" sz="2400" b="0" dirty="0"/>
              <a:t>the wishes </a:t>
            </a:r>
            <a:r>
              <a:rPr lang="en-GB" sz="2400" b="0" dirty="0" smtClean="0"/>
              <a:t>of the </a:t>
            </a:r>
            <a:r>
              <a:rPr lang="en-GB" sz="2400" b="0" dirty="0"/>
              <a:t>evaluation </a:t>
            </a:r>
            <a:r>
              <a:rPr lang="en-GB" sz="2400" b="0" dirty="0" smtClean="0"/>
              <a:t>group.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During </a:t>
            </a:r>
            <a:r>
              <a:rPr lang="en-GB" sz="2400" b="0" dirty="0"/>
              <a:t>the visit, the group interviews representatives of the institution’s management, teaching and other staff groups, students and external stakeholders. </a:t>
            </a:r>
            <a:endParaRPr lang="en-GB" sz="2400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smtClean="0"/>
              <a:t>The </a:t>
            </a:r>
            <a:r>
              <a:rPr lang="en-GB" sz="2400" b="0" dirty="0"/>
              <a:t>panel will </a:t>
            </a:r>
            <a:r>
              <a:rPr lang="en-GB" sz="2400" b="0" dirty="0" smtClean="0"/>
              <a:t>send a list of interviewees requested to the contact person, who should return it with names and descriptions at least </a:t>
            </a:r>
            <a:r>
              <a:rPr lang="en-GB" sz="2400" b="0" i="1" dirty="0" smtClean="0">
                <a:solidFill>
                  <a:srgbClr val="FF0000"/>
                </a:solidFill>
              </a:rPr>
              <a:t>1 </a:t>
            </a:r>
            <a:r>
              <a:rPr lang="en-GB" sz="2400" b="0" i="1" dirty="0">
                <a:solidFill>
                  <a:srgbClr val="FF0000"/>
                </a:solidFill>
              </a:rPr>
              <a:t>week before the site visit. </a:t>
            </a:r>
            <a:endParaRPr lang="en-GB" sz="2400" b="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400" b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754F8F17-3624-4A3C-BF8E-67F16148186A}" type="datetime1">
              <a:rPr lang="fi-FI" smtClean="0"/>
              <a:t>23.2.2017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1C07628F-9402-FB47-93B5-FC3C3BFEEBE0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1780801"/>
      </p:ext>
    </p:extLst>
  </p:cSld>
  <p:clrMapOvr>
    <a:masterClrMapping/>
  </p:clrMapOvr>
</p:sld>
</file>

<file path=ppt/theme/theme1.xml><?xml version="1.0" encoding="utf-8"?>
<a:theme xmlns:a="http://schemas.openxmlformats.org/drawingml/2006/main" name="KARVI_FI_2015">
  <a:themeElements>
    <a:clrScheme name="KARVI">
      <a:dk1>
        <a:sysClr val="windowText" lastClr="000000"/>
      </a:dk1>
      <a:lt1>
        <a:srgbClr val="FFFFFF"/>
      </a:lt1>
      <a:dk2>
        <a:srgbClr val="0D93D2"/>
      </a:dk2>
      <a:lt2>
        <a:srgbClr val="958B81"/>
      </a:lt2>
      <a:accent1>
        <a:srgbClr val="0D93D2"/>
      </a:accent1>
      <a:accent2>
        <a:srgbClr val="C8DDF1"/>
      </a:accent2>
      <a:accent3>
        <a:srgbClr val="85C598"/>
      </a:accent3>
      <a:accent4>
        <a:srgbClr val="DBEEE1"/>
      </a:accent4>
      <a:accent5>
        <a:srgbClr val="EF9F3C"/>
      </a:accent5>
      <a:accent6>
        <a:srgbClr val="FCE3C8"/>
      </a:accent6>
      <a:hlink>
        <a:srgbClr val="000000"/>
      </a:hlink>
      <a:folHlink>
        <a:srgbClr val="0D93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KARVI_EN_2015_uusi" id="{35D59088-3D87-4603-B137-38772DF69515}" vid="{C993B41F-EC5A-41D1-B661-C444C1245E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KARVI_EN_2015_uusi</Template>
  <TotalTime>615</TotalTime>
  <Words>997</Words>
  <Application>Microsoft Office PowerPoint</Application>
  <PresentationFormat>Экран (4:3)</PresentationFormat>
  <Paragraphs>174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KARVI_FI_2015</vt:lpstr>
      <vt:lpstr>Information for Pilot Evaluation  Azerbaijan State  Pedagogical University                          </vt:lpstr>
      <vt:lpstr>Aim of the institutional evaluation</vt:lpstr>
      <vt:lpstr>Evaluation process and timeline</vt:lpstr>
      <vt:lpstr>Purpose of the site visit</vt:lpstr>
      <vt:lpstr>Evaluation group</vt:lpstr>
      <vt:lpstr>Code of ethics  </vt:lpstr>
      <vt:lpstr>Practical information</vt:lpstr>
      <vt:lpstr>What is expected from the university?</vt:lpstr>
      <vt:lpstr>Preparing the programme</vt:lpstr>
      <vt:lpstr>List of interviewees  Example: Support Services - representatives of education services, human resources, ICT, library, etc. (6-8 persons)</vt:lpstr>
      <vt:lpstr>Who should be invited?</vt:lpstr>
      <vt:lpstr>Discussion</vt:lpstr>
      <vt:lpstr>Preparing for the interviews</vt:lpstr>
      <vt:lpstr>Preparing for the interviews</vt:lpstr>
      <vt:lpstr>Example site visit programme</vt:lpstr>
      <vt:lpstr>Example site visit programme</vt:lpstr>
      <vt:lpstr>Example site visit programme</vt:lpstr>
      <vt:lpstr>End of the site visit</vt:lpstr>
      <vt:lpstr>After the visit</vt:lpstr>
      <vt:lpstr>Презентация PowerPoint</vt:lpstr>
    </vt:vector>
  </TitlesOfParts>
  <Company>KARVI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on a white background</dc:title>
  <dc:creator>Hilla Aurén</dc:creator>
  <cp:lastModifiedBy>Mammadova</cp:lastModifiedBy>
  <cp:revision>93</cp:revision>
  <cp:lastPrinted>2012-10-17T07:14:15Z</cp:lastPrinted>
  <dcterms:created xsi:type="dcterms:W3CDTF">2017-02-21T03:47:11Z</dcterms:created>
  <dcterms:modified xsi:type="dcterms:W3CDTF">2017-02-23T10:35:29Z</dcterms:modified>
</cp:coreProperties>
</file>