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4814" r:id="rId1"/>
  </p:sldMasterIdLst>
  <p:notesMasterIdLst>
    <p:notesMasterId r:id="rId27"/>
  </p:notesMasterIdLst>
  <p:handoutMasterIdLst>
    <p:handoutMasterId r:id="rId28"/>
  </p:handoutMasterIdLst>
  <p:sldIdLst>
    <p:sldId id="303" r:id="rId2"/>
    <p:sldId id="328" r:id="rId3"/>
    <p:sldId id="354" r:id="rId4"/>
    <p:sldId id="330" r:id="rId5"/>
    <p:sldId id="362" r:id="rId6"/>
    <p:sldId id="333" r:id="rId7"/>
    <p:sldId id="355" r:id="rId8"/>
    <p:sldId id="356" r:id="rId9"/>
    <p:sldId id="357" r:id="rId10"/>
    <p:sldId id="361" r:id="rId11"/>
    <p:sldId id="360" r:id="rId12"/>
    <p:sldId id="335" r:id="rId13"/>
    <p:sldId id="340" r:id="rId14"/>
    <p:sldId id="374" r:id="rId15"/>
    <p:sldId id="375" r:id="rId16"/>
    <p:sldId id="363" r:id="rId17"/>
    <p:sldId id="365" r:id="rId18"/>
    <p:sldId id="367" r:id="rId19"/>
    <p:sldId id="368" r:id="rId20"/>
    <p:sldId id="371" r:id="rId21"/>
    <p:sldId id="372" r:id="rId22"/>
    <p:sldId id="370" r:id="rId23"/>
    <p:sldId id="347" r:id="rId24"/>
    <p:sldId id="341" r:id="rId25"/>
    <p:sldId id="348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341">
          <p15:clr>
            <a:srgbClr val="A4A3A4"/>
          </p15:clr>
        </p15:guide>
        <p15:guide id="3" pos="5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00"/>
    <a:srgbClr val="00A8B4"/>
    <a:srgbClr val="D20D0D"/>
    <a:srgbClr val="928B81"/>
    <a:srgbClr val="FFCF06"/>
    <a:srgbClr val="F8C704"/>
    <a:srgbClr val="EFC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94660"/>
  </p:normalViewPr>
  <p:slideViewPr>
    <p:cSldViewPr snapToGrid="0" snapToObjects="1">
      <p:cViewPr>
        <p:scale>
          <a:sx n="81" d="100"/>
          <a:sy n="81" d="100"/>
        </p:scale>
        <p:origin x="-840" y="-36"/>
      </p:cViewPr>
      <p:guideLst>
        <p:guide orient="horz"/>
        <p:guide pos="341"/>
        <p:guide pos="5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4/3/2017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3.4.2017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89F7-7C3B-BA40-BE46-7E19F6C05879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1880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0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EA99-8141-4261-A54F-1198EDA12522}" type="datetime1">
              <a:rPr lang="fi-FI" smtClean="0"/>
              <a:t>3.4.2017</a:t>
            </a:fld>
            <a:endParaRPr lang="fi-FI"/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51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7A580-F854-4ABC-8DDF-533A1C6F2AF1}" type="datetime1">
              <a:rPr lang="fi-FI" smtClean="0"/>
              <a:t>3.4.2017</a:t>
            </a:fld>
            <a:endParaRPr lang="fi-FI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90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75CA7-7977-4A11-A28A-FC9C22B46AB7}" type="datetime1">
              <a:rPr lang="fi-FI" smtClean="0"/>
              <a:t>3.4.2017</a:t>
            </a:fld>
            <a:endParaRPr lang="fi-FI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10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438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669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3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76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14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15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9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65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FB6EC2-AA06-4363-AB3C-5E0C8BE1BC77}" type="datetime1">
              <a:rPr lang="fi-FI" smtClean="0"/>
              <a:t>3.4.2017</a:t>
            </a:fld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7" r:id="rId1"/>
    <p:sldLayoutId id="2147484839" r:id="rId2"/>
    <p:sldLayoutId id="2147484840" r:id="rId3"/>
    <p:sldLayoutId id="2147484842" r:id="rId4"/>
    <p:sldLayoutId id="2147484843" r:id="rId5"/>
    <p:sldLayoutId id="2147484844" r:id="rId6"/>
    <p:sldLayoutId id="2147484821" r:id="rId7"/>
    <p:sldLayoutId id="2147484847" r:id="rId8"/>
    <p:sldLayoutId id="2147484845" r:id="rId9"/>
    <p:sldLayoutId id="2147484850" r:id="rId10"/>
    <p:sldLayoutId id="2147484848" r:id="rId11"/>
    <p:sldLayoutId id="2147484852" r:id="rId12"/>
    <p:sldLayoutId id="2147484853" r:id="rId13"/>
    <p:sldLayoutId id="2147484854" r:id="rId14"/>
    <p:sldLayoutId id="2147484855" r:id="rId15"/>
    <p:sldLayoutId id="2147484856" r:id="rId16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31489" y="1968276"/>
            <a:ext cx="8083322" cy="162859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i-FI" sz="4800" dirty="0" smtClean="0"/>
              <a:t/>
            </a:r>
            <a:br>
              <a:rPr lang="fi-FI" sz="4800" dirty="0" smtClean="0"/>
            </a:br>
            <a:r>
              <a:rPr lang="fi-FI" sz="4800" dirty="0" err="1" smtClean="0"/>
              <a:t>Pilot</a:t>
            </a:r>
            <a:r>
              <a:rPr lang="fi-FI" sz="4800" dirty="0" smtClean="0"/>
              <a:t> Evaluation </a:t>
            </a:r>
            <a:br>
              <a:rPr lang="fi-FI" sz="4800" dirty="0" smtClean="0"/>
            </a:br>
            <a:r>
              <a:rPr lang="fi-FI" sz="7200" dirty="0" err="1" smtClean="0">
                <a:solidFill>
                  <a:schemeClr val="accent5"/>
                </a:solidFill>
              </a:rPr>
              <a:t>Guidelines</a:t>
            </a:r>
            <a:r>
              <a:rPr lang="fi-FI" sz="6000" dirty="0" smtClean="0">
                <a:solidFill>
                  <a:schemeClr val="accent5"/>
                </a:solidFill>
              </a:rPr>
              <a:t/>
            </a:r>
            <a:br>
              <a:rPr lang="fi-FI" sz="6000" dirty="0" smtClean="0">
                <a:solidFill>
                  <a:schemeClr val="accent5"/>
                </a:solidFill>
              </a:rPr>
            </a:br>
            <a:r>
              <a:rPr lang="fi-FI" sz="6000" dirty="0" smtClean="0">
                <a:solidFill>
                  <a:schemeClr val="accent5"/>
                </a:solidFill>
              </a:rPr>
              <a:t/>
            </a:r>
            <a:br>
              <a:rPr lang="fi-FI" sz="6000" dirty="0" smtClean="0">
                <a:solidFill>
                  <a:schemeClr val="accent5"/>
                </a:solidFill>
              </a:rPr>
            </a:b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Based</a:t>
            </a: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on </a:t>
            </a: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</a:t>
            </a: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Manual</a:t>
            </a: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for </a:t>
            </a: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Pilot</a:t>
            </a: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Evaluations</a:t>
            </a:r>
            <a:r>
              <a:rPr lang="fi-FI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–          </a:t>
            </a:r>
            <a:b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Standards</a:t>
            </a: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and </a:t>
            </a: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Guidelines</a:t>
            </a: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for </a:t>
            </a: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Quality</a:t>
            </a: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Assurance </a:t>
            </a:r>
            <a:b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of </a:t>
            </a: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Higher</a:t>
            </a: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Education</a:t>
            </a:r>
            <a:r>
              <a:rPr lang="fi-FI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in </a:t>
            </a:r>
            <a:r>
              <a:rPr lang="fi-FI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Azerbaijan</a:t>
            </a:r>
            <a:r>
              <a:rPr lang="fi-FI" sz="9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fi-FI" sz="9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fi-FI" sz="8000" dirty="0" smtClean="0"/>
              <a:t/>
            </a:r>
            <a:br>
              <a:rPr lang="fi-FI" sz="8000" dirty="0" smtClean="0"/>
            </a:br>
            <a:r>
              <a:rPr lang="fi-FI" sz="3200" dirty="0" smtClean="0"/>
              <a:t>            </a:t>
            </a:r>
            <a:br>
              <a:rPr lang="fi-FI" sz="3200" dirty="0" smtClean="0"/>
            </a:br>
            <a:r>
              <a:rPr lang="fi-FI" sz="3200" dirty="0" smtClean="0"/>
              <a:t>            </a:t>
            </a:r>
            <a:endParaRPr lang="fi-FI" dirty="0"/>
          </a:p>
        </p:txBody>
      </p:sp>
      <p:pic>
        <p:nvPicPr>
          <p:cNvPr id="5" name="Kuva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437" y="5460643"/>
            <a:ext cx="2458577" cy="1145094"/>
          </a:xfrm>
          <a:prstGeom prst="rect">
            <a:avLst/>
          </a:prstGeom>
          <a:noFill/>
        </p:spPr>
      </p:pic>
      <p:pic>
        <p:nvPicPr>
          <p:cNvPr id="1026" name="Picture 2" descr="Kuvahaun tulos haulle ekka logo estonian higher education quality agency (ekka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880" y="135429"/>
            <a:ext cx="2162175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18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Code</a:t>
            </a:r>
            <a:r>
              <a:rPr lang="fi-FI" dirty="0" smtClean="0"/>
              <a:t> </a:t>
            </a:r>
            <a:r>
              <a:rPr lang="fi-FI" dirty="0"/>
              <a:t>of </a:t>
            </a:r>
            <a:r>
              <a:rPr lang="fi-FI" dirty="0" err="1" smtClean="0"/>
              <a:t>ethics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evaluation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080367"/>
            <a:ext cx="8047037" cy="4689367"/>
          </a:xfrm>
        </p:spPr>
        <p:txBody>
          <a:bodyPr/>
          <a:lstStyle/>
          <a:p>
            <a:pPr marL="25400" lvl="1" indent="0">
              <a:buNone/>
            </a:pPr>
            <a:r>
              <a:rPr lang="en-GB" sz="2800" i="1" dirty="0" smtClean="0">
                <a:solidFill>
                  <a:schemeClr val="accent5"/>
                </a:solidFill>
              </a:rPr>
              <a:t>	Discussion - what to do &amp; what not to do?</a:t>
            </a:r>
          </a:p>
          <a:p>
            <a:pPr marL="25400" lvl="1" indent="0">
              <a:buNone/>
            </a:pPr>
            <a:endParaRPr lang="en-GB" sz="1050" i="1" dirty="0">
              <a:solidFill>
                <a:schemeClr val="accent5"/>
              </a:solidFill>
            </a:endParaRPr>
          </a:p>
          <a:p>
            <a:pPr marL="457200" lvl="1" indent="0">
              <a:buNone/>
            </a:pPr>
            <a:r>
              <a:rPr lang="en-GB" sz="2400" b="1" dirty="0" smtClean="0">
                <a:latin typeface="+mn-lt"/>
              </a:rPr>
              <a:t>1) Impartiality and objectivity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Can you use previous knowledge? How to recognise biases?</a:t>
            </a:r>
          </a:p>
          <a:p>
            <a:pPr marL="457200" lvl="1" indent="0">
              <a:buNone/>
            </a:pPr>
            <a:r>
              <a:rPr lang="en-GB" sz="2400" b="1" dirty="0" smtClean="0">
                <a:latin typeface="+mn-lt"/>
              </a:rPr>
              <a:t>2) Transparent and evidence-based evaluation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What are the criteria for the </a:t>
            </a:r>
            <a:r>
              <a:rPr lang="en-GB" smtClean="0">
                <a:latin typeface="+mn-lt"/>
              </a:rPr>
              <a:t>evaluation?</a:t>
            </a:r>
            <a:endParaRPr lang="en-GB" sz="2400" dirty="0" smtClean="0">
              <a:latin typeface="+mn-lt"/>
            </a:endParaRPr>
          </a:p>
          <a:p>
            <a:pPr marL="457200" lvl="1" indent="0">
              <a:buNone/>
            </a:pPr>
            <a:r>
              <a:rPr lang="en-GB" sz="2400" b="1" dirty="0" smtClean="0">
                <a:latin typeface="+mn-lt"/>
              </a:rPr>
              <a:t>3) Confidentiality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What to do with the information you receive? Are you allowed to mention who said what in the interviews? How to create trust?</a:t>
            </a:r>
            <a:endParaRPr lang="en-GB" sz="2400" dirty="0" smtClean="0">
              <a:latin typeface="+mn-lt"/>
            </a:endParaRPr>
          </a:p>
          <a:p>
            <a:pPr marL="457200" lvl="1" indent="0">
              <a:buNone/>
            </a:pPr>
            <a:r>
              <a:rPr lang="en-GB" sz="2400" b="1" dirty="0" smtClean="0">
                <a:latin typeface="+mn-lt"/>
              </a:rPr>
              <a:t>4) Interaction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fi-FI" dirty="0" err="1" smtClean="0">
                <a:latin typeface="+mn-lt"/>
              </a:rPr>
              <a:t>What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does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good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cooperation</a:t>
            </a:r>
            <a:r>
              <a:rPr lang="fi-FI" dirty="0" smtClean="0">
                <a:latin typeface="+mn-lt"/>
              </a:rPr>
              <a:t> and </a:t>
            </a:r>
            <a:r>
              <a:rPr lang="fi-FI" dirty="0" err="1" smtClean="0">
                <a:latin typeface="+mn-lt"/>
              </a:rPr>
              <a:t>interaction</a:t>
            </a:r>
            <a:r>
              <a:rPr lang="fi-FI" dirty="0" smtClean="0">
                <a:latin typeface="+mn-lt"/>
              </a:rPr>
              <a:t> look </a:t>
            </a:r>
            <a:r>
              <a:rPr lang="fi-FI" dirty="0" err="1" smtClean="0">
                <a:latin typeface="+mn-lt"/>
              </a:rPr>
              <a:t>like</a:t>
            </a:r>
            <a:r>
              <a:rPr lang="fi-FI" dirty="0" smtClean="0">
                <a:latin typeface="+mn-lt"/>
              </a:rPr>
              <a:t> in </a:t>
            </a:r>
            <a:r>
              <a:rPr lang="fi-FI" dirty="0" err="1" smtClean="0">
                <a:latin typeface="+mn-lt"/>
              </a:rPr>
              <a:t>the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interviews</a:t>
            </a:r>
            <a:r>
              <a:rPr lang="fi-FI" dirty="0" smtClean="0">
                <a:latin typeface="+mn-lt"/>
              </a:rPr>
              <a:t>? </a:t>
            </a:r>
            <a:r>
              <a:rPr lang="fi-FI" dirty="0" err="1" smtClean="0">
                <a:latin typeface="+mn-lt"/>
              </a:rPr>
              <a:t>What</a:t>
            </a:r>
            <a:r>
              <a:rPr lang="fi-FI" dirty="0" smtClean="0">
                <a:latin typeface="+mn-lt"/>
              </a:rPr>
              <a:t> is </a:t>
            </a:r>
            <a:r>
              <a:rPr lang="fi-FI" dirty="0" err="1" smtClean="0">
                <a:latin typeface="+mn-lt"/>
              </a:rPr>
              <a:t>your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role</a:t>
            </a:r>
            <a:r>
              <a:rPr lang="fi-FI" dirty="0" smtClean="0">
                <a:latin typeface="+mn-lt"/>
              </a:rPr>
              <a:t> in </a:t>
            </a:r>
            <a:r>
              <a:rPr lang="fi-FI" dirty="0" err="1" smtClean="0">
                <a:latin typeface="+mn-lt"/>
              </a:rPr>
              <a:t>ensuring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good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cooperation</a:t>
            </a:r>
            <a:r>
              <a:rPr lang="fi-FI" dirty="0" smtClean="0">
                <a:latin typeface="+mn-lt"/>
              </a:rPr>
              <a:t>?</a:t>
            </a:r>
            <a:endParaRPr lang="fi-FI" dirty="0">
              <a:latin typeface="+mn-lt"/>
            </a:endParaRPr>
          </a:p>
          <a:p>
            <a:pPr marL="457200" lvl="1" indent="0">
              <a:buNone/>
            </a:pPr>
            <a:endParaRPr lang="en-GB" sz="2400" dirty="0" smtClean="0">
              <a:latin typeface="+mn-lt"/>
            </a:endParaRPr>
          </a:p>
          <a:p>
            <a:pPr marL="457200" lvl="1" indent="0">
              <a:buNone/>
            </a:pPr>
            <a:endParaRPr lang="fi-FI" sz="2400" dirty="0">
              <a:latin typeface="+mn-lt"/>
            </a:endParaRPr>
          </a:p>
          <a:p>
            <a:endParaRPr lang="fi-FI" sz="1100" dirty="0"/>
          </a:p>
          <a:p>
            <a:endParaRPr lang="fi-FI" sz="1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54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Role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observers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7" y="1234915"/>
            <a:ext cx="8047037" cy="4250891"/>
          </a:xfrm>
        </p:spPr>
        <p:txBody>
          <a:bodyPr/>
          <a:lstStyle/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fi-FI" sz="2800" b="0" dirty="0" err="1"/>
              <a:t>The</a:t>
            </a:r>
            <a:r>
              <a:rPr lang="fi-FI" sz="2800" b="0" dirty="0"/>
              <a:t> </a:t>
            </a:r>
            <a:r>
              <a:rPr lang="fi-FI" sz="2800" b="0" dirty="0" err="1" smtClean="0"/>
              <a:t>purpose</a:t>
            </a:r>
            <a:r>
              <a:rPr lang="fi-FI" sz="2800" b="0" dirty="0" smtClean="0"/>
              <a:t> of </a:t>
            </a:r>
            <a:r>
              <a:rPr lang="fi-FI" sz="2800" b="0" dirty="0" err="1" smtClean="0"/>
              <a:t>the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observers</a:t>
            </a:r>
            <a:r>
              <a:rPr lang="fi-FI" sz="2800" b="0" dirty="0" smtClean="0"/>
              <a:t> is to </a:t>
            </a:r>
            <a:r>
              <a:rPr lang="fi-FI" sz="2800" b="0" dirty="0" err="1"/>
              <a:t>learn</a:t>
            </a:r>
            <a:r>
              <a:rPr lang="fi-FI" sz="2800" b="0" dirty="0"/>
              <a:t> </a:t>
            </a:r>
            <a:r>
              <a:rPr lang="fi-FI" sz="2800" b="0" dirty="0" err="1"/>
              <a:t>about</a:t>
            </a:r>
            <a:r>
              <a:rPr lang="fi-FI" sz="2800" b="0" dirty="0"/>
              <a:t> </a:t>
            </a:r>
            <a:r>
              <a:rPr lang="fi-FI" sz="2800" b="0" dirty="0" err="1"/>
              <a:t>the</a:t>
            </a:r>
            <a:r>
              <a:rPr lang="fi-FI" sz="2800" b="0" dirty="0"/>
              <a:t> </a:t>
            </a:r>
            <a:r>
              <a:rPr lang="fi-FI" sz="2800" dirty="0" err="1" smtClean="0"/>
              <a:t>process</a:t>
            </a:r>
            <a:r>
              <a:rPr lang="fi-FI" sz="2800" dirty="0" smtClean="0"/>
              <a:t> </a:t>
            </a:r>
            <a:r>
              <a:rPr lang="fi-FI" sz="2800" b="0" dirty="0" smtClean="0"/>
              <a:t>of </a:t>
            </a:r>
            <a:r>
              <a:rPr lang="fi-FI" sz="2800" b="0" dirty="0" err="1" smtClean="0"/>
              <a:t>the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pilot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evaluation</a:t>
            </a:r>
            <a:endParaRPr lang="fi-FI" sz="2800" b="0" dirty="0"/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fi-FI" sz="2800" b="0" dirty="0" err="1"/>
              <a:t>Same</a:t>
            </a:r>
            <a:r>
              <a:rPr lang="fi-FI" sz="2800" b="0" dirty="0"/>
              <a:t> </a:t>
            </a:r>
            <a:r>
              <a:rPr lang="fi-FI" sz="2800" b="0" dirty="0" err="1"/>
              <a:t>code</a:t>
            </a:r>
            <a:r>
              <a:rPr lang="fi-FI" sz="2800" b="0" dirty="0"/>
              <a:t> of </a:t>
            </a:r>
            <a:r>
              <a:rPr lang="fi-FI" sz="2800" b="0" dirty="0" err="1"/>
              <a:t>ethics</a:t>
            </a:r>
            <a:r>
              <a:rPr lang="fi-FI" sz="2800" b="0" dirty="0"/>
              <a:t> </a:t>
            </a:r>
            <a:r>
              <a:rPr lang="fi-FI" sz="2800" b="0" dirty="0" err="1"/>
              <a:t>applies</a:t>
            </a:r>
            <a:r>
              <a:rPr lang="fi-FI" sz="2800" b="0" dirty="0"/>
              <a:t> to </a:t>
            </a:r>
            <a:r>
              <a:rPr lang="fi-FI" sz="2800" b="0" dirty="0" err="1"/>
              <a:t>the</a:t>
            </a:r>
            <a:r>
              <a:rPr lang="fi-FI" sz="2800" b="0" dirty="0"/>
              <a:t> </a:t>
            </a:r>
            <a:r>
              <a:rPr lang="fi-FI" sz="2800" b="0" dirty="0" err="1"/>
              <a:t>observers</a:t>
            </a:r>
            <a:r>
              <a:rPr lang="fi-FI" sz="2800" b="0" dirty="0"/>
              <a:t> 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fi-FI" sz="2800" b="0" dirty="0" err="1" smtClean="0"/>
              <a:t>Observers</a:t>
            </a:r>
            <a:r>
              <a:rPr lang="fi-FI" sz="2800" b="0" dirty="0" smtClean="0"/>
              <a:t> </a:t>
            </a:r>
            <a:r>
              <a:rPr lang="fi-FI" sz="2800" b="0" dirty="0" err="1"/>
              <a:t>will</a:t>
            </a:r>
            <a:r>
              <a:rPr lang="fi-FI" sz="2800" b="0" dirty="0"/>
              <a:t> </a:t>
            </a:r>
            <a:r>
              <a:rPr lang="fi-FI" sz="2800" dirty="0" err="1"/>
              <a:t>not</a:t>
            </a:r>
            <a:r>
              <a:rPr lang="fi-FI" sz="2800" b="0" dirty="0"/>
              <a:t> </a:t>
            </a:r>
            <a:r>
              <a:rPr lang="fi-FI" sz="2800" b="0" dirty="0" err="1"/>
              <a:t>ask</a:t>
            </a:r>
            <a:r>
              <a:rPr lang="fi-FI" sz="2800" b="0" dirty="0"/>
              <a:t> </a:t>
            </a:r>
            <a:r>
              <a:rPr lang="fi-FI" sz="2800" b="0" dirty="0" err="1"/>
              <a:t>questions</a:t>
            </a:r>
            <a:r>
              <a:rPr lang="fi-FI" sz="2800" b="0" dirty="0"/>
              <a:t> </a:t>
            </a:r>
            <a:r>
              <a:rPr lang="fi-FI" sz="2800" b="0" dirty="0" err="1"/>
              <a:t>or</a:t>
            </a:r>
            <a:r>
              <a:rPr lang="fi-FI" sz="2800" b="0" dirty="0"/>
              <a:t> </a:t>
            </a:r>
            <a:r>
              <a:rPr lang="fi-FI" sz="2800" b="0" dirty="0" err="1"/>
              <a:t>participate</a:t>
            </a:r>
            <a:r>
              <a:rPr lang="fi-FI" sz="2800" b="0" dirty="0"/>
              <a:t> in </a:t>
            </a:r>
            <a:r>
              <a:rPr lang="fi-FI" sz="2800" b="0" dirty="0" err="1"/>
              <a:t>the</a:t>
            </a:r>
            <a:r>
              <a:rPr lang="fi-FI" sz="2800" b="0" dirty="0"/>
              <a:t> </a:t>
            </a:r>
            <a:r>
              <a:rPr lang="fi-FI" sz="2800" b="0" dirty="0" err="1"/>
              <a:t>discussions</a:t>
            </a:r>
            <a:r>
              <a:rPr lang="fi-FI" sz="2800" b="0" dirty="0"/>
              <a:t> </a:t>
            </a:r>
            <a:r>
              <a:rPr lang="fi-FI" sz="2800" b="0" dirty="0" err="1"/>
              <a:t>during</a:t>
            </a:r>
            <a:r>
              <a:rPr lang="fi-FI" sz="2800" b="0" dirty="0"/>
              <a:t> </a:t>
            </a:r>
            <a:r>
              <a:rPr lang="fi-FI" sz="2800" b="0" dirty="0" err="1"/>
              <a:t>the</a:t>
            </a:r>
            <a:r>
              <a:rPr lang="fi-FI" sz="2800" b="0" dirty="0"/>
              <a:t> </a:t>
            </a:r>
            <a:r>
              <a:rPr lang="fi-FI" sz="2800" b="0" dirty="0" err="1" smtClean="0"/>
              <a:t>interviews</a:t>
            </a:r>
            <a:endParaRPr lang="fi-FI" sz="2800" b="0" dirty="0" smtClean="0"/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fi-FI" sz="2800" b="0" dirty="0" err="1" smtClean="0"/>
              <a:t>Observers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will</a:t>
            </a:r>
            <a:r>
              <a:rPr lang="fi-FI" sz="2800" b="0" dirty="0" smtClean="0"/>
              <a:t> </a:t>
            </a:r>
            <a:r>
              <a:rPr lang="fi-FI" sz="2800" dirty="0" err="1" smtClean="0"/>
              <a:t>not</a:t>
            </a:r>
            <a:r>
              <a:rPr lang="fi-FI" sz="2800" dirty="0" smtClean="0"/>
              <a:t> </a:t>
            </a:r>
            <a:r>
              <a:rPr lang="fi-FI" sz="2800" b="0" dirty="0" err="1" smtClean="0"/>
              <a:t>participate</a:t>
            </a:r>
            <a:r>
              <a:rPr lang="fi-FI" sz="2800" b="0" dirty="0" smtClean="0"/>
              <a:t> in </a:t>
            </a:r>
            <a:r>
              <a:rPr lang="fi-FI" sz="2800" b="0" dirty="0" err="1" smtClean="0"/>
              <a:t>forming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the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assessment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or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writing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the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evaluation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report</a:t>
            </a:r>
            <a:r>
              <a:rPr lang="fi-FI" sz="2800" b="0" dirty="0" smtClean="0"/>
              <a:t> 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fi-FI" sz="2800" b="0" dirty="0" err="1" smtClean="0"/>
              <a:t>Observers</a:t>
            </a:r>
            <a:r>
              <a:rPr lang="fi-FI" sz="2800" b="0" dirty="0" smtClean="0"/>
              <a:t> </a:t>
            </a:r>
            <a:r>
              <a:rPr lang="fi-FI" sz="2800" dirty="0" err="1" smtClean="0"/>
              <a:t>can</a:t>
            </a:r>
            <a:r>
              <a:rPr lang="fi-FI" sz="2800" dirty="0" smtClean="0"/>
              <a:t> </a:t>
            </a:r>
            <a:r>
              <a:rPr lang="fi-FI" sz="2800" b="0" dirty="0" err="1" smtClean="0"/>
              <a:t>discuss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the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process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with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the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evaluation</a:t>
            </a:r>
            <a:r>
              <a:rPr lang="fi-FI" sz="2800" b="0" dirty="0" smtClean="0"/>
              <a:t> team outside of </a:t>
            </a:r>
            <a:r>
              <a:rPr lang="fi-FI" sz="2800" b="0" dirty="0" err="1" smtClean="0"/>
              <a:t>the</a:t>
            </a:r>
            <a:r>
              <a:rPr lang="fi-FI" sz="2800" b="0" dirty="0" smtClean="0"/>
              <a:t> </a:t>
            </a:r>
            <a:r>
              <a:rPr lang="fi-FI" sz="2800" b="0" dirty="0" err="1" smtClean="0"/>
              <a:t>interviews</a:t>
            </a:r>
            <a:endParaRPr lang="fi-FI" sz="2800" b="0" dirty="0" smtClean="0"/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fi-FI" sz="2800" b="0" dirty="0" smtClean="0"/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fi-FI" sz="2800" b="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i-FI" sz="28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8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Conducting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/>
              <a:t>i</a:t>
            </a:r>
            <a:r>
              <a:rPr lang="fi-FI" dirty="0" err="1" smtClean="0"/>
              <a:t>nterviews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88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Interview</a:t>
            </a:r>
            <a:r>
              <a:rPr lang="fi-FI" dirty="0" smtClean="0"/>
              <a:t> </a:t>
            </a:r>
            <a:r>
              <a:rPr lang="fi-FI" dirty="0" err="1" smtClean="0"/>
              <a:t>principles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7" y="1144762"/>
            <a:ext cx="8047037" cy="4250891"/>
          </a:xfrm>
        </p:spPr>
        <p:txBody>
          <a:bodyPr/>
          <a:lstStyle/>
          <a:p>
            <a:pPr marL="342900" lvl="1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Remember that the interviews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are </a:t>
            </a:r>
            <a:r>
              <a:rPr lang="en-GB" sz="2400" b="1" dirty="0" smtClean="0">
                <a:latin typeface="+mn-lt"/>
                <a:cs typeface="Arial" panose="020B0604020202020204" pitchFamily="34" charset="0"/>
              </a:rPr>
              <a:t>confidential</a:t>
            </a:r>
            <a:endParaRPr lang="en-GB" sz="2400" b="1" dirty="0">
              <a:latin typeface="+mn-lt"/>
              <a:cs typeface="Arial" panose="020B060402020202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Conducted </a:t>
            </a:r>
            <a:r>
              <a:rPr lang="en-GB" sz="2400" b="1" dirty="0">
                <a:latin typeface="+mn-lt"/>
                <a:cs typeface="Arial" panose="020B0604020202020204" pitchFamily="34" charset="0"/>
              </a:rPr>
              <a:t>in </a:t>
            </a:r>
            <a:r>
              <a:rPr lang="en-GB" sz="2400" b="1" dirty="0" smtClean="0">
                <a:latin typeface="+mn-lt"/>
                <a:cs typeface="Arial" panose="020B0604020202020204" pitchFamily="34" charset="0"/>
              </a:rPr>
              <a:t>English </a:t>
            </a:r>
            <a:r>
              <a:rPr lang="en-GB" sz="2400" dirty="0" smtClean="0">
                <a:latin typeface="+mn-lt"/>
                <a:cs typeface="Arial" panose="020B0604020202020204" pitchFamily="34" charset="0"/>
              </a:rPr>
              <a:t>with</a:t>
            </a:r>
            <a:r>
              <a:rPr lang="en-GB" sz="2400" b="1" dirty="0" smtClean="0">
                <a:latin typeface="+mn-lt"/>
                <a:cs typeface="Arial" panose="020B0604020202020204" pitchFamily="34" charset="0"/>
              </a:rPr>
              <a:t> an interpreter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The interpreter will translate </a:t>
            </a:r>
            <a:r>
              <a:rPr lang="en-GB" sz="2400" b="1" dirty="0" smtClean="0">
                <a:latin typeface="+mn-lt"/>
                <a:cs typeface="Arial" panose="020B0604020202020204" pitchFamily="34" charset="0"/>
              </a:rPr>
              <a:t>one sentence at a time - </a:t>
            </a:r>
            <a:r>
              <a:rPr lang="en-GB" sz="2400" dirty="0" smtClean="0">
                <a:latin typeface="+mn-lt"/>
                <a:cs typeface="Arial" panose="020B0604020202020204" pitchFamily="34" charset="0"/>
              </a:rPr>
              <a:t>both the questions and answers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It is good to clarify if you are not sure you understood the answer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Try to keep questions as short as possible - the team is not there to make statements, but to hear what the interviewees say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The Chair will also ask the interviewees to keep their answers short for the sake of time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endParaRPr lang="en-GB" sz="2400" dirty="0" smtClean="0"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sz="1400" dirty="0">
              <a:latin typeface="+mn-lt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961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Interview</a:t>
            </a:r>
            <a:r>
              <a:rPr lang="fi-FI" dirty="0" smtClean="0"/>
              <a:t> </a:t>
            </a:r>
            <a:r>
              <a:rPr lang="fi-FI" dirty="0" err="1" smtClean="0"/>
              <a:t>principles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978899"/>
            <a:ext cx="8047037" cy="4250891"/>
          </a:xfrm>
        </p:spPr>
        <p:txBody>
          <a:bodyPr/>
          <a:lstStyle/>
          <a:p>
            <a:pPr marL="703812" lvl="2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endParaRPr lang="en-GB" sz="2400" i="0" dirty="0" smtClean="0">
              <a:latin typeface="+mn-lt"/>
              <a:cs typeface="Arial" panose="020B0604020202020204" pitchFamily="34" charset="0"/>
            </a:endParaRP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n-GB" sz="2400" i="0" dirty="0">
                <a:latin typeface="+mn-lt"/>
                <a:cs typeface="Arial" panose="020B0604020202020204" pitchFamily="34" charset="0"/>
              </a:rPr>
              <a:t>The team </a:t>
            </a:r>
            <a:r>
              <a:rPr lang="en-GB" sz="2400" b="1" i="0" dirty="0">
                <a:latin typeface="+mn-lt"/>
                <a:cs typeface="Arial" panose="020B0604020202020204" pitchFamily="34" charset="0"/>
              </a:rPr>
              <a:t>is</a:t>
            </a:r>
            <a:r>
              <a:rPr lang="en-GB" sz="2400" i="0" dirty="0">
                <a:latin typeface="+mn-lt"/>
                <a:cs typeface="Arial" panose="020B0604020202020204" pitchFamily="34" charset="0"/>
              </a:rPr>
              <a:t> interested in the everyday work and studies at the university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The interviews are </a:t>
            </a:r>
            <a:r>
              <a:rPr lang="en-GB" sz="2400" b="1" i="0" dirty="0" smtClean="0">
                <a:latin typeface="+mn-lt"/>
                <a:cs typeface="Arial" panose="020B0604020202020204" pitchFamily="34" charset="0"/>
              </a:rPr>
              <a:t>not</a:t>
            </a: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 exams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There </a:t>
            </a:r>
            <a:r>
              <a:rPr lang="en-GB" sz="2400" i="0" dirty="0">
                <a:latin typeface="+mn-lt"/>
                <a:cs typeface="Arial" panose="020B0604020202020204" pitchFamily="34" charset="0"/>
              </a:rPr>
              <a:t>are </a:t>
            </a:r>
            <a:r>
              <a:rPr lang="en-GB" sz="2400" b="1" i="0" dirty="0">
                <a:latin typeface="+mn-lt"/>
                <a:cs typeface="Arial" panose="020B0604020202020204" pitchFamily="34" charset="0"/>
              </a:rPr>
              <a:t>no</a:t>
            </a:r>
            <a:r>
              <a:rPr lang="en-GB" sz="2400" i="0" dirty="0">
                <a:latin typeface="+mn-lt"/>
                <a:cs typeface="Arial" panose="020B0604020202020204" pitchFamily="34" charset="0"/>
              </a:rPr>
              <a:t> “wrong” </a:t>
            </a: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answers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n-GB" sz="2400" i="0" dirty="0">
                <a:latin typeface="+mn-lt"/>
                <a:cs typeface="Arial" panose="020B0604020202020204" pitchFamily="34" charset="0"/>
              </a:rPr>
              <a:t>The interviewees </a:t>
            </a:r>
            <a:r>
              <a:rPr lang="en-GB" sz="2400" b="1" i="0" dirty="0">
                <a:latin typeface="+mn-lt"/>
                <a:cs typeface="Arial" panose="020B0604020202020204" pitchFamily="34" charset="0"/>
              </a:rPr>
              <a:t>are</a:t>
            </a:r>
            <a:r>
              <a:rPr lang="en-GB" sz="2400" i="0" dirty="0">
                <a:latin typeface="+mn-lt"/>
                <a:cs typeface="Arial" panose="020B0604020202020204" pitchFamily="34" charset="0"/>
              </a:rPr>
              <a:t> the best possible experts in their own work and </a:t>
            </a: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studies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The team is </a:t>
            </a:r>
            <a:r>
              <a:rPr lang="en-GB" sz="2400" b="1" i="0" dirty="0" smtClean="0">
                <a:latin typeface="+mn-lt"/>
                <a:cs typeface="Arial" panose="020B0604020202020204" pitchFamily="34" charset="0"/>
              </a:rPr>
              <a:t>not</a:t>
            </a: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 there to judge the interviewees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The team will </a:t>
            </a:r>
            <a:r>
              <a:rPr lang="en-GB" sz="2400" b="1" i="0" dirty="0" smtClean="0">
                <a:latin typeface="+mn-lt"/>
                <a:cs typeface="Arial" panose="020B0604020202020204" pitchFamily="34" charset="0"/>
              </a:rPr>
              <a:t>not</a:t>
            </a: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 make negative comments 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The team </a:t>
            </a:r>
            <a:r>
              <a:rPr lang="en-GB" sz="2400" b="1" i="0" dirty="0" smtClean="0">
                <a:latin typeface="+mn-lt"/>
                <a:cs typeface="Arial" panose="020B0604020202020204" pitchFamily="34" charset="0"/>
              </a:rPr>
              <a:t>will </a:t>
            </a:r>
            <a:r>
              <a:rPr lang="en-GB" sz="2400" i="0" dirty="0" smtClean="0">
                <a:latin typeface="+mn-lt"/>
                <a:cs typeface="Arial" panose="020B0604020202020204" pitchFamily="34" charset="0"/>
              </a:rPr>
              <a:t>create a comfortable, safe atmosphere 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endParaRPr lang="en-GB" sz="1800" dirty="0"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sz="1400" dirty="0">
              <a:latin typeface="+mn-lt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378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Asking</a:t>
            </a:r>
            <a:r>
              <a:rPr lang="fi-FI" dirty="0" smtClean="0"/>
              <a:t> </a:t>
            </a:r>
            <a:r>
              <a:rPr lang="fi-FI" dirty="0" err="1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9833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How to </a:t>
            </a:r>
            <a:r>
              <a:rPr lang="fi-FI" dirty="0" err="1" smtClean="0"/>
              <a:t>ask</a:t>
            </a:r>
            <a:r>
              <a:rPr lang="fi-FI" dirty="0" smtClean="0"/>
              <a:t> </a:t>
            </a:r>
            <a:r>
              <a:rPr lang="fi-FI" dirty="0" err="1" smtClean="0"/>
              <a:t>good</a:t>
            </a:r>
            <a:r>
              <a:rPr lang="fi-FI" dirty="0" smtClean="0"/>
              <a:t> </a:t>
            </a:r>
            <a:r>
              <a:rPr lang="fi-FI" dirty="0" err="1" smtClean="0"/>
              <a:t>questions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10719"/>
            <a:ext cx="8047037" cy="4250891"/>
          </a:xfrm>
        </p:spPr>
        <p:txBody>
          <a:bodyPr/>
          <a:lstStyle/>
          <a:p>
            <a:pPr marL="639763" lvl="1" indent="-34290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GB" sz="2400" dirty="0" smtClean="0">
                <a:latin typeface="+mn-lt"/>
              </a:rPr>
              <a:t>Focus on the requirements in the criteria</a:t>
            </a:r>
          </a:p>
          <a:p>
            <a:pPr marL="639763" lvl="1" indent="-34290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GB" sz="2400" dirty="0">
                <a:latin typeface="+mn-lt"/>
              </a:rPr>
              <a:t>Q</a:t>
            </a:r>
            <a:r>
              <a:rPr lang="en-GB" sz="2400" dirty="0" smtClean="0">
                <a:latin typeface="+mn-lt"/>
              </a:rPr>
              <a:t>uestions should provide information</a:t>
            </a:r>
            <a:r>
              <a:rPr lang="en-GB" sz="2400" b="1" dirty="0" smtClean="0">
                <a:latin typeface="+mn-lt"/>
              </a:rPr>
              <a:t> </a:t>
            </a:r>
            <a:r>
              <a:rPr lang="en-GB" sz="2400" dirty="0" smtClean="0">
                <a:latin typeface="+mn-lt"/>
              </a:rPr>
              <a:t>to make an assessment and to have evidence for the report</a:t>
            </a:r>
          </a:p>
          <a:p>
            <a:pPr marL="639763" lvl="1" indent="-34290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GB" sz="2400" dirty="0" smtClean="0">
                <a:latin typeface="+mn-lt"/>
              </a:rPr>
              <a:t>Written questions will help during the interviews, but make follow-up questions if you did not get an answer</a:t>
            </a:r>
          </a:p>
          <a:p>
            <a:pPr marL="639763" lvl="1" indent="-34290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GB" sz="2400" dirty="0" smtClean="0">
                <a:latin typeface="+mn-lt"/>
              </a:rPr>
              <a:t>Try to make your questions </a:t>
            </a:r>
            <a:r>
              <a:rPr lang="en-GB" sz="2400" u="sng" dirty="0" smtClean="0">
                <a:latin typeface="+mn-lt"/>
              </a:rPr>
              <a:t>short </a:t>
            </a:r>
            <a:r>
              <a:rPr lang="en-GB" sz="2400" dirty="0" smtClean="0">
                <a:latin typeface="+mn-lt"/>
              </a:rPr>
              <a:t>and </a:t>
            </a:r>
            <a:r>
              <a:rPr lang="en-GB" sz="2400" u="sng" dirty="0" smtClean="0">
                <a:latin typeface="+mn-lt"/>
              </a:rPr>
              <a:t>simple</a:t>
            </a:r>
          </a:p>
          <a:p>
            <a:pPr marL="639763" lvl="1" indent="-34290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GB" sz="2400" dirty="0" smtClean="0">
                <a:latin typeface="+mn-lt"/>
              </a:rPr>
              <a:t>If you ask a YES/NO question, you will probably get a YES/NO answer</a:t>
            </a:r>
          </a:p>
          <a:p>
            <a:pPr marL="639763" lvl="1" indent="-34290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GB" sz="2400" dirty="0" smtClean="0">
                <a:latin typeface="+mn-lt"/>
              </a:rPr>
              <a:t>Always try to find evidence</a:t>
            </a:r>
            <a:endParaRPr lang="en-GB" sz="2400" dirty="0">
              <a:latin typeface="+mn-lt"/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126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i 9"/>
          <p:cNvSpPr/>
          <p:nvPr/>
        </p:nvSpPr>
        <p:spPr>
          <a:xfrm>
            <a:off x="3039340" y="738946"/>
            <a:ext cx="3312368" cy="1944216"/>
          </a:xfrm>
          <a:prstGeom prst="ellipse">
            <a:avLst/>
          </a:prstGeom>
          <a:solidFill>
            <a:srgbClr val="00A8B4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b="1" dirty="0" smtClean="0"/>
              <a:t>OPEN QUESTION</a:t>
            </a:r>
            <a:endParaRPr lang="fi-FI" sz="2800" b="1" dirty="0"/>
          </a:p>
        </p:txBody>
      </p:sp>
      <p:sp>
        <p:nvSpPr>
          <p:cNvPr id="11" name="Pyöristetty kuvaselitesuorakulmio 10"/>
          <p:cNvSpPr/>
          <p:nvPr/>
        </p:nvSpPr>
        <p:spPr>
          <a:xfrm>
            <a:off x="1023684" y="3155324"/>
            <a:ext cx="3071798" cy="1704644"/>
          </a:xfrm>
          <a:prstGeom prst="wedgeRoundRectCallout">
            <a:avLst>
              <a:gd name="adj1" fmla="val -45862"/>
              <a:gd name="adj2" fmla="val 66263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</a:rPr>
              <a:t>How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do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you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gather</a:t>
            </a:r>
            <a:r>
              <a:rPr lang="fi-FI" dirty="0" smtClean="0">
                <a:solidFill>
                  <a:schemeClr val="tx1"/>
                </a:solidFill>
              </a:rPr>
              <a:t> feedback </a:t>
            </a:r>
            <a:r>
              <a:rPr lang="fi-FI" dirty="0" err="1" smtClean="0">
                <a:solidFill>
                  <a:schemeClr val="tx1"/>
                </a:solidFill>
              </a:rPr>
              <a:t>from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students</a:t>
            </a:r>
            <a:r>
              <a:rPr lang="fi-FI" dirty="0" smtClean="0">
                <a:solidFill>
                  <a:schemeClr val="tx1"/>
                </a:solidFill>
              </a:rPr>
              <a:t>?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2" name="Pyöristetty kuvaselitesuorakulmio 11"/>
          <p:cNvSpPr/>
          <p:nvPr/>
        </p:nvSpPr>
        <p:spPr>
          <a:xfrm>
            <a:off x="5306096" y="2897747"/>
            <a:ext cx="3224416" cy="1699684"/>
          </a:xfrm>
          <a:prstGeom prst="wedgeRoundRectCallout">
            <a:avLst>
              <a:gd name="adj1" fmla="val 47490"/>
              <a:gd name="adj2" fmla="val 67069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With </a:t>
            </a:r>
            <a:r>
              <a:rPr lang="fi-FI" dirty="0" err="1" smtClean="0">
                <a:solidFill>
                  <a:schemeClr val="tx1"/>
                </a:solidFill>
              </a:rPr>
              <a:t>questionnaires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after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each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course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35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i 7"/>
          <p:cNvSpPr/>
          <p:nvPr/>
        </p:nvSpPr>
        <p:spPr>
          <a:xfrm>
            <a:off x="2987824" y="764704"/>
            <a:ext cx="3312368" cy="194421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b="1" dirty="0" smtClean="0"/>
              <a:t>DIRECT QUESTION</a:t>
            </a:r>
            <a:endParaRPr lang="fi-FI" sz="2800" b="1" dirty="0"/>
          </a:p>
        </p:txBody>
      </p:sp>
      <p:sp>
        <p:nvSpPr>
          <p:cNvPr id="9" name="Pyöristetty kuvaselitesuorakulmio 8"/>
          <p:cNvSpPr/>
          <p:nvPr/>
        </p:nvSpPr>
        <p:spPr>
          <a:xfrm>
            <a:off x="611559" y="3077343"/>
            <a:ext cx="3419527" cy="1868143"/>
          </a:xfrm>
          <a:prstGeom prst="wedgeRoundRectCallout">
            <a:avLst>
              <a:gd name="adj1" fmla="val -45862"/>
              <a:gd name="adj2" fmla="val 66263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err="1" smtClean="0">
                <a:solidFill>
                  <a:schemeClr val="tx1"/>
                </a:solidFill>
              </a:rPr>
              <a:t>Do</a:t>
            </a:r>
            <a:r>
              <a:rPr lang="fi-FI" b="1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students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have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access</a:t>
            </a:r>
            <a:r>
              <a:rPr lang="fi-FI" dirty="0" smtClean="0">
                <a:solidFill>
                  <a:schemeClr val="tx1"/>
                </a:solidFill>
              </a:rPr>
              <a:t> to the intranet?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3" name="Pyöristetty kuvaselitesuorakulmio 12"/>
          <p:cNvSpPr/>
          <p:nvPr/>
        </p:nvSpPr>
        <p:spPr>
          <a:xfrm>
            <a:off x="5640946" y="3342841"/>
            <a:ext cx="2889566" cy="1873102"/>
          </a:xfrm>
          <a:prstGeom prst="wedgeRoundRectCallout">
            <a:avLst>
              <a:gd name="adj1" fmla="val 47490"/>
              <a:gd name="adj2" fmla="val 67069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Yes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they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do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400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i 9"/>
          <p:cNvSpPr/>
          <p:nvPr/>
        </p:nvSpPr>
        <p:spPr>
          <a:xfrm>
            <a:off x="2987824" y="764704"/>
            <a:ext cx="3312368" cy="1944216"/>
          </a:xfrm>
          <a:prstGeom prst="ellipse">
            <a:avLst/>
          </a:prstGeom>
          <a:solidFill>
            <a:srgbClr val="D20D0D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b="1" dirty="0" smtClean="0"/>
              <a:t>LEADING QUESTION</a:t>
            </a:r>
            <a:endParaRPr lang="fi-FI" sz="2800" b="1" dirty="0"/>
          </a:p>
        </p:txBody>
      </p:sp>
      <p:sp>
        <p:nvSpPr>
          <p:cNvPr id="11" name="Pyöristetty kuvaselitesuorakulmio 10"/>
          <p:cNvSpPr/>
          <p:nvPr/>
        </p:nvSpPr>
        <p:spPr>
          <a:xfrm>
            <a:off x="611559" y="2918460"/>
            <a:ext cx="3767257" cy="2426272"/>
          </a:xfrm>
          <a:prstGeom prst="wedgeRoundRectCallout">
            <a:avLst>
              <a:gd name="adj1" fmla="val -45862"/>
              <a:gd name="adj2" fmla="val 66263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Do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you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have</a:t>
            </a:r>
            <a:r>
              <a:rPr lang="fi-FI" dirty="0" smtClean="0">
                <a:solidFill>
                  <a:schemeClr val="tx1"/>
                </a:solidFill>
              </a:rPr>
              <a:t> a </a:t>
            </a:r>
            <a:r>
              <a:rPr lang="fi-FI" dirty="0" err="1" smtClean="0">
                <a:solidFill>
                  <a:schemeClr val="tx1"/>
                </a:solidFill>
              </a:rPr>
              <a:t>system</a:t>
            </a:r>
            <a:r>
              <a:rPr lang="fi-FI" dirty="0" smtClean="0">
                <a:solidFill>
                  <a:schemeClr val="tx1"/>
                </a:solidFill>
              </a:rPr>
              <a:t> for </a:t>
            </a:r>
            <a:r>
              <a:rPr lang="fi-FI" dirty="0" err="1" smtClean="0">
                <a:solidFill>
                  <a:schemeClr val="tx1"/>
                </a:solidFill>
              </a:rPr>
              <a:t>gathering</a:t>
            </a:r>
            <a:r>
              <a:rPr lang="fi-FI" dirty="0" smtClean="0">
                <a:solidFill>
                  <a:schemeClr val="tx1"/>
                </a:solidFill>
              </a:rPr>
              <a:t> feedback, </a:t>
            </a:r>
            <a:r>
              <a:rPr lang="fi-FI" dirty="0" err="1" smtClean="0">
                <a:solidFill>
                  <a:schemeClr val="tx1"/>
                </a:solidFill>
              </a:rPr>
              <a:t>which</a:t>
            </a:r>
            <a:r>
              <a:rPr lang="fi-FI" dirty="0" smtClean="0">
                <a:solidFill>
                  <a:schemeClr val="tx1"/>
                </a:solidFill>
              </a:rPr>
              <a:t> is </a:t>
            </a:r>
            <a:r>
              <a:rPr lang="fi-FI" dirty="0" err="1" smtClean="0">
                <a:solidFill>
                  <a:schemeClr val="tx1"/>
                </a:solidFill>
              </a:rPr>
              <a:t>then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analysed</a:t>
            </a:r>
            <a:r>
              <a:rPr lang="fi-FI" dirty="0" smtClean="0">
                <a:solidFill>
                  <a:schemeClr val="tx1"/>
                </a:solidFill>
              </a:rPr>
              <a:t> and </a:t>
            </a:r>
            <a:r>
              <a:rPr lang="fi-FI" dirty="0" err="1" smtClean="0">
                <a:solidFill>
                  <a:schemeClr val="tx1"/>
                </a:solidFill>
              </a:rPr>
              <a:t>used</a:t>
            </a:r>
            <a:r>
              <a:rPr lang="fi-FI" dirty="0" smtClean="0">
                <a:solidFill>
                  <a:schemeClr val="tx1"/>
                </a:solidFill>
              </a:rPr>
              <a:t> to </a:t>
            </a:r>
            <a:r>
              <a:rPr lang="fi-FI" dirty="0" err="1" smtClean="0">
                <a:solidFill>
                  <a:schemeClr val="tx1"/>
                </a:solidFill>
              </a:rPr>
              <a:t>improve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operations</a:t>
            </a:r>
            <a:r>
              <a:rPr lang="fi-FI" dirty="0">
                <a:solidFill>
                  <a:schemeClr val="tx1"/>
                </a:solidFill>
              </a:rPr>
              <a:t>?</a:t>
            </a:r>
            <a:endParaRPr lang="fi-FI" sz="3600" dirty="0">
              <a:solidFill>
                <a:schemeClr val="tx1"/>
              </a:solidFill>
            </a:endParaRPr>
          </a:p>
        </p:txBody>
      </p:sp>
      <p:sp>
        <p:nvSpPr>
          <p:cNvPr id="12" name="Pyöristetty kuvaselitesuorakulmio 11"/>
          <p:cNvSpPr/>
          <p:nvPr/>
        </p:nvSpPr>
        <p:spPr>
          <a:xfrm>
            <a:off x="5866216" y="3072384"/>
            <a:ext cx="2664296" cy="1512168"/>
          </a:xfrm>
          <a:prstGeom prst="wedgeRoundRectCallout">
            <a:avLst>
              <a:gd name="adj1" fmla="val 47490"/>
              <a:gd name="adj2" fmla="val 67069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Absolutely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31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Aim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institutional</a:t>
            </a:r>
            <a:r>
              <a:rPr lang="fi-FI" dirty="0" smtClean="0"/>
              <a:t> </a:t>
            </a:r>
            <a:r>
              <a:rPr lang="fi-FI" dirty="0" err="1" smtClean="0"/>
              <a:t>evaluation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3.4.2017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194328"/>
            <a:ext cx="8254932" cy="3464417"/>
          </a:xfrm>
        </p:spPr>
        <p:txBody>
          <a:bodyPr/>
          <a:lstStyle/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GB" sz="2800" b="0" dirty="0" smtClean="0"/>
              <a:t>Support the </a:t>
            </a:r>
            <a:r>
              <a:rPr lang="en-GB" sz="2800" dirty="0"/>
              <a:t>s</a:t>
            </a:r>
            <a:r>
              <a:rPr lang="en-GB" sz="2800" dirty="0" smtClean="0"/>
              <a:t>trategic management </a:t>
            </a:r>
            <a:r>
              <a:rPr lang="en-GB" sz="2800" b="0" dirty="0" smtClean="0"/>
              <a:t>of the higher education institution</a:t>
            </a:r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fi-FI" sz="2800" b="0" dirty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GB" sz="2800" b="0" dirty="0" smtClean="0"/>
              <a:t>Provide </a:t>
            </a:r>
            <a:r>
              <a:rPr lang="en-GB" sz="2800" dirty="0" smtClean="0"/>
              <a:t>external feedback </a:t>
            </a:r>
            <a:r>
              <a:rPr lang="en-GB" sz="2800" b="0" dirty="0" smtClean="0"/>
              <a:t>to the institution’s own internal quality assurance procedures</a:t>
            </a:r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GB" sz="28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GB" sz="2800" b="0" dirty="0" smtClean="0"/>
              <a:t>Inform </a:t>
            </a:r>
            <a:r>
              <a:rPr lang="en-GB" sz="2800" dirty="0" smtClean="0"/>
              <a:t>stakeholders</a:t>
            </a:r>
            <a:r>
              <a:rPr lang="en-GB" sz="2800" b="0" dirty="0" smtClean="0"/>
              <a:t> of the compliance of the process and outcomes of teaching and learning to the European standards and guidelines for quality assurance in higher education</a:t>
            </a:r>
            <a:endParaRPr lang="en-GB" sz="2800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38728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i 7"/>
          <p:cNvSpPr/>
          <p:nvPr/>
        </p:nvSpPr>
        <p:spPr>
          <a:xfrm>
            <a:off x="2987824" y="764704"/>
            <a:ext cx="3312368" cy="1944216"/>
          </a:xfrm>
          <a:prstGeom prst="ellipse">
            <a:avLst/>
          </a:prstGeom>
          <a:solidFill>
            <a:srgbClr val="FFA30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b="1" dirty="0" smtClean="0"/>
              <a:t>TWO-PART QUESTION</a:t>
            </a:r>
            <a:endParaRPr lang="fi-FI" sz="2800" b="1" dirty="0"/>
          </a:p>
        </p:txBody>
      </p:sp>
      <p:sp>
        <p:nvSpPr>
          <p:cNvPr id="9" name="Pyöristetty kuvaselitesuorakulmio 8"/>
          <p:cNvSpPr/>
          <p:nvPr/>
        </p:nvSpPr>
        <p:spPr>
          <a:xfrm>
            <a:off x="469893" y="2939634"/>
            <a:ext cx="3689984" cy="2190115"/>
          </a:xfrm>
          <a:prstGeom prst="wedgeRoundRectCallout">
            <a:avLst>
              <a:gd name="adj1" fmla="val -45862"/>
              <a:gd name="adj2" fmla="val 66263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Do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you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gather</a:t>
            </a:r>
            <a:r>
              <a:rPr lang="fi-FI" dirty="0" smtClean="0">
                <a:solidFill>
                  <a:schemeClr val="tx1"/>
                </a:solidFill>
              </a:rPr>
              <a:t> feedback </a:t>
            </a:r>
            <a:r>
              <a:rPr lang="fi-FI" dirty="0" err="1" smtClean="0">
                <a:solidFill>
                  <a:schemeClr val="tx1"/>
                </a:solidFill>
              </a:rPr>
              <a:t>from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students</a:t>
            </a:r>
            <a:r>
              <a:rPr lang="fi-FI" dirty="0" smtClean="0">
                <a:solidFill>
                  <a:schemeClr val="tx1"/>
                </a:solidFill>
              </a:rPr>
              <a:t> and </a:t>
            </a:r>
            <a:r>
              <a:rPr lang="fi-FI" dirty="0" err="1" smtClean="0">
                <a:solidFill>
                  <a:schemeClr val="tx1"/>
                </a:solidFill>
              </a:rPr>
              <a:t>are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your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indicators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linked</a:t>
            </a:r>
            <a:r>
              <a:rPr lang="fi-FI" dirty="0" smtClean="0">
                <a:solidFill>
                  <a:schemeClr val="tx1"/>
                </a:solidFill>
              </a:rPr>
              <a:t> to </a:t>
            </a:r>
            <a:r>
              <a:rPr lang="fi-FI" dirty="0" err="1" smtClean="0">
                <a:solidFill>
                  <a:schemeClr val="tx1"/>
                </a:solidFill>
              </a:rPr>
              <a:t>your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strategy</a:t>
            </a:r>
            <a:r>
              <a:rPr lang="fi-FI" dirty="0" smtClean="0">
                <a:solidFill>
                  <a:schemeClr val="tx1"/>
                </a:solidFill>
              </a:rPr>
              <a:t>?</a:t>
            </a:r>
            <a:endParaRPr lang="fi-FI" sz="3200" dirty="0">
              <a:solidFill>
                <a:schemeClr val="tx1"/>
              </a:solidFill>
            </a:endParaRPr>
          </a:p>
        </p:txBody>
      </p:sp>
      <p:sp>
        <p:nvSpPr>
          <p:cNvPr id="13" name="Pyöristetty kuvaselitesuorakulmio 12"/>
          <p:cNvSpPr/>
          <p:nvPr/>
        </p:nvSpPr>
        <p:spPr>
          <a:xfrm>
            <a:off x="5344733" y="3497386"/>
            <a:ext cx="2928202" cy="1924619"/>
          </a:xfrm>
          <a:prstGeom prst="wedgeRoundRectCallout">
            <a:avLst>
              <a:gd name="adj1" fmla="val 47490"/>
              <a:gd name="adj2" fmla="val 67069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Yes</a:t>
            </a:r>
            <a:r>
              <a:rPr lang="fi-FI" dirty="0" smtClean="0">
                <a:solidFill>
                  <a:schemeClr val="tx1"/>
                </a:solidFill>
              </a:rPr>
              <a:t>, </a:t>
            </a:r>
            <a:r>
              <a:rPr lang="fi-FI" dirty="0" err="1" smtClean="0">
                <a:solidFill>
                  <a:schemeClr val="tx1"/>
                </a:solidFill>
              </a:rPr>
              <a:t>they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are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linked</a:t>
            </a:r>
            <a:r>
              <a:rPr lang="fi-FI" dirty="0" smtClean="0">
                <a:solidFill>
                  <a:schemeClr val="tx1"/>
                </a:solidFill>
              </a:rPr>
              <a:t> to the </a:t>
            </a:r>
            <a:r>
              <a:rPr lang="fi-FI" dirty="0" err="1" smtClean="0">
                <a:solidFill>
                  <a:schemeClr val="tx1"/>
                </a:solidFill>
              </a:rPr>
              <a:t>strategy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0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Discuss</a:t>
            </a:r>
            <a:r>
              <a:rPr lang="fi-FI" dirty="0" smtClean="0"/>
              <a:t>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i-FI" sz="2400" b="0" dirty="0" err="1" smtClean="0"/>
              <a:t>What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was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good</a:t>
            </a:r>
            <a:r>
              <a:rPr lang="fi-FI" sz="2400" b="0" dirty="0"/>
              <a:t> </a:t>
            </a:r>
            <a:r>
              <a:rPr lang="fi-FI" sz="2400" b="0" dirty="0" err="1" smtClean="0"/>
              <a:t>about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these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questions</a:t>
            </a:r>
            <a:r>
              <a:rPr lang="fi-FI" sz="2400" b="0" dirty="0" smtClean="0"/>
              <a:t>? 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i-FI" sz="2400" b="0" dirty="0" err="1" smtClean="0"/>
              <a:t>What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was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bad</a:t>
            </a:r>
            <a:r>
              <a:rPr lang="fi-FI" sz="2400" b="0" dirty="0" smtClean="0"/>
              <a:t>? 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i-FI" sz="2400" b="0" dirty="0" err="1" smtClean="0"/>
              <a:t>What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would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you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do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differently</a:t>
            </a:r>
            <a:r>
              <a:rPr lang="fi-FI" sz="2400" b="0" dirty="0" smtClean="0"/>
              <a:t>?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638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Ending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&amp; </a:t>
            </a: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happens</a:t>
            </a:r>
            <a:r>
              <a:rPr lang="fi-FI" dirty="0" smtClean="0"/>
              <a:t> </a:t>
            </a:r>
            <a:r>
              <a:rPr lang="fi-FI" dirty="0" err="1" smtClean="0"/>
              <a:t>after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798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End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576798"/>
            <a:ext cx="8047037" cy="4250891"/>
          </a:xfrm>
        </p:spPr>
        <p:txBody>
          <a:bodyPr/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0" dirty="0"/>
              <a:t>The visit concludes </a:t>
            </a:r>
            <a:r>
              <a:rPr lang="en-GB" sz="2400" b="0" dirty="0" smtClean="0"/>
              <a:t>in a </a:t>
            </a:r>
            <a:r>
              <a:rPr lang="en-GB" sz="2400" b="0" dirty="0"/>
              <a:t>meeting with the </a:t>
            </a:r>
            <a:r>
              <a:rPr lang="en-GB" sz="2400" b="0" dirty="0" smtClean="0"/>
              <a:t>Top Management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0" dirty="0" smtClean="0"/>
              <a:t>During the site visit the evaluation team has discussed its observations and has agreed on the preliminary feedback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0" dirty="0" smtClean="0"/>
              <a:t>The </a:t>
            </a:r>
            <a:r>
              <a:rPr lang="en-GB" sz="2400" dirty="0" smtClean="0"/>
              <a:t>Chair </a:t>
            </a:r>
            <a:r>
              <a:rPr lang="en-GB" sz="2400" b="0" dirty="0" smtClean="0"/>
              <a:t>of the evaluation team will present the preliminary </a:t>
            </a:r>
            <a:r>
              <a:rPr lang="en-GB" sz="2400" b="0" dirty="0"/>
              <a:t>feedback </a:t>
            </a:r>
            <a:r>
              <a:rPr lang="en-GB" sz="2400" b="0" dirty="0" smtClean="0"/>
              <a:t>to the Top Management</a:t>
            </a:r>
            <a:endParaRPr lang="en-GB" sz="2400" b="0" dirty="0"/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0" dirty="0" smtClean="0"/>
              <a:t>The visit will conclude after the feedback has been given</a:t>
            </a:r>
            <a:endParaRPr lang="en-GB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527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 smtClean="0"/>
              <a:t>visit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119005"/>
            <a:ext cx="8047037" cy="4250891"/>
          </a:xfrm>
        </p:spPr>
        <p:txBody>
          <a:bodyPr/>
          <a:lstStyle/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0" dirty="0"/>
              <a:t>The </a:t>
            </a:r>
            <a:r>
              <a:rPr lang="en-GB" sz="2400" b="0" dirty="0" smtClean="0"/>
              <a:t>team members will write their own sections of the report (Assessment areas I-VII) </a:t>
            </a: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0" dirty="0" smtClean="0"/>
              <a:t>Other team members, Chair and Project Manager will comment on the text</a:t>
            </a:r>
            <a:endParaRPr lang="en-GB" sz="2400" b="0" dirty="0"/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The report will highlight strengths, good practices and recommendations for further development</a:t>
            </a: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0" dirty="0" smtClean="0"/>
              <a:t>The </a:t>
            </a:r>
            <a:r>
              <a:rPr lang="en-GB" sz="2400" b="0" dirty="0"/>
              <a:t>university will have the opportunity to fact-check the </a:t>
            </a:r>
            <a:r>
              <a:rPr lang="en-GB" sz="2400" b="0" dirty="0" smtClean="0"/>
              <a:t>report</a:t>
            </a: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0" dirty="0" smtClean="0"/>
              <a:t>The report will be published </a:t>
            </a:r>
            <a:r>
              <a:rPr lang="en-GB" sz="2400" b="0" dirty="0"/>
              <a:t>on the Twinning project </a:t>
            </a:r>
            <a:r>
              <a:rPr lang="en-GB" sz="2400" b="0" dirty="0" smtClean="0"/>
              <a:t>website</a:t>
            </a: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results</a:t>
            </a:r>
            <a:r>
              <a:rPr lang="fi-FI" sz="2400" b="0" dirty="0" smtClean="0"/>
              <a:t> of </a:t>
            </a:r>
            <a:r>
              <a:rPr lang="fi-FI" sz="2400" b="0" dirty="0" err="1" smtClean="0"/>
              <a:t>all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three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pilot</a:t>
            </a:r>
            <a:r>
              <a:rPr lang="fi-FI" sz="2400" b="0" dirty="0" smtClean="0"/>
              <a:t> </a:t>
            </a:r>
            <a:r>
              <a:rPr lang="fi-FI" sz="2400" b="0" dirty="0" err="1"/>
              <a:t>evaluations</a:t>
            </a:r>
            <a:r>
              <a:rPr lang="fi-FI" sz="2400" b="0" dirty="0"/>
              <a:t> </a:t>
            </a:r>
            <a:r>
              <a:rPr lang="fi-FI" sz="2400" b="0" dirty="0" err="1" smtClean="0"/>
              <a:t>will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be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analysed</a:t>
            </a:r>
            <a:r>
              <a:rPr lang="fi-FI" sz="2400" b="0" dirty="0" smtClean="0"/>
              <a:t> in </a:t>
            </a:r>
            <a:r>
              <a:rPr lang="fi-FI" sz="2400" b="0" dirty="0" err="1" smtClean="0"/>
              <a:t>events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taking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place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during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week</a:t>
            </a:r>
            <a:r>
              <a:rPr lang="fi-FI" sz="2400" b="0" dirty="0" smtClean="0"/>
              <a:t> </a:t>
            </a:r>
            <a:r>
              <a:rPr lang="fi-FI" sz="2400" dirty="0" smtClean="0"/>
              <a:t>5-9 </a:t>
            </a:r>
            <a:r>
              <a:rPr lang="fi-FI" sz="2400" dirty="0" err="1" smtClean="0"/>
              <a:t>June</a:t>
            </a:r>
            <a:r>
              <a:rPr lang="fi-FI" sz="2400" dirty="0" smtClean="0"/>
              <a:t> 2017</a:t>
            </a:r>
            <a:endParaRPr lang="fi-FI" sz="2400" b="0" dirty="0"/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400" b="0" dirty="0"/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31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ctr"/>
            <a:r>
              <a:rPr lang="fi-FI" sz="8000" dirty="0" err="1">
                <a:solidFill>
                  <a:schemeClr val="accent3"/>
                </a:solidFill>
              </a:rPr>
              <a:t>Thank</a:t>
            </a:r>
            <a:r>
              <a:rPr lang="fi-FI" sz="8000" dirty="0">
                <a:solidFill>
                  <a:schemeClr val="accent3"/>
                </a:solidFill>
              </a:rPr>
              <a:t> </a:t>
            </a:r>
            <a:r>
              <a:rPr lang="fi-FI" sz="8000" dirty="0" err="1" smtClean="0">
                <a:solidFill>
                  <a:schemeClr val="accent3"/>
                </a:solidFill>
              </a:rPr>
              <a:t>you</a:t>
            </a:r>
            <a:r>
              <a:rPr lang="fi-FI" sz="8000" dirty="0" smtClean="0">
                <a:solidFill>
                  <a:schemeClr val="accent3"/>
                </a:solidFill>
              </a:rPr>
              <a:t>!</a:t>
            </a:r>
            <a:endParaRPr lang="fi-FI" sz="4400" dirty="0" smtClean="0">
              <a:solidFill>
                <a:schemeClr val="accent3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540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Aim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institutional</a:t>
            </a:r>
            <a:r>
              <a:rPr lang="fi-FI" dirty="0" smtClean="0"/>
              <a:t> </a:t>
            </a:r>
            <a:r>
              <a:rPr lang="fi-FI" dirty="0" err="1" smtClean="0"/>
              <a:t>evaluation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3.4.2017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133341"/>
            <a:ext cx="8254932" cy="4803225"/>
          </a:xfrm>
        </p:spPr>
        <p:txBody>
          <a:bodyPr/>
          <a:lstStyle/>
          <a:p>
            <a:pPr algn="ctr"/>
            <a:endParaRPr lang="en-GB" sz="2400" b="0" dirty="0" smtClean="0"/>
          </a:p>
          <a:p>
            <a:pPr algn="ctr"/>
            <a:r>
              <a:rPr lang="en-GB" sz="3200" b="0" dirty="0" smtClean="0"/>
              <a:t>The outcome of the Pilot </a:t>
            </a:r>
            <a:r>
              <a:rPr lang="en-GB" sz="3200" b="0" dirty="0"/>
              <a:t>E</a:t>
            </a:r>
            <a:r>
              <a:rPr lang="en-GB" sz="3200" b="0" dirty="0" smtClean="0"/>
              <a:t>valuation </a:t>
            </a:r>
          </a:p>
          <a:p>
            <a:pPr algn="ctr"/>
            <a:r>
              <a:rPr lang="en-GB" sz="3200" b="0" dirty="0" smtClean="0"/>
              <a:t>will </a:t>
            </a:r>
            <a:r>
              <a:rPr lang="en-GB" sz="3200" b="0" dirty="0"/>
              <a:t>be a public report </a:t>
            </a:r>
            <a:r>
              <a:rPr lang="en-GB" sz="3200" b="0" dirty="0" smtClean="0"/>
              <a:t>identifying </a:t>
            </a:r>
          </a:p>
          <a:p>
            <a:pPr algn="ctr"/>
            <a:r>
              <a:rPr lang="en-GB" sz="3200" dirty="0" smtClean="0">
                <a:solidFill>
                  <a:schemeClr val="accent5"/>
                </a:solidFill>
              </a:rPr>
              <a:t>strengths</a:t>
            </a:r>
            <a:r>
              <a:rPr lang="en-GB" sz="3200" b="0" dirty="0" smtClean="0"/>
              <a:t> </a:t>
            </a:r>
            <a:r>
              <a:rPr lang="en-GB" sz="3200" b="0" dirty="0"/>
              <a:t>and </a:t>
            </a:r>
            <a:r>
              <a:rPr lang="en-GB" sz="3200" dirty="0" smtClean="0">
                <a:solidFill>
                  <a:schemeClr val="accent5"/>
                </a:solidFill>
              </a:rPr>
              <a:t>good </a:t>
            </a:r>
            <a:r>
              <a:rPr lang="en-GB" sz="3200" dirty="0">
                <a:solidFill>
                  <a:schemeClr val="accent5"/>
                </a:solidFill>
              </a:rPr>
              <a:t>practices </a:t>
            </a:r>
            <a:endParaRPr lang="en-GB" sz="3200" dirty="0" smtClean="0">
              <a:solidFill>
                <a:schemeClr val="accent5"/>
              </a:solidFill>
            </a:endParaRPr>
          </a:p>
          <a:p>
            <a:pPr algn="ctr"/>
            <a:r>
              <a:rPr lang="en-GB" sz="3200" b="0" dirty="0" smtClean="0"/>
              <a:t>of the university </a:t>
            </a:r>
            <a:endParaRPr lang="en-GB" sz="3200" b="0" dirty="0"/>
          </a:p>
          <a:p>
            <a:pPr algn="ctr"/>
            <a:r>
              <a:rPr lang="en-GB" sz="3200" b="0" dirty="0" smtClean="0"/>
              <a:t>and giving </a:t>
            </a:r>
            <a:r>
              <a:rPr lang="en-GB" sz="3200" dirty="0" smtClean="0">
                <a:solidFill>
                  <a:schemeClr val="accent5"/>
                </a:solidFill>
              </a:rPr>
              <a:t>recommendations </a:t>
            </a:r>
          </a:p>
          <a:p>
            <a:pPr algn="ctr"/>
            <a:r>
              <a:rPr lang="en-GB" sz="3200" b="0" dirty="0" smtClean="0"/>
              <a:t>for improvement.</a:t>
            </a:r>
            <a:endParaRPr lang="fi-FI" sz="3200" b="0" dirty="0"/>
          </a:p>
          <a:p>
            <a:endParaRPr lang="fi-FI" b="0" dirty="0"/>
          </a:p>
        </p:txBody>
      </p:sp>
    </p:spTree>
    <p:extLst>
      <p:ext uri="{BB962C8B-B14F-4D97-AF65-F5344CB8AC3E}">
        <p14:creationId xmlns:p14="http://schemas.microsoft.com/office/powerpoint/2010/main" val="216744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What</a:t>
            </a:r>
            <a:r>
              <a:rPr lang="fi-FI" dirty="0" smtClean="0"/>
              <a:t> is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purpose</a:t>
            </a:r>
            <a:r>
              <a:rPr lang="fi-FI" dirty="0" smtClean="0"/>
              <a:t> </a:t>
            </a:r>
            <a:r>
              <a:rPr lang="fi-FI" dirty="0"/>
              <a:t>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site</a:t>
            </a:r>
            <a:r>
              <a:rPr lang="fi-FI" dirty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7" y="1234915"/>
            <a:ext cx="8047037" cy="4250891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800" b="0" dirty="0" smtClean="0"/>
              <a:t>The team has made initial observations based on the self-evaluation report and other materials given by the university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800" b="0" dirty="0" smtClean="0"/>
              <a:t>Through interviews the team will </a:t>
            </a:r>
            <a:r>
              <a:rPr lang="en-GB" sz="2800" dirty="0" smtClean="0">
                <a:solidFill>
                  <a:schemeClr val="accent5"/>
                </a:solidFill>
              </a:rPr>
              <a:t>verify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b="0" dirty="0"/>
              <a:t>and </a:t>
            </a:r>
            <a:r>
              <a:rPr lang="en-GB" sz="2800" dirty="0">
                <a:solidFill>
                  <a:schemeClr val="accent5"/>
                </a:solidFill>
              </a:rPr>
              <a:t>supplement</a:t>
            </a:r>
            <a:r>
              <a:rPr lang="en-GB" sz="2800" b="0" dirty="0">
                <a:solidFill>
                  <a:srgbClr val="0070C0"/>
                </a:solidFill>
              </a:rPr>
              <a:t> </a:t>
            </a:r>
            <a:r>
              <a:rPr lang="en-GB" sz="2800" b="0" dirty="0" smtClean="0"/>
              <a:t>those observations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800" b="0" dirty="0" smtClean="0"/>
              <a:t>The team should approach the visit as an </a:t>
            </a:r>
            <a:r>
              <a:rPr lang="en-GB" sz="2800" dirty="0">
                <a:solidFill>
                  <a:schemeClr val="accent5"/>
                </a:solidFill>
              </a:rPr>
              <a:t>interactive event</a:t>
            </a:r>
            <a:r>
              <a:rPr lang="en-GB" sz="2800" dirty="0">
                <a:solidFill>
                  <a:srgbClr val="00B0F0"/>
                </a:solidFill>
              </a:rPr>
              <a:t> </a:t>
            </a:r>
            <a:endParaRPr lang="en-GB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800" b="0" dirty="0" smtClean="0"/>
              <a:t>The end goal is to support </a:t>
            </a:r>
            <a:r>
              <a:rPr lang="en-GB" sz="2800" b="0" dirty="0"/>
              <a:t>the development of the </a:t>
            </a:r>
            <a:r>
              <a:rPr lang="en-GB" sz="2800" b="0" dirty="0" smtClean="0"/>
              <a:t>university’s operations</a:t>
            </a:r>
            <a:endParaRPr lang="fi-FI" sz="2800" b="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i-FI" sz="28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053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Code</a:t>
            </a:r>
            <a:r>
              <a:rPr lang="fi-FI" dirty="0" smtClean="0"/>
              <a:t> of </a:t>
            </a:r>
            <a:r>
              <a:rPr lang="fi-FI" dirty="0" err="1" smtClean="0"/>
              <a:t>ethics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505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/>
              <a:t>Code</a:t>
            </a:r>
            <a:r>
              <a:rPr lang="fi-FI" dirty="0"/>
              <a:t> of </a:t>
            </a:r>
            <a:r>
              <a:rPr lang="fi-FI" dirty="0" err="1" smtClean="0"/>
              <a:t>ethics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evaluation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60672"/>
            <a:ext cx="8047037" cy="4250891"/>
          </a:xfrm>
        </p:spPr>
        <p:txBody>
          <a:bodyPr/>
          <a:lstStyle/>
          <a:p>
            <a:pPr marL="482600" lvl="1" indent="-457200">
              <a:buAutoNum type="arabicParenR"/>
            </a:pPr>
            <a:r>
              <a:rPr lang="en-GB" sz="3200" b="1" dirty="0" smtClean="0">
                <a:solidFill>
                  <a:schemeClr val="accent5"/>
                </a:solidFill>
                <a:latin typeface="+mj-lt"/>
              </a:rPr>
              <a:t>Impartiality </a:t>
            </a:r>
            <a:r>
              <a:rPr lang="en-GB" sz="3200" b="1" dirty="0">
                <a:solidFill>
                  <a:schemeClr val="accent5"/>
                </a:solidFill>
                <a:latin typeface="+mj-lt"/>
              </a:rPr>
              <a:t>and </a:t>
            </a:r>
            <a:r>
              <a:rPr lang="en-GB" sz="3200" b="1" dirty="0" smtClean="0">
                <a:solidFill>
                  <a:schemeClr val="accent5"/>
                </a:solidFill>
                <a:latin typeface="+mj-lt"/>
              </a:rPr>
              <a:t>objectivity</a:t>
            </a:r>
          </a:p>
          <a:p>
            <a:pPr marL="482600" lvl="1" indent="-457200">
              <a:buAutoNum type="arabicParenR"/>
            </a:pPr>
            <a:endParaRPr lang="en-GB" sz="2400" b="1" dirty="0" smtClean="0">
              <a:solidFill>
                <a:schemeClr val="accent5"/>
              </a:solidFill>
            </a:endParaRPr>
          </a:p>
          <a:p>
            <a:pPr marL="25400" lvl="1" indent="0">
              <a:buNone/>
            </a:pPr>
            <a:r>
              <a:rPr lang="en-GB" sz="2800" i="1" dirty="0" smtClean="0">
                <a:solidFill>
                  <a:schemeClr val="accent5"/>
                </a:solidFill>
              </a:rPr>
              <a:t>What does it mean? </a:t>
            </a:r>
          </a:p>
          <a:p>
            <a:pPr marL="457200" lvl="1" indent="0">
              <a:buNone/>
            </a:pPr>
            <a:r>
              <a:rPr lang="en-GB" sz="2400" dirty="0" smtClean="0">
                <a:latin typeface="+mn-lt"/>
              </a:rPr>
              <a:t>The evaluation team experts take </a:t>
            </a:r>
            <a:r>
              <a:rPr lang="en-GB" sz="2400" dirty="0">
                <a:latin typeface="+mn-lt"/>
              </a:rPr>
              <a:t>an </a:t>
            </a:r>
            <a:r>
              <a:rPr lang="en-GB" sz="2400" b="1" dirty="0">
                <a:latin typeface="+mn-lt"/>
              </a:rPr>
              <a:t>impartial </a:t>
            </a:r>
            <a:r>
              <a:rPr lang="en-GB" sz="2400" dirty="0">
                <a:latin typeface="+mn-lt"/>
              </a:rPr>
              <a:t>and </a:t>
            </a:r>
            <a:r>
              <a:rPr lang="en-GB" sz="2400" b="1" dirty="0">
                <a:latin typeface="+mn-lt"/>
              </a:rPr>
              <a:t>objective </a:t>
            </a:r>
            <a:r>
              <a:rPr lang="en-GB" sz="2400" dirty="0">
                <a:latin typeface="+mn-lt"/>
              </a:rPr>
              <a:t>approach towards the </a:t>
            </a:r>
            <a:r>
              <a:rPr lang="en-GB" sz="2400" dirty="0" smtClean="0">
                <a:latin typeface="+mn-lt"/>
              </a:rPr>
              <a:t>university.</a:t>
            </a:r>
          </a:p>
          <a:p>
            <a:pPr marL="457200" lvl="1" indent="0">
              <a:buNone/>
            </a:pPr>
            <a:r>
              <a:rPr lang="en-GB" sz="2400" dirty="0" smtClean="0">
                <a:latin typeface="+mn-lt"/>
              </a:rPr>
              <a:t>They recognise </a:t>
            </a:r>
            <a:r>
              <a:rPr lang="en-GB" sz="2400" dirty="0">
                <a:latin typeface="+mn-lt"/>
              </a:rPr>
              <a:t>their position of power and the responsibility </a:t>
            </a:r>
            <a:r>
              <a:rPr lang="en-GB" sz="2400" dirty="0" smtClean="0">
                <a:latin typeface="+mn-lt"/>
              </a:rPr>
              <a:t>that comes with it.</a:t>
            </a:r>
          </a:p>
          <a:p>
            <a:pPr marL="457200" lvl="1" indent="0">
              <a:buNone/>
            </a:pPr>
            <a:endParaRPr lang="en-GB" sz="2400" dirty="0">
              <a:latin typeface="+mn-lt"/>
            </a:endParaRPr>
          </a:p>
          <a:p>
            <a:pPr marL="457200" lvl="1" indent="0">
              <a:buNone/>
            </a:pPr>
            <a:endParaRPr lang="en-GB" sz="2400" dirty="0" smtClean="0">
              <a:latin typeface="+mn-lt"/>
            </a:endParaRPr>
          </a:p>
          <a:p>
            <a:pPr marL="457200" lvl="1" indent="0">
              <a:buNone/>
            </a:pPr>
            <a:endParaRPr lang="fi-FI" sz="2400" dirty="0">
              <a:latin typeface="+mn-lt"/>
            </a:endParaRPr>
          </a:p>
          <a:p>
            <a:endParaRPr lang="fi-FI" sz="1100" dirty="0"/>
          </a:p>
          <a:p>
            <a:endParaRPr lang="fi-FI" sz="1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14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/>
              <a:t>Code</a:t>
            </a:r>
            <a:r>
              <a:rPr lang="fi-FI" dirty="0"/>
              <a:t> of </a:t>
            </a:r>
            <a:r>
              <a:rPr lang="fi-FI" dirty="0" err="1" smtClean="0"/>
              <a:t>ethics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evaluation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60672"/>
            <a:ext cx="8047037" cy="4250891"/>
          </a:xfrm>
        </p:spPr>
        <p:txBody>
          <a:bodyPr/>
          <a:lstStyle/>
          <a:p>
            <a:pPr marL="25400" lvl="1" indent="0">
              <a:buNone/>
            </a:pPr>
            <a:r>
              <a:rPr lang="en-GB" sz="3200" b="1" dirty="0" smtClean="0">
                <a:solidFill>
                  <a:schemeClr val="accent5"/>
                </a:solidFill>
                <a:latin typeface="+mj-lt"/>
              </a:rPr>
              <a:t>2) Transparent and evidence-based evaluation</a:t>
            </a:r>
          </a:p>
          <a:p>
            <a:pPr marL="482600" lvl="1" indent="-457200">
              <a:buAutoNum type="arabicParenR"/>
            </a:pPr>
            <a:endParaRPr lang="en-GB" sz="2400" b="1" dirty="0" smtClean="0">
              <a:solidFill>
                <a:schemeClr val="accent5"/>
              </a:solidFill>
            </a:endParaRPr>
          </a:p>
          <a:p>
            <a:pPr marL="25400" lvl="1" indent="0">
              <a:buNone/>
            </a:pPr>
            <a:r>
              <a:rPr lang="en-GB" sz="2800" i="1" dirty="0" smtClean="0">
                <a:solidFill>
                  <a:schemeClr val="accent5"/>
                </a:solidFill>
              </a:rPr>
              <a:t>What does it mean? </a:t>
            </a:r>
            <a:endParaRPr lang="en-GB" sz="2800" i="1" dirty="0">
              <a:solidFill>
                <a:schemeClr val="accent5"/>
              </a:solidFill>
            </a:endParaRPr>
          </a:p>
          <a:p>
            <a:pPr marL="457200" lvl="1" indent="0">
              <a:buNone/>
            </a:pPr>
            <a:r>
              <a:rPr lang="en-GB" sz="2400" dirty="0">
                <a:latin typeface="+mn-lt"/>
              </a:rPr>
              <a:t>The evaluation must be based on </a:t>
            </a:r>
            <a:r>
              <a:rPr lang="en-GB" sz="2400" b="1" dirty="0">
                <a:latin typeface="+mn-lt"/>
              </a:rPr>
              <a:t>transparent</a:t>
            </a:r>
            <a:r>
              <a:rPr lang="en-GB" sz="2400" dirty="0">
                <a:latin typeface="+mn-lt"/>
              </a:rPr>
              <a:t> and </a:t>
            </a:r>
            <a:r>
              <a:rPr lang="en-GB" sz="2400" b="1" dirty="0">
                <a:latin typeface="+mn-lt"/>
              </a:rPr>
              <a:t>systematically</a:t>
            </a:r>
            <a:r>
              <a:rPr lang="en-GB" sz="2400" dirty="0">
                <a:latin typeface="+mn-lt"/>
              </a:rPr>
              <a:t> applied </a:t>
            </a:r>
            <a:r>
              <a:rPr lang="en-GB" sz="2400" b="1" dirty="0">
                <a:latin typeface="+mn-lt"/>
              </a:rPr>
              <a:t>criteria</a:t>
            </a:r>
            <a:r>
              <a:rPr lang="en-GB" sz="2400" dirty="0">
                <a:latin typeface="+mn-lt"/>
              </a:rPr>
              <a:t>, as well as on material collected in connection with the process.</a:t>
            </a:r>
            <a:endParaRPr lang="fi-FI" sz="2400" dirty="0">
              <a:latin typeface="+mn-lt"/>
            </a:endParaRPr>
          </a:p>
          <a:p>
            <a:pPr marL="457200" lvl="1" indent="0">
              <a:buNone/>
            </a:pPr>
            <a:endParaRPr lang="en-GB" sz="2400" dirty="0">
              <a:latin typeface="+mn-lt"/>
            </a:endParaRPr>
          </a:p>
          <a:p>
            <a:pPr marL="457200" lvl="1" indent="0">
              <a:buNone/>
            </a:pPr>
            <a:endParaRPr lang="en-GB" sz="2400" dirty="0" smtClean="0">
              <a:latin typeface="+mn-lt"/>
            </a:endParaRPr>
          </a:p>
          <a:p>
            <a:pPr marL="457200" lvl="1" indent="0">
              <a:buNone/>
            </a:pPr>
            <a:endParaRPr lang="fi-FI" sz="2400" dirty="0">
              <a:latin typeface="+mn-lt"/>
            </a:endParaRPr>
          </a:p>
          <a:p>
            <a:endParaRPr lang="fi-FI" sz="1100" dirty="0"/>
          </a:p>
          <a:p>
            <a:endParaRPr lang="fi-FI" sz="1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11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/>
              <a:t>Code</a:t>
            </a:r>
            <a:r>
              <a:rPr lang="fi-FI" dirty="0"/>
              <a:t> of </a:t>
            </a:r>
            <a:r>
              <a:rPr lang="fi-FI" dirty="0" err="1" smtClean="0"/>
              <a:t>ethics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evaluation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60672"/>
            <a:ext cx="8047037" cy="4250891"/>
          </a:xfrm>
        </p:spPr>
        <p:txBody>
          <a:bodyPr/>
          <a:lstStyle/>
          <a:p>
            <a:pPr marL="25400" lvl="1" indent="0">
              <a:buNone/>
            </a:pPr>
            <a:r>
              <a:rPr lang="en-GB" sz="3200" b="1" dirty="0" smtClean="0">
                <a:solidFill>
                  <a:schemeClr val="accent5"/>
                </a:solidFill>
                <a:latin typeface="+mj-lt"/>
              </a:rPr>
              <a:t>3) Confidentiality</a:t>
            </a:r>
          </a:p>
          <a:p>
            <a:pPr marL="482600" lvl="1" indent="-457200">
              <a:buAutoNum type="arabicParenR"/>
            </a:pPr>
            <a:endParaRPr lang="en-GB" sz="2400" b="1" dirty="0" smtClean="0">
              <a:solidFill>
                <a:schemeClr val="accent5"/>
              </a:solidFill>
            </a:endParaRPr>
          </a:p>
          <a:p>
            <a:pPr marL="25400" lvl="1" indent="0">
              <a:buNone/>
            </a:pPr>
            <a:r>
              <a:rPr lang="en-GB" sz="2800" i="1" dirty="0" smtClean="0">
                <a:solidFill>
                  <a:schemeClr val="accent5"/>
                </a:solidFill>
              </a:rPr>
              <a:t>What does it mean? </a:t>
            </a:r>
            <a:endParaRPr lang="en-GB" sz="2800" i="1" dirty="0">
              <a:solidFill>
                <a:schemeClr val="accent5"/>
              </a:solidFill>
            </a:endParaRPr>
          </a:p>
          <a:p>
            <a:pPr marL="457200" lvl="1" indent="0">
              <a:buNone/>
            </a:pPr>
            <a:r>
              <a:rPr lang="en-GB" sz="2400" b="1" dirty="0">
                <a:latin typeface="+mn-lt"/>
              </a:rPr>
              <a:t>All </a:t>
            </a:r>
            <a:r>
              <a:rPr lang="en-GB" sz="2400" dirty="0">
                <a:latin typeface="+mn-lt"/>
              </a:rPr>
              <a:t>of the information acquired during the process, except for that published in the final report, is </a:t>
            </a:r>
            <a:r>
              <a:rPr lang="en-GB" sz="2400" b="1" dirty="0">
                <a:latin typeface="+mn-lt"/>
              </a:rPr>
              <a:t>confidential</a:t>
            </a:r>
            <a:r>
              <a:rPr lang="en-GB" sz="2400" dirty="0">
                <a:latin typeface="+mn-lt"/>
              </a:rPr>
              <a:t>.</a:t>
            </a:r>
            <a:endParaRPr lang="fi-FI" sz="2400" dirty="0">
              <a:latin typeface="+mn-lt"/>
            </a:endParaRPr>
          </a:p>
          <a:p>
            <a:pPr marL="457200" lvl="1" indent="0">
              <a:buNone/>
            </a:pPr>
            <a:endParaRPr lang="en-GB" sz="2400" dirty="0" smtClean="0">
              <a:latin typeface="+mn-lt"/>
            </a:endParaRPr>
          </a:p>
          <a:p>
            <a:pPr marL="457200" lvl="1" indent="0">
              <a:buNone/>
            </a:pPr>
            <a:endParaRPr lang="fi-FI" sz="2400" dirty="0">
              <a:latin typeface="+mn-lt"/>
            </a:endParaRPr>
          </a:p>
          <a:p>
            <a:endParaRPr lang="fi-FI" sz="1100" dirty="0"/>
          </a:p>
          <a:p>
            <a:endParaRPr lang="fi-FI" sz="1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975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/>
              <a:t>Code</a:t>
            </a:r>
            <a:r>
              <a:rPr lang="fi-FI" dirty="0"/>
              <a:t> of </a:t>
            </a:r>
            <a:r>
              <a:rPr lang="fi-FI" dirty="0" err="1" smtClean="0"/>
              <a:t>ethics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evaluation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60672"/>
            <a:ext cx="8047037" cy="4250891"/>
          </a:xfrm>
        </p:spPr>
        <p:txBody>
          <a:bodyPr/>
          <a:lstStyle/>
          <a:p>
            <a:pPr marL="25400" lvl="1" indent="0">
              <a:buNone/>
            </a:pPr>
            <a:r>
              <a:rPr lang="en-GB" sz="3200" b="1" dirty="0" smtClean="0">
                <a:solidFill>
                  <a:schemeClr val="accent5"/>
                </a:solidFill>
                <a:latin typeface="+mj-lt"/>
              </a:rPr>
              <a:t>4) Interaction</a:t>
            </a:r>
          </a:p>
          <a:p>
            <a:pPr marL="482600" lvl="1" indent="-457200">
              <a:buAutoNum type="arabicParenR"/>
            </a:pPr>
            <a:endParaRPr lang="en-GB" sz="2400" b="1" dirty="0" smtClean="0">
              <a:solidFill>
                <a:schemeClr val="accent5"/>
              </a:solidFill>
            </a:endParaRPr>
          </a:p>
          <a:p>
            <a:pPr marL="25400" lvl="1" indent="0">
              <a:buNone/>
            </a:pPr>
            <a:r>
              <a:rPr lang="en-GB" sz="2800" i="1" dirty="0" smtClean="0">
                <a:solidFill>
                  <a:schemeClr val="accent5"/>
                </a:solidFill>
              </a:rPr>
              <a:t>What does it mean? </a:t>
            </a:r>
            <a:endParaRPr lang="en-GB" sz="2800" i="1" dirty="0">
              <a:solidFill>
                <a:schemeClr val="accent5"/>
              </a:solidFill>
            </a:endParaRPr>
          </a:p>
          <a:p>
            <a:pPr marL="457200" lvl="1" indent="0">
              <a:buNone/>
            </a:pPr>
            <a:r>
              <a:rPr lang="en-GB" sz="2400" dirty="0">
                <a:latin typeface="+mn-lt"/>
              </a:rPr>
              <a:t>The evaluation is carried out through </a:t>
            </a:r>
            <a:r>
              <a:rPr lang="en-GB" sz="2400" b="1" dirty="0">
                <a:latin typeface="+mn-lt"/>
              </a:rPr>
              <a:t>good cooperation </a:t>
            </a:r>
            <a:r>
              <a:rPr lang="en-GB" sz="2400" dirty="0">
                <a:latin typeface="+mn-lt"/>
              </a:rPr>
              <a:t>and interaction with the </a:t>
            </a:r>
            <a:r>
              <a:rPr lang="en-GB" sz="2400" dirty="0" smtClean="0">
                <a:latin typeface="+mn-lt"/>
              </a:rPr>
              <a:t>higher education institution.</a:t>
            </a:r>
            <a:endParaRPr lang="fi-FI" sz="2400" dirty="0">
              <a:latin typeface="+mn-lt"/>
            </a:endParaRPr>
          </a:p>
          <a:p>
            <a:pPr marL="457200" lvl="1" indent="0">
              <a:buNone/>
            </a:pPr>
            <a:endParaRPr lang="en-GB" sz="2400" dirty="0" smtClean="0">
              <a:latin typeface="+mn-lt"/>
            </a:endParaRPr>
          </a:p>
          <a:p>
            <a:pPr marL="457200" lvl="1" indent="0">
              <a:buNone/>
            </a:pPr>
            <a:endParaRPr lang="fi-FI" sz="2400" dirty="0">
              <a:latin typeface="+mn-lt"/>
            </a:endParaRPr>
          </a:p>
          <a:p>
            <a:endParaRPr lang="fi-FI" sz="1100" dirty="0"/>
          </a:p>
          <a:p>
            <a:endParaRPr lang="fi-FI" sz="1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3.4.2017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697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KARVI_EN_2015_uusi" id="{35D59088-3D87-4603-B137-38772DF69515}" vid="{C993B41F-EC5A-41D1-B661-C444C1245E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KARVI_EN_2015_uusi</Template>
  <TotalTime>1419</TotalTime>
  <Words>876</Words>
  <Application>Microsoft Office PowerPoint</Application>
  <PresentationFormat>Экран (4:3)</PresentationFormat>
  <Paragraphs>161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KARVI_FI_2015</vt:lpstr>
      <vt:lpstr> Pilot Evaluation  Guidelines  Based on the Manual for Pilot Evaluations –           Standards and Guidelines for Quality Assurance  of Higher Education in Azerbaijan                           </vt:lpstr>
      <vt:lpstr>Aim of the institutional evaluation</vt:lpstr>
      <vt:lpstr>Aim of the institutional evaluation</vt:lpstr>
      <vt:lpstr>What is the purpose of the site visit?</vt:lpstr>
      <vt:lpstr>Code of ethics</vt:lpstr>
      <vt:lpstr>Code of ethics for the evaluation</vt:lpstr>
      <vt:lpstr>Code of ethics for the evaluation</vt:lpstr>
      <vt:lpstr>Code of ethics for the evaluation</vt:lpstr>
      <vt:lpstr>Code of ethics for the evaluation</vt:lpstr>
      <vt:lpstr>Code of ethics for the evaluation</vt:lpstr>
      <vt:lpstr>Role of the observers</vt:lpstr>
      <vt:lpstr>Conducting the interviews</vt:lpstr>
      <vt:lpstr>Interview principles</vt:lpstr>
      <vt:lpstr>Interview principles</vt:lpstr>
      <vt:lpstr>Asking questions</vt:lpstr>
      <vt:lpstr>How to ask good questions?</vt:lpstr>
      <vt:lpstr>Презентация PowerPoint</vt:lpstr>
      <vt:lpstr>Презентация PowerPoint</vt:lpstr>
      <vt:lpstr>Презентация PowerPoint</vt:lpstr>
      <vt:lpstr>Презентация PowerPoint</vt:lpstr>
      <vt:lpstr>Discuss:</vt:lpstr>
      <vt:lpstr>Ending the visit &amp; what happens after</vt:lpstr>
      <vt:lpstr>End of the site visit</vt:lpstr>
      <vt:lpstr>After the visit</vt:lpstr>
      <vt:lpstr>Презентация PowerPoint</vt:lpstr>
    </vt:vector>
  </TitlesOfParts>
  <Company>KARVI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on a white background</dc:title>
  <dc:creator>Hilla Aurén</dc:creator>
  <cp:lastModifiedBy>Mammadova</cp:lastModifiedBy>
  <cp:revision>137</cp:revision>
  <cp:lastPrinted>2012-10-17T07:14:15Z</cp:lastPrinted>
  <dcterms:created xsi:type="dcterms:W3CDTF">2017-02-21T03:47:11Z</dcterms:created>
  <dcterms:modified xsi:type="dcterms:W3CDTF">2017-04-03T11:08:03Z</dcterms:modified>
</cp:coreProperties>
</file>