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814" r:id="rId1"/>
  </p:sldMasterIdLst>
  <p:notesMasterIdLst>
    <p:notesMasterId r:id="rId28"/>
  </p:notesMasterIdLst>
  <p:handoutMasterIdLst>
    <p:handoutMasterId r:id="rId29"/>
  </p:handoutMasterIdLst>
  <p:sldIdLst>
    <p:sldId id="301" r:id="rId2"/>
    <p:sldId id="261" r:id="rId3"/>
    <p:sldId id="309" r:id="rId4"/>
    <p:sldId id="308" r:id="rId5"/>
    <p:sldId id="302" r:id="rId6"/>
    <p:sldId id="303" r:id="rId7"/>
    <p:sldId id="304" r:id="rId8"/>
    <p:sldId id="311" r:id="rId9"/>
    <p:sldId id="328" r:id="rId10"/>
    <p:sldId id="315" r:id="rId11"/>
    <p:sldId id="317" r:id="rId12"/>
    <p:sldId id="305" r:id="rId13"/>
    <p:sldId id="313" r:id="rId14"/>
    <p:sldId id="306" r:id="rId15"/>
    <p:sldId id="314" r:id="rId16"/>
    <p:sldId id="310" r:id="rId17"/>
    <p:sldId id="307" r:id="rId18"/>
    <p:sldId id="318" r:id="rId19"/>
    <p:sldId id="320" r:id="rId20"/>
    <p:sldId id="321" r:id="rId21"/>
    <p:sldId id="322" r:id="rId22"/>
    <p:sldId id="324" r:id="rId23"/>
    <p:sldId id="323" r:id="rId24"/>
    <p:sldId id="325" r:id="rId25"/>
    <p:sldId id="326" r:id="rId26"/>
    <p:sldId id="327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41">
          <p15:clr>
            <a:srgbClr val="A4A3A4"/>
          </p15:clr>
        </p15:guide>
        <p15:guide id="3" pos="5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300"/>
    <a:srgbClr val="D20D0D"/>
    <a:srgbClr val="928B81"/>
    <a:srgbClr val="FFCF06"/>
    <a:srgbClr val="F8C704"/>
    <a:srgbClr val="EFC002"/>
    <a:srgbClr val="00A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086" y="72"/>
      </p:cViewPr>
      <p:guideLst>
        <p:guide orient="horz"/>
        <p:guide pos="341"/>
        <p:guide pos="54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3/22/2016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66334D-7A27-9F43-9EC7-CCD7CF254A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780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BA4E3A-D2E6-4947-B46E-18DB598EA3A1}" type="datetime1">
              <a:rPr lang="fi-FI"/>
              <a:pPr>
                <a:defRPr/>
              </a:pPr>
              <a:t>22.3.2016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889F7-7C3B-BA40-BE46-7E19F6C058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837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4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00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EA99-8141-4261-A54F-1198EDA12522}" type="datetime1">
              <a:rPr lang="fi-FI" smtClean="0"/>
              <a:t>22.3.2016</a:t>
            </a:fld>
            <a:endParaRPr lang="fi-FI"/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151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7A580-F854-4ABC-8DDF-533A1C6F2AF1}" type="datetime1">
              <a:rPr lang="fi-FI" smtClean="0"/>
              <a:t>22.3.2016</a:t>
            </a:fld>
            <a:endParaRPr lang="fi-FI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901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75CA7-7977-4A11-A28A-FC9C22B46AB7}" type="datetime1">
              <a:rPr lang="fi-FI" smtClean="0"/>
              <a:t>22.3.2016</a:t>
            </a:fld>
            <a:endParaRPr lang="fi-FI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9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10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43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3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63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763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14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815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9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65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41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FB6EC2-AA06-4363-AB3C-5E0C8BE1BC77}" type="datetime1">
              <a:rPr lang="fi-FI" smtClean="0"/>
              <a:t>22.3.2016</a:t>
            </a:fld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5DB13D-24FD-0641-8100-A6CD964B88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7" r:id="rId1"/>
    <p:sldLayoutId id="2147484839" r:id="rId2"/>
    <p:sldLayoutId id="2147484840" r:id="rId3"/>
    <p:sldLayoutId id="2147484842" r:id="rId4"/>
    <p:sldLayoutId id="2147484843" r:id="rId5"/>
    <p:sldLayoutId id="2147484844" r:id="rId6"/>
    <p:sldLayoutId id="2147484821" r:id="rId7"/>
    <p:sldLayoutId id="2147484847" r:id="rId8"/>
    <p:sldLayoutId id="2147484845" r:id="rId9"/>
    <p:sldLayoutId id="2147484850" r:id="rId10"/>
    <p:sldLayoutId id="2147484848" r:id="rId11"/>
    <p:sldLayoutId id="2147484852" r:id="rId12"/>
    <p:sldLayoutId id="2147484853" r:id="rId13"/>
    <p:sldLayoutId id="2147484854" r:id="rId14"/>
    <p:sldLayoutId id="2147484855" r:id="rId15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asio.jamk.fi/pls/asio/asio_ectskuv1.komp_ks?komp=TKNPE&amp;arkistointi=2015-2016&amp;lan=e" TargetMode="Externa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sio.jamk.fi/pls/asio/asio_ectskuv1.komp_ks?komp=TKNPE&amp;arkistointi=2015-2016&amp;lan=e" TargetMode="Externa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4053" y="2956964"/>
            <a:ext cx="7000647" cy="2123266"/>
          </a:xfrm>
        </p:spPr>
        <p:txBody>
          <a:bodyPr/>
          <a:lstStyle/>
          <a:p>
            <a:r>
              <a:rPr lang="az-Latn-AZ" sz="6000" dirty="0" smtClean="0"/>
              <a:t>Təlim nəticələrinə əsaslanan mühəndislik </a:t>
            </a:r>
            <a:r>
              <a:rPr lang="az-Latn-AZ" sz="6000" dirty="0" err="1" smtClean="0"/>
              <a:t>kurikulumları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az-Latn-AZ" sz="2800" dirty="0" smtClean="0"/>
              <a:t>FİNEEC tərəfindən aparılmış mühəndislik proqramlarının akkreditasiyasında </a:t>
            </a:r>
            <a:r>
              <a:rPr lang="az-Latn-AZ" sz="2800" dirty="0" err="1" smtClean="0"/>
              <a:t>müəyyənləşdirilmiş</a:t>
            </a:r>
            <a:r>
              <a:rPr lang="az-Latn-AZ" sz="2800" dirty="0" smtClean="0"/>
              <a:t> qabaqcıl təcrübələr</a:t>
            </a:r>
            <a:r>
              <a:rPr lang="fi-FI" sz="2800" dirty="0" smtClean="0"/>
              <a:t>.</a:t>
            </a:r>
            <a:endParaRPr lang="fi-FI" sz="60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4053" y="5081528"/>
            <a:ext cx="5422394" cy="1586202"/>
          </a:xfrm>
        </p:spPr>
        <p:txBody>
          <a:bodyPr>
            <a:normAutofit/>
          </a:bodyPr>
          <a:lstStyle/>
          <a:p>
            <a:endParaRPr lang="fi-FI" dirty="0"/>
          </a:p>
          <a:p>
            <a:r>
              <a:rPr lang="az-Latn-AZ" dirty="0" smtClean="0"/>
              <a:t>Baş Müşavir </a:t>
            </a:r>
            <a:r>
              <a:rPr lang="fi-FI" dirty="0" smtClean="0"/>
              <a:t>Touko Apajalahti</a:t>
            </a:r>
            <a:endParaRPr lang="fi-FI" dirty="0"/>
          </a:p>
          <a:p>
            <a:r>
              <a:rPr lang="fi-FI" dirty="0" smtClean="0"/>
              <a:t>31 </a:t>
            </a:r>
            <a:r>
              <a:rPr lang="az-Latn-AZ" dirty="0" smtClean="0"/>
              <a:t>mart </a:t>
            </a:r>
            <a:r>
              <a:rPr lang="fi-FI" dirty="0" smtClean="0"/>
              <a:t>2016</a:t>
            </a:r>
            <a:r>
              <a:rPr lang="az-Latn-AZ" dirty="0" smtClean="0"/>
              <a:t>-</a:t>
            </a:r>
            <a:r>
              <a:rPr lang="az-Latn-AZ" dirty="0" err="1" smtClean="0"/>
              <a:t>cı</a:t>
            </a:r>
            <a:r>
              <a:rPr lang="az-Latn-AZ" dirty="0" smtClean="0"/>
              <a:t> il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99042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Qabaqcıl </a:t>
            </a:r>
            <a:r>
              <a:rPr lang="az-Latn-AZ" dirty="0" err="1" smtClean="0"/>
              <a:t>təcrbələr</a:t>
            </a:r>
            <a:r>
              <a:rPr lang="en-GB" dirty="0" smtClean="0"/>
              <a:t>: </a:t>
            </a:r>
            <a:r>
              <a:rPr lang="az-Latn-AZ" dirty="0" smtClean="0"/>
              <a:t>proqram üzrə təlim nəticələrinin tərifi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Proqram üzrə təlim nəticələrini «</a:t>
            </a:r>
            <a:r>
              <a:rPr lang="az-Latn-AZ" dirty="0" err="1" smtClean="0"/>
              <a:t>kompetensiya</a:t>
            </a:r>
            <a:r>
              <a:rPr lang="az-Latn-AZ" dirty="0" smtClean="0"/>
              <a:t> sahələri» və ya «təlim nəticəsi kateqoriyaları» kimi təsvir etmək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Fərqli təhsil imkanlarını nəzərə almaq və hər bölmə üçün proqram üzrə təlim nəticələrini </a:t>
            </a:r>
            <a:r>
              <a:rPr lang="az-Latn-AZ" dirty="0" smtClean="0"/>
              <a:t>ayrı-ayrılıqda müəyyən etmək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 smtClean="0"/>
              <a:t>JAMK </a:t>
            </a:r>
            <a:r>
              <a:rPr lang="az-Latn-AZ" dirty="0" smtClean="0"/>
              <a:t>Tətbiqi Elmlər Universitetindən nümunə</a:t>
            </a:r>
            <a:r>
              <a:rPr lang="en-GB" dirty="0" smtClean="0"/>
              <a:t>:</a:t>
            </a:r>
          </a:p>
          <a:p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956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ukk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41019"/>
              </p:ext>
            </p:extLst>
          </p:nvPr>
        </p:nvGraphicFramePr>
        <p:xfrm>
          <a:off x="105185" y="309975"/>
          <a:ext cx="8746714" cy="5555154"/>
        </p:xfrm>
        <a:graphic>
          <a:graphicData uri="http://schemas.openxmlformats.org/drawingml/2006/table">
            <a:tbl>
              <a:tblPr/>
              <a:tblGrid>
                <a:gridCol w="4373357"/>
                <a:gridCol w="4373357"/>
              </a:tblGrid>
              <a:tr h="341044">
                <a:tc>
                  <a:txBody>
                    <a:bodyPr/>
                    <a:lstStyle/>
                    <a:p>
                      <a:r>
                        <a:rPr lang="az-Latn-AZ" sz="1700" dirty="0" err="1" smtClean="0"/>
                        <a:t>Kompetensiya</a:t>
                      </a:r>
                      <a:r>
                        <a:rPr lang="az-Latn-AZ" sz="1700" dirty="0" smtClean="0"/>
                        <a:t> Kodu</a:t>
                      </a:r>
                      <a:endParaRPr lang="fi-FI" sz="1700" dirty="0"/>
                    </a:p>
                  </a:txBody>
                  <a:tcPr marL="85261" marR="85261" marT="42631" marB="4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700"/>
                        <a:t>TKNPE</a:t>
                      </a:r>
                    </a:p>
                  </a:txBody>
                  <a:tcPr marL="85261" marR="85261" marT="42631" marB="4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044">
                <a:tc>
                  <a:txBody>
                    <a:bodyPr/>
                    <a:lstStyle/>
                    <a:p>
                      <a:r>
                        <a:rPr lang="az-Latn-AZ" sz="1700" dirty="0" err="1" smtClean="0"/>
                        <a:t>Kompetensiyanın</a:t>
                      </a:r>
                      <a:r>
                        <a:rPr lang="az-Latn-AZ" sz="1700" dirty="0" smtClean="0"/>
                        <a:t> adı</a:t>
                      </a:r>
                      <a:endParaRPr lang="fi-FI" sz="1700" dirty="0"/>
                    </a:p>
                  </a:txBody>
                  <a:tcPr marL="85261" marR="85261" marT="42631" marB="4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z-Latn-AZ" sz="1700" dirty="0" smtClean="0"/>
                        <a:t>Mexanika</a:t>
                      </a:r>
                      <a:r>
                        <a:rPr lang="az-Latn-AZ" sz="1700" baseline="0" dirty="0" smtClean="0"/>
                        <a:t> mühəndisliyinin </a:t>
                      </a:r>
                      <a:r>
                        <a:rPr lang="az-Latn-AZ" sz="1700" baseline="0" dirty="0" smtClean="0"/>
                        <a:t>əsasları </a:t>
                      </a:r>
                      <a:endParaRPr lang="fi-FI" sz="1700" dirty="0"/>
                    </a:p>
                  </a:txBody>
                  <a:tcPr marL="85261" marR="85261" marT="42631" marB="4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6827">
                <a:tc>
                  <a:txBody>
                    <a:bodyPr/>
                    <a:lstStyle/>
                    <a:p>
                      <a:r>
                        <a:rPr lang="az-Latn-AZ" sz="1700" dirty="0" smtClean="0"/>
                        <a:t>Təhsil sahəsi</a:t>
                      </a:r>
                      <a:endParaRPr lang="fi-FI" sz="1700" dirty="0"/>
                    </a:p>
                  </a:txBody>
                  <a:tcPr marL="85261" marR="85261" marT="42631" marB="4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z-Latn-AZ" sz="1700" dirty="0" smtClean="0"/>
                        <a:t>Texnologiya</a:t>
                      </a:r>
                      <a:r>
                        <a:rPr lang="fi-FI" sz="1700" dirty="0" smtClean="0"/>
                        <a:t>, </a:t>
                      </a:r>
                      <a:r>
                        <a:rPr lang="az-Latn-AZ" sz="1700" dirty="0" smtClean="0"/>
                        <a:t>kommunikasiya</a:t>
                      </a:r>
                      <a:r>
                        <a:rPr lang="az-Latn-AZ" sz="1700" baseline="0" dirty="0" smtClean="0"/>
                        <a:t> və nəqliyyat</a:t>
                      </a:r>
                      <a:endParaRPr lang="fi-FI" sz="1700" dirty="0"/>
                    </a:p>
                  </a:txBody>
                  <a:tcPr marL="85261" marR="85261" marT="42631" marB="4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6827">
                <a:tc>
                  <a:txBody>
                    <a:bodyPr/>
                    <a:lstStyle/>
                    <a:p>
                      <a:r>
                        <a:rPr lang="az-Latn-AZ" sz="1700" dirty="0" smtClean="0"/>
                        <a:t>Dərəcə proqramı</a:t>
                      </a:r>
                      <a:endParaRPr lang="fi-FI" sz="1700" dirty="0"/>
                    </a:p>
                  </a:txBody>
                  <a:tcPr marL="85261" marR="85261" marT="42631" marB="4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z-Latn-AZ" sz="1700" dirty="0" smtClean="0"/>
                        <a:t>Mexanika mühəndisliyi </a:t>
                      </a:r>
                      <a:r>
                        <a:rPr lang="az-Latn-AZ" sz="1700" dirty="0" smtClean="0"/>
                        <a:t>üzrə </a:t>
                      </a:r>
                      <a:r>
                        <a:rPr lang="az-Latn-AZ" sz="1700" dirty="0" err="1" smtClean="0"/>
                        <a:t>Bakalvr</a:t>
                      </a:r>
                      <a:r>
                        <a:rPr lang="az-Latn-AZ" sz="1700" dirty="0" smtClean="0"/>
                        <a:t> dərəcəsi</a:t>
                      </a:r>
                      <a:r>
                        <a:rPr lang="az-Latn-AZ" sz="1700" baseline="0" dirty="0" smtClean="0"/>
                        <a:t> proqramı</a:t>
                      </a:r>
                      <a:endParaRPr lang="en-US" sz="1700" dirty="0"/>
                    </a:p>
                  </a:txBody>
                  <a:tcPr marL="85261" marR="85261" marT="42631" marB="4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66221">
                <a:tc>
                  <a:txBody>
                    <a:bodyPr/>
                    <a:lstStyle/>
                    <a:p>
                      <a:r>
                        <a:rPr lang="az-Latn-AZ" sz="1700" dirty="0" err="1" smtClean="0"/>
                        <a:t>Kompetensiyanın</a:t>
                      </a:r>
                      <a:r>
                        <a:rPr lang="az-Latn-AZ" sz="1700" dirty="0" smtClean="0"/>
                        <a:t> təsviri</a:t>
                      </a:r>
                      <a:endParaRPr lang="fi-FI" sz="1700" dirty="0"/>
                    </a:p>
                  </a:txBody>
                  <a:tcPr marL="85261" marR="85261" marT="42631" marB="4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* </a:t>
                      </a:r>
                      <a:r>
                        <a:rPr lang="az-Latn-AZ" sz="1700" dirty="0" smtClean="0"/>
                        <a:t>Mexanika mühəndisliyi </a:t>
                      </a:r>
                      <a:r>
                        <a:rPr lang="az-Latn-AZ" sz="1700" dirty="0" smtClean="0"/>
                        <a:t>fenomenlərini təsvir etmək üçün</a:t>
                      </a:r>
                      <a:r>
                        <a:rPr lang="az-Latn-AZ" sz="1700" baseline="0" dirty="0" smtClean="0"/>
                        <a:t> riyaziyyat və fizikadan istifadə edə və mexaniki problemləri həll edə bilir</a:t>
                      </a:r>
                      <a:r>
                        <a:rPr lang="en-US" sz="1700" dirty="0"/>
                        <a:t/>
                      </a:r>
                      <a:br>
                        <a:rPr lang="en-US" sz="1700" dirty="0"/>
                      </a:br>
                      <a:r>
                        <a:rPr lang="en-US" sz="1700" dirty="0"/>
                        <a:t>* </a:t>
                      </a:r>
                      <a:r>
                        <a:rPr lang="az-Latn-AZ" sz="1700" dirty="0" smtClean="0"/>
                        <a:t>Mexanika mühəndisliyində </a:t>
                      </a:r>
                      <a:r>
                        <a:rPr lang="az-Latn-AZ" sz="1700" dirty="0" smtClean="0"/>
                        <a:t>ən </a:t>
                      </a:r>
                      <a:r>
                        <a:rPr lang="az-Latn-AZ" sz="1700" dirty="0" smtClean="0"/>
                        <a:t>çox istifadə</a:t>
                      </a:r>
                      <a:r>
                        <a:rPr lang="az-Latn-AZ" sz="1700" baseline="0" dirty="0" smtClean="0"/>
                        <a:t> </a:t>
                      </a:r>
                      <a:r>
                        <a:rPr lang="az-Latn-AZ" sz="1700" baseline="0" dirty="0" smtClean="0"/>
                        <a:t>olunan komponentlər və cihaz hissələri ilə tanışdır və ən çox istifadə olunan cihazların funksiya və istismar prinsiplərini anlayır</a:t>
                      </a:r>
                      <a:r>
                        <a:rPr lang="en-US" sz="1700" dirty="0"/>
                        <a:t/>
                      </a:r>
                      <a:br>
                        <a:rPr lang="en-US" sz="1700" dirty="0"/>
                      </a:br>
                      <a:r>
                        <a:rPr lang="en-US" sz="1700" dirty="0"/>
                        <a:t>* </a:t>
                      </a:r>
                      <a:r>
                        <a:rPr lang="az-Latn-AZ" sz="1700" dirty="0" smtClean="0"/>
                        <a:t>ən çox istifadə olunan mexaniki ölçülərlə tanışdır</a:t>
                      </a:r>
                      <a:r>
                        <a:rPr lang="en-US" sz="1700" dirty="0"/>
                        <a:t/>
                      </a:r>
                      <a:br>
                        <a:rPr lang="en-US" sz="1700" dirty="0"/>
                      </a:br>
                      <a:r>
                        <a:rPr lang="en-US" sz="1700" dirty="0"/>
                        <a:t>* </a:t>
                      </a:r>
                      <a:r>
                        <a:rPr lang="az-Latn-AZ" sz="1700" dirty="0" smtClean="0"/>
                        <a:t>Enerji </a:t>
                      </a:r>
                      <a:r>
                        <a:rPr lang="az-Latn-AZ" sz="1700" dirty="0" smtClean="0"/>
                        <a:t>texnologiyası</a:t>
                      </a:r>
                      <a:r>
                        <a:rPr lang="az-Latn-AZ" sz="1700" baseline="0" dirty="0" smtClean="0"/>
                        <a:t> və </a:t>
                      </a:r>
                      <a:r>
                        <a:rPr lang="az-Latn-AZ" sz="1700" baseline="0" dirty="0" smtClean="0"/>
                        <a:t>enerjidən istifadənin </a:t>
                      </a:r>
                      <a:r>
                        <a:rPr lang="az-Latn-AZ" sz="1700" baseline="0" dirty="0" smtClean="0"/>
                        <a:t>əsasları ilə tanışdır </a:t>
                      </a:r>
                      <a:endParaRPr lang="en-US" sz="1700" dirty="0"/>
                    </a:p>
                  </a:txBody>
                  <a:tcPr marL="85261" marR="85261" marT="42631" marB="4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4512523" y="5915929"/>
            <a:ext cx="75311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az-Latn-AZ" sz="2000" b="1" dirty="0" smtClean="0"/>
              <a:t>Mənbə</a:t>
            </a:r>
            <a:r>
              <a:rPr lang="en-GB" sz="2000" b="1" dirty="0" smtClean="0"/>
              <a:t>: JAMK </a:t>
            </a:r>
            <a:r>
              <a:rPr lang="az-Latn-AZ" sz="2000" b="1" dirty="0" err="1" smtClean="0">
                <a:hlinkClick r:id="rId2"/>
              </a:rPr>
              <a:t>onlayn</a:t>
            </a:r>
            <a:r>
              <a:rPr lang="az-Latn-AZ" sz="2000" b="1" dirty="0" smtClean="0">
                <a:hlinkClick r:id="rId2"/>
              </a:rPr>
              <a:t> </a:t>
            </a:r>
            <a:r>
              <a:rPr lang="az-Latn-AZ" sz="2000" b="1" dirty="0" smtClean="0"/>
              <a:t>məlumat vəsaiti</a:t>
            </a:r>
            <a:r>
              <a:rPr lang="en-GB" sz="2000" b="1" dirty="0" smtClean="0"/>
              <a:t>: 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1273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Qabaqcıl təcrübə</a:t>
            </a:r>
            <a:r>
              <a:rPr lang="en-GB" dirty="0" smtClean="0"/>
              <a:t>: </a:t>
            </a:r>
            <a:r>
              <a:rPr lang="az-Latn-AZ" dirty="0" smtClean="0"/>
              <a:t>kursun təsviri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139392"/>
            <a:ext cx="8047037" cy="499676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 smtClean="0"/>
              <a:t>ECTS </a:t>
            </a:r>
            <a:r>
              <a:rPr lang="az-Latn-AZ" dirty="0"/>
              <a:t>K</a:t>
            </a:r>
            <a:r>
              <a:rPr lang="ru-RU" dirty="0" err="1" smtClean="0"/>
              <a:t>redit</a:t>
            </a:r>
            <a:r>
              <a:rPr lang="az-Latn-AZ" dirty="0" err="1" smtClean="0"/>
              <a:t>lərinin</a:t>
            </a:r>
            <a:r>
              <a:rPr lang="az-Latn-AZ" dirty="0" smtClean="0"/>
              <a:t> sayı və </a:t>
            </a:r>
            <a:r>
              <a:rPr lang="az-Latn-AZ" dirty="0" smtClean="0"/>
              <a:t>tələbənin dərs </a:t>
            </a:r>
            <a:r>
              <a:rPr lang="az-Latn-AZ" dirty="0" smtClean="0"/>
              <a:t>yükü</a:t>
            </a:r>
            <a:endParaRPr 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İlkin və paralel şərtlər/tələblər</a:t>
            </a:r>
            <a:endParaRPr 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Təlim nəticələri</a:t>
            </a:r>
            <a:r>
              <a:rPr lang="fi-FI" dirty="0" smtClean="0"/>
              <a:t>. JAMK</a:t>
            </a:r>
            <a:r>
              <a:rPr lang="az-Latn-AZ" dirty="0" smtClean="0"/>
              <a:t>-dən nümunə</a:t>
            </a:r>
            <a:r>
              <a:rPr lang="fi-FI" dirty="0" smtClean="0"/>
              <a:t>:</a:t>
            </a:r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i="1" dirty="0" smtClean="0"/>
              <a:t>Tələbələr öz səriştə sahələrinə aid olan fiziki sistemləri </a:t>
            </a:r>
            <a:r>
              <a:rPr lang="az-Latn-AZ" i="1" dirty="0" err="1" smtClean="0"/>
              <a:t>modelləşdirməyi</a:t>
            </a:r>
            <a:r>
              <a:rPr lang="az-Latn-AZ" i="1" dirty="0" smtClean="0"/>
              <a:t> və simulyasiya etməyi öyrənirlər</a:t>
            </a:r>
            <a:r>
              <a:rPr lang="en-US" i="1" dirty="0" smtClean="0"/>
              <a:t>. </a:t>
            </a:r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i="1" dirty="0" smtClean="0"/>
              <a:t>Rəqəmli simulyasiya </a:t>
            </a:r>
            <a:r>
              <a:rPr lang="az-Latn-AZ" i="1" dirty="0" err="1" smtClean="0"/>
              <a:t>metodlarından</a:t>
            </a:r>
            <a:r>
              <a:rPr lang="az-Latn-AZ" i="1" dirty="0" smtClean="0"/>
              <a:t> əlavə, diferensial tənlikləri </a:t>
            </a:r>
            <a:r>
              <a:rPr lang="az-Latn-AZ" i="1" dirty="0" err="1" smtClean="0"/>
              <a:t>analik</a:t>
            </a:r>
            <a:r>
              <a:rPr lang="az-Latn-AZ" i="1" dirty="0" smtClean="0"/>
              <a:t> şəkildə yazmağı və həll etməyi öyrənirlər</a:t>
            </a:r>
            <a:endParaRPr lang="en-GB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Əlaqəli proqramın təlim nəticələri qeyd olunur</a:t>
            </a:r>
            <a:endParaRPr lang="en-GB" dirty="0" smtClean="0"/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Məsələn, Tətbiqi Riyaziyyat və Fizika </a:t>
            </a:r>
            <a:r>
              <a:rPr lang="az-Latn-AZ" dirty="0" smtClean="0"/>
              <a:t>kursunun </a:t>
            </a:r>
            <a:r>
              <a:rPr lang="az-Latn-AZ" dirty="0" smtClean="0"/>
              <a:t>Bilik və Anlama üzrə təlim nəticəsi ilə əlaqəli olduğu </a:t>
            </a:r>
            <a:r>
              <a:rPr lang="az-Latn-AZ" dirty="0" err="1" smtClean="0"/>
              <a:t>müəyyənləşdirilib</a:t>
            </a:r>
            <a:endParaRPr 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Kurs materiallarının siyahısı</a:t>
            </a:r>
            <a:endParaRPr 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Əvvəlki təhsilin tanınması üzrə </a:t>
            </a:r>
            <a:r>
              <a:rPr lang="az-Latn-AZ" dirty="0" err="1" smtClean="0"/>
              <a:t>prosedurlar</a:t>
            </a:r>
            <a:endParaRPr lang="fi-FI" dirty="0"/>
          </a:p>
          <a:p>
            <a:pPr marL="639763" lvl="1" indent="-34290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9786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/>
              <a:t>Qabaqcıl təcrübə</a:t>
            </a:r>
            <a:r>
              <a:rPr lang="en-GB" dirty="0"/>
              <a:t>: </a:t>
            </a:r>
            <a:r>
              <a:rPr lang="az-Latn-AZ" dirty="0"/>
              <a:t>kursun təsviri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987991"/>
            <a:ext cx="8047037" cy="499676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err="1" smtClean="0"/>
              <a:t>Qiymətləndirmə</a:t>
            </a:r>
            <a:r>
              <a:rPr lang="az-Latn-AZ" dirty="0" smtClean="0"/>
              <a:t> metodları</a:t>
            </a:r>
            <a:endParaRPr 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err="1" smtClean="0"/>
              <a:t>Qiymətləndirmə</a:t>
            </a:r>
            <a:r>
              <a:rPr lang="az-Latn-AZ" dirty="0" smtClean="0"/>
              <a:t> </a:t>
            </a:r>
            <a:r>
              <a:rPr lang="fi-FI" dirty="0" smtClean="0"/>
              <a:t>&amp; </a:t>
            </a:r>
            <a:r>
              <a:rPr lang="az-Latn-AZ" dirty="0" smtClean="0"/>
              <a:t>meyarlar</a:t>
            </a:r>
            <a:r>
              <a:rPr lang="fi-FI" dirty="0"/>
              <a:t>. JAMK</a:t>
            </a:r>
            <a:r>
              <a:rPr lang="az-Latn-AZ" dirty="0"/>
              <a:t>-dən nümunə </a:t>
            </a:r>
            <a:r>
              <a:rPr lang="fi-FI" dirty="0" smtClean="0"/>
              <a:t>:</a:t>
            </a:r>
          </a:p>
          <a:p>
            <a:pPr marL="944563" lvl="2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Əla </a:t>
            </a:r>
            <a:r>
              <a:rPr lang="en-US" dirty="0" smtClean="0"/>
              <a:t>(5</a:t>
            </a:r>
            <a:r>
              <a:rPr lang="en-US" dirty="0"/>
              <a:t>): </a:t>
            </a:r>
            <a:r>
              <a:rPr lang="az-Latn-AZ" dirty="0" smtClean="0"/>
              <a:t>Tələbə kursun prinsiplərini mənimsəyir və onlardan qəliz mühəndislik tətbiqetmələrində </a:t>
            </a:r>
            <a:r>
              <a:rPr lang="az-Latn-AZ" dirty="0" err="1" smtClean="0"/>
              <a:t>innovativ</a:t>
            </a:r>
            <a:r>
              <a:rPr lang="az-Latn-AZ" dirty="0" smtClean="0"/>
              <a:t> şəkildə istifadə edə bilir</a:t>
            </a:r>
            <a:r>
              <a:rPr lang="en-US" dirty="0" smtClean="0"/>
              <a:t>.</a:t>
            </a:r>
            <a:r>
              <a:rPr lang="en-US" dirty="0"/>
              <a:t> </a:t>
            </a:r>
            <a:br>
              <a:rPr lang="en-US" dirty="0"/>
            </a:br>
            <a:r>
              <a:rPr lang="az-Latn-AZ" dirty="0" smtClean="0"/>
              <a:t>Çox yaxşı </a:t>
            </a:r>
            <a:r>
              <a:rPr lang="en-US" dirty="0" smtClean="0"/>
              <a:t>(4</a:t>
            </a:r>
            <a:r>
              <a:rPr lang="en-US" dirty="0"/>
              <a:t>): </a:t>
            </a:r>
            <a:r>
              <a:rPr lang="az-Latn-AZ" dirty="0" smtClean="0"/>
              <a:t>Tələbə kursun əsas biliyini mənimsəyir və bacarıqlarını adi mühəndislik problemlərinin həllində tətbiq edə bilir</a:t>
            </a:r>
            <a:r>
              <a:rPr lang="en-US" dirty="0" smtClean="0"/>
              <a:t>.</a:t>
            </a:r>
            <a:r>
              <a:rPr lang="en-US" dirty="0"/>
              <a:t> </a:t>
            </a:r>
            <a:br>
              <a:rPr lang="en-US" dirty="0"/>
            </a:br>
            <a:r>
              <a:rPr lang="az-Latn-AZ" dirty="0" smtClean="0"/>
              <a:t>Yaxşı </a:t>
            </a:r>
            <a:r>
              <a:rPr lang="en-US" dirty="0" smtClean="0"/>
              <a:t>(3</a:t>
            </a:r>
            <a:r>
              <a:rPr lang="en-US" dirty="0"/>
              <a:t>): </a:t>
            </a:r>
            <a:r>
              <a:rPr lang="az-Latn-AZ" dirty="0" smtClean="0"/>
              <a:t>Tələbə kursun baza prinsiplərini mənimsəyir və sadə mühəndislik problemlərini həll edə bilir</a:t>
            </a:r>
            <a:r>
              <a:rPr lang="en-US" dirty="0" smtClean="0"/>
              <a:t>.</a:t>
            </a:r>
            <a:r>
              <a:rPr lang="en-US" dirty="0"/>
              <a:t> </a:t>
            </a:r>
            <a:br>
              <a:rPr lang="en-US" dirty="0"/>
            </a:br>
            <a:r>
              <a:rPr lang="az-Latn-AZ" dirty="0" smtClean="0"/>
              <a:t>Qənaətbəxş </a:t>
            </a:r>
            <a:r>
              <a:rPr lang="en-US" dirty="0" smtClean="0"/>
              <a:t>(2</a:t>
            </a:r>
            <a:r>
              <a:rPr lang="en-US" dirty="0"/>
              <a:t>): </a:t>
            </a:r>
            <a:r>
              <a:rPr lang="az-Latn-AZ" dirty="0" smtClean="0"/>
              <a:t>Tələbə kursun baza biliyi və terminologiyası ilə tanışdır, lakin biliyin tətbiqində çətinlikləri var. Bununla belə, sadə mühəndislik </a:t>
            </a:r>
            <a:r>
              <a:rPr lang="az-Latn-AZ" dirty="0" smtClean="0"/>
              <a:t>problemlərini </a:t>
            </a:r>
            <a:r>
              <a:rPr lang="az-Latn-AZ" dirty="0" smtClean="0"/>
              <a:t>həll edə bilir.</a:t>
            </a:r>
            <a:r>
              <a:rPr lang="en-US" dirty="0"/>
              <a:t/>
            </a:r>
            <a:br>
              <a:rPr lang="en-US" dirty="0"/>
            </a:br>
            <a:r>
              <a:rPr lang="az-Latn-AZ" dirty="0" smtClean="0"/>
              <a:t>Kafi  </a:t>
            </a:r>
            <a:r>
              <a:rPr lang="en-US" dirty="0" smtClean="0"/>
              <a:t>(1):</a:t>
            </a:r>
            <a:r>
              <a:rPr lang="fi-FI" dirty="0" smtClean="0"/>
              <a:t> </a:t>
            </a:r>
            <a:r>
              <a:rPr lang="az-Latn-AZ" dirty="0"/>
              <a:t>Tələbə kursun baza biliyi və terminologiyası ilə tanışdır, lakin </a:t>
            </a:r>
            <a:r>
              <a:rPr lang="az-Latn-AZ" dirty="0" smtClean="0"/>
              <a:t>tətbiq ilə bağlı </a:t>
            </a:r>
            <a:r>
              <a:rPr lang="az-Latn-AZ" dirty="0" smtClean="0"/>
              <a:t>əsaslı </a:t>
            </a:r>
            <a:r>
              <a:rPr lang="az-Latn-AZ" dirty="0"/>
              <a:t>çətinlikləri var. </a:t>
            </a:r>
            <a:endParaRPr 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err="1" smtClean="0"/>
              <a:t>Planlaşdırılan</a:t>
            </a:r>
            <a:r>
              <a:rPr lang="az-Latn-AZ" dirty="0" smtClean="0"/>
              <a:t> təlim fəaliyyətləri və tədris metodları</a:t>
            </a:r>
            <a:endParaRPr lang="en-US" dirty="0" smtClean="0"/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fi-FI" dirty="0" smtClean="0"/>
              <a:t>JAMK</a:t>
            </a:r>
            <a:r>
              <a:rPr lang="az-Latn-AZ" dirty="0"/>
              <a:t>-dən </a:t>
            </a:r>
            <a:r>
              <a:rPr lang="az-Latn-AZ" dirty="0" smtClean="0"/>
              <a:t>nümunə</a:t>
            </a:r>
            <a:r>
              <a:rPr lang="en-US" dirty="0" smtClean="0"/>
              <a:t>: </a:t>
            </a:r>
            <a:r>
              <a:rPr lang="az-Latn-AZ" i="1" dirty="0" smtClean="0"/>
              <a:t>Sinif dərsləri/virtual dərslər, nəzarət </a:t>
            </a:r>
            <a:r>
              <a:rPr lang="az-Latn-AZ" i="1" dirty="0" smtClean="0"/>
              <a:t>altında </a:t>
            </a:r>
            <a:r>
              <a:rPr lang="az-Latn-AZ" i="1" dirty="0" smtClean="0"/>
              <a:t>aparılan hesablama məşğələləri/sərbəst hesablama məşğələləri, sərbəst iş, </a:t>
            </a:r>
            <a:r>
              <a:rPr lang="az-Latn-AZ" i="1" dirty="0" err="1" smtClean="0"/>
              <a:t>onlayn</a:t>
            </a:r>
            <a:r>
              <a:rPr lang="az-Latn-AZ" i="1" dirty="0" smtClean="0"/>
              <a:t> iş.</a:t>
            </a:r>
            <a:endParaRPr lang="en-US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7897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Qabaqcıl təcrübə</a:t>
            </a:r>
            <a:r>
              <a:rPr lang="en-GB" dirty="0" smtClean="0"/>
              <a:t>: </a:t>
            </a:r>
            <a:r>
              <a:rPr lang="az-Latn-AZ" dirty="0" smtClean="0"/>
              <a:t>kurslar proqram üzrə təlim nəticələrini necə tamamlayır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879600"/>
            <a:ext cx="8047037" cy="405696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Proqram </a:t>
            </a:r>
            <a:r>
              <a:rPr lang="az-Latn-AZ" dirty="0"/>
              <a:t>üzrə təlim </a:t>
            </a:r>
            <a:r>
              <a:rPr lang="az-Latn-AZ" dirty="0" smtClean="0"/>
              <a:t>nəticələrinin təlim nəticələri kateqoriyaları </a:t>
            </a:r>
            <a:r>
              <a:rPr lang="az-Latn-AZ" dirty="0"/>
              <a:t>kimi </a:t>
            </a:r>
            <a:r>
              <a:rPr lang="az-Latn-AZ" dirty="0" err="1" smtClean="0"/>
              <a:t>müəyyənləşdirilməsi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Hər </a:t>
            </a:r>
            <a:r>
              <a:rPr lang="az-Latn-AZ" dirty="0" smtClean="0"/>
              <a:t>bir kursun </a:t>
            </a:r>
            <a:r>
              <a:rPr lang="az-Latn-AZ" dirty="0" smtClean="0"/>
              <a:t>təsvirində onun </a:t>
            </a:r>
            <a:r>
              <a:rPr lang="az-Latn-AZ" dirty="0" smtClean="0"/>
              <a:t>proqram </a:t>
            </a:r>
            <a:r>
              <a:rPr lang="az-Latn-AZ" dirty="0"/>
              <a:t>üzrə təlim </a:t>
            </a:r>
            <a:r>
              <a:rPr lang="az-Latn-AZ" dirty="0" smtClean="0"/>
              <a:t>nəticələri ilə necə əlaqəli olduğunun qeyd edilməsi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Bu modelin matrisasının yaradılması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JAMK</a:t>
            </a:r>
            <a:r>
              <a:rPr lang="az-Latn-AZ" dirty="0" smtClean="0"/>
              <a:t>-dən digər bir nümunə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965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ruutu 6"/>
          <p:cNvSpPr txBox="1"/>
          <p:nvPr/>
        </p:nvSpPr>
        <p:spPr>
          <a:xfrm>
            <a:off x="4327044" y="593923"/>
            <a:ext cx="3513782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az-Latn-AZ" sz="2000" b="1" dirty="0" smtClean="0"/>
              <a:t>Proqram üzrə təlim nəticələri</a:t>
            </a:r>
            <a:endParaRPr lang="en-GB" sz="2000" b="1" dirty="0" smtClean="0"/>
          </a:p>
          <a:p>
            <a:r>
              <a:rPr lang="en-GB" sz="2000" b="1" dirty="0" smtClean="0"/>
              <a:t>(</a:t>
            </a:r>
            <a:r>
              <a:rPr lang="az-Latn-AZ" sz="2000" b="1" dirty="0" smtClean="0"/>
              <a:t>qısa kodlar</a:t>
            </a:r>
            <a:r>
              <a:rPr lang="en-GB" sz="2000" b="1" dirty="0" smtClean="0"/>
              <a:t>)</a:t>
            </a:r>
            <a:endParaRPr lang="en-GB" sz="2000" b="1" dirty="0"/>
          </a:p>
        </p:txBody>
      </p:sp>
      <p:sp>
        <p:nvSpPr>
          <p:cNvPr id="9" name="Tekstiruutu 8"/>
          <p:cNvSpPr txBox="1"/>
          <p:nvPr/>
        </p:nvSpPr>
        <p:spPr>
          <a:xfrm>
            <a:off x="4880549" y="5283135"/>
            <a:ext cx="63754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az-Latn-AZ" sz="1600" b="1" dirty="0"/>
              <a:t>Mənbə</a:t>
            </a:r>
            <a:r>
              <a:rPr lang="en-GB" sz="1600" b="1" dirty="0"/>
              <a:t>: JAMK </a:t>
            </a:r>
            <a:r>
              <a:rPr lang="az-Latn-AZ" sz="1600" b="1" dirty="0" err="1">
                <a:hlinkClick r:id="rId2"/>
              </a:rPr>
              <a:t>onlayn</a:t>
            </a:r>
            <a:r>
              <a:rPr lang="az-Latn-AZ" sz="1600" b="1" dirty="0">
                <a:hlinkClick r:id="rId2"/>
              </a:rPr>
              <a:t> təhsil bələdçisi</a:t>
            </a:r>
            <a:r>
              <a:rPr lang="en-GB" sz="1600" b="1" dirty="0"/>
              <a:t>: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" y="1833562"/>
            <a:ext cx="8953500" cy="3190875"/>
          </a:xfrm>
          <a:prstGeom prst="rect">
            <a:avLst/>
          </a:prstGeom>
        </p:spPr>
      </p:pic>
      <p:cxnSp>
        <p:nvCxnSpPr>
          <p:cNvPr id="4" name="Suora nuoliyhdysviiva 3"/>
          <p:cNvCxnSpPr/>
          <p:nvPr/>
        </p:nvCxnSpPr>
        <p:spPr>
          <a:xfrm>
            <a:off x="5880100" y="901700"/>
            <a:ext cx="1257300" cy="1270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472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Qabaqcıl təcrübə</a:t>
            </a:r>
            <a:r>
              <a:rPr lang="en-GB" dirty="0" smtClean="0"/>
              <a:t>: </a:t>
            </a:r>
            <a:r>
              <a:rPr lang="az-Latn-AZ" dirty="0" smtClean="0"/>
              <a:t>tələbələr üçün </a:t>
            </a:r>
            <a:r>
              <a:rPr lang="az-Latn-AZ" dirty="0" err="1" smtClean="0"/>
              <a:t>əlçatarlılıq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Bütün </a:t>
            </a:r>
            <a:r>
              <a:rPr lang="az-Latn-AZ" dirty="0" smtClean="0"/>
              <a:t>kurslar və tezis, praktika </a:t>
            </a:r>
            <a:r>
              <a:rPr lang="az-Latn-AZ" dirty="0" smtClean="0"/>
              <a:t>kimi </a:t>
            </a:r>
            <a:r>
              <a:rPr lang="az-Latn-AZ" dirty="0" err="1" smtClean="0"/>
              <a:t>kurikulum</a:t>
            </a:r>
            <a:r>
              <a:rPr lang="az-Latn-AZ" dirty="0" smtClean="0"/>
              <a:t> komponentləri barədə tam məlumatı əks etdirən </a:t>
            </a:r>
            <a:r>
              <a:rPr lang="az-Latn-AZ" dirty="0" err="1" smtClean="0"/>
              <a:t>onlayn</a:t>
            </a:r>
            <a:r>
              <a:rPr lang="az-Latn-AZ" dirty="0" smtClean="0"/>
              <a:t> (və ya çap edilmiş) təhsil üzrə məlumat kitabçası.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Eyni </a:t>
            </a:r>
            <a:r>
              <a:rPr lang="az-Latn-AZ" dirty="0" smtClean="0"/>
              <a:t>platforma/kitabçada </a:t>
            </a:r>
            <a:r>
              <a:rPr lang="az-Latn-AZ" dirty="0" smtClean="0"/>
              <a:t>bütün </a:t>
            </a:r>
            <a:r>
              <a:rPr lang="az-Latn-AZ" dirty="0" smtClean="0"/>
              <a:t>məlumatın əks olunması</a:t>
            </a:r>
            <a:r>
              <a:rPr lang="en-GB" dirty="0" smtClean="0"/>
              <a:t>.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Çap </a:t>
            </a:r>
            <a:r>
              <a:rPr lang="az-Latn-AZ" dirty="0" err="1" smtClean="0"/>
              <a:t>edilməmişdən</a:t>
            </a:r>
            <a:r>
              <a:rPr lang="az-Latn-AZ" dirty="0" smtClean="0"/>
              <a:t> öncə bütün kurs təsvirlərinin yaxşı və standarta uyğun </a:t>
            </a:r>
            <a:r>
              <a:rPr lang="az-Latn-AZ" dirty="0" err="1" smtClean="0"/>
              <a:t>hazırlandığını</a:t>
            </a:r>
            <a:r>
              <a:rPr lang="az-Latn-AZ" dirty="0" smtClean="0"/>
              <a:t> təmin etmək məqsədilə keyfiyyət təminatı prosesi. </a:t>
            </a: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5688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Ortaq çətinliklər</a:t>
            </a:r>
            <a:r>
              <a:rPr lang="en-GB" dirty="0" smtClean="0"/>
              <a:t>: 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95401"/>
            <a:ext cx="8047037" cy="464116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Fərdi kursların proqram üzrə təlim nəticələri ilə necə bağlı olduğu heç də həmişə aydın olmur</a:t>
            </a:r>
            <a:r>
              <a:rPr lang="en-GB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Təlim nəticələrinin tərifləri və kurs təsvirləri heç də həmişə tələb olunduğu kimi təfərrüatlı deyil.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Tələbələr məlumatı təhsil üzrə məlumat kitabçası, </a:t>
            </a:r>
            <a:r>
              <a:rPr lang="az-Latn-AZ" dirty="0" err="1" smtClean="0"/>
              <a:t>intranet</a:t>
            </a:r>
            <a:r>
              <a:rPr lang="az-Latn-AZ" dirty="0" smtClean="0"/>
              <a:t>, </a:t>
            </a:r>
            <a:r>
              <a:rPr lang="az-Latn-AZ" dirty="0" err="1" smtClean="0"/>
              <a:t>onlayn</a:t>
            </a:r>
            <a:r>
              <a:rPr lang="az-Latn-AZ" dirty="0" smtClean="0"/>
              <a:t> </a:t>
            </a:r>
            <a:r>
              <a:rPr lang="az-Latn-AZ" dirty="0" smtClean="0"/>
              <a:t>təhsil platformaları </a:t>
            </a:r>
            <a:r>
              <a:rPr lang="az-Latn-AZ" dirty="0" smtClean="0"/>
              <a:t>kimi bir sıra mənbələrdən axtarmalı olurlar. </a:t>
            </a:r>
          </a:p>
          <a:p>
            <a:endParaRPr lang="az-Latn-AZ" dirty="0"/>
          </a:p>
          <a:p>
            <a:r>
              <a:rPr lang="az-Latn-AZ" dirty="0" smtClean="0"/>
              <a:t>Bu çətinlikləri necə aradan qaldırmalı</a:t>
            </a:r>
            <a:r>
              <a:rPr lang="en-GB" dirty="0" smtClean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Kifayət qədər yaxşı məlumatla təmin edən keyfiyyətin idarə edilməsi </a:t>
            </a:r>
            <a:r>
              <a:rPr lang="az-Latn-AZ" dirty="0" err="1" smtClean="0"/>
              <a:t>prosedurları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/>
              <a:t>Tələbə və xarici maraqlı tərəflərlə qurulan və mümkün problemlərin </a:t>
            </a:r>
            <a:r>
              <a:rPr lang="az-Latn-AZ" dirty="0" err="1"/>
              <a:t>aşkarlanmasına</a:t>
            </a:r>
            <a:r>
              <a:rPr lang="az-Latn-AZ" dirty="0"/>
              <a:t> yardım edən işlək əks əlaqə kanalları</a:t>
            </a: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441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Proqramın həyata </a:t>
            </a:r>
            <a:r>
              <a:rPr lang="az-Latn-AZ" dirty="0" err="1" smtClean="0"/>
              <a:t>keçirilməsinin</a:t>
            </a:r>
            <a:r>
              <a:rPr lang="az-Latn-AZ" dirty="0" smtClean="0"/>
              <a:t> </a:t>
            </a:r>
            <a:r>
              <a:rPr lang="az-Latn-AZ" dirty="0" err="1" smtClean="0"/>
              <a:t>planlaşdırılması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519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602662" cy="1195798"/>
          </a:xfrm>
        </p:spPr>
        <p:txBody>
          <a:bodyPr/>
          <a:lstStyle/>
          <a:p>
            <a:r>
              <a:rPr lang="az-Latn-AZ" dirty="0" smtClean="0"/>
              <a:t>Mühəndislik proqramının akkreditasiyasında nəyi </a:t>
            </a:r>
            <a:r>
              <a:rPr lang="az-Latn-AZ" dirty="0" err="1" smtClean="0"/>
              <a:t>qiymətləndiririk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Tədris və təlim prosesi, o cümlədən tələbələrin </a:t>
            </a:r>
            <a:r>
              <a:rPr lang="az-Latn-AZ" b="0" dirty="0" err="1" smtClean="0"/>
              <a:t>qiymətləndirilməsi</a:t>
            </a:r>
            <a:r>
              <a:rPr lang="az-Latn-AZ" b="0" dirty="0" smtClean="0"/>
              <a:t> </a:t>
            </a:r>
            <a:r>
              <a:rPr lang="az-Latn-AZ" b="0" dirty="0" smtClean="0"/>
              <a:t>onlara kurs </a:t>
            </a:r>
            <a:r>
              <a:rPr lang="az-Latn-AZ" b="0" dirty="0" smtClean="0"/>
              <a:t>və proqram üzrə hədəf təlim nəticələrini əldə </a:t>
            </a:r>
            <a:r>
              <a:rPr lang="az-Latn-AZ" b="0" dirty="0" err="1" smtClean="0"/>
              <a:t>etdiklərini</a:t>
            </a:r>
            <a:r>
              <a:rPr lang="az-Latn-AZ" b="0" dirty="0" smtClean="0"/>
              <a:t> nümayiş etdirməyə imkan verirmi</a:t>
            </a:r>
            <a:r>
              <a:rPr lang="az-Latn-AZ" b="0" dirty="0" smtClean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Tələbələr təlim prosesinin </a:t>
            </a:r>
            <a:r>
              <a:rPr lang="az-Latn-AZ" b="0" dirty="0" err="1" smtClean="0"/>
              <a:t>yaradılmasında</a:t>
            </a:r>
            <a:r>
              <a:rPr lang="az-Latn-AZ" b="0" dirty="0" smtClean="0"/>
              <a:t> fəal rol oynayırmı?</a:t>
            </a: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Tələbələrin </a:t>
            </a:r>
            <a:r>
              <a:rPr lang="az-Latn-AZ" b="0" dirty="0" err="1" smtClean="0"/>
              <a:t>qiymətləndirilməsi</a:t>
            </a:r>
            <a:r>
              <a:rPr lang="az-Latn-AZ" b="0" dirty="0" smtClean="0"/>
              <a:t> bu yanaşmanı əks etdirirmi</a:t>
            </a:r>
            <a:r>
              <a:rPr lang="en-US" b="0" dirty="0" smtClean="0"/>
              <a:t>?</a:t>
            </a: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1583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Proqramın nəticələrinin </a:t>
            </a:r>
            <a:r>
              <a:rPr lang="az-Latn-AZ" dirty="0" err="1" smtClean="0"/>
              <a:t>planlaşdırılması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104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err="1" smtClean="0"/>
              <a:t>Qiymətləndirmə</a:t>
            </a:r>
            <a:r>
              <a:rPr lang="az-Latn-AZ" dirty="0" smtClean="0"/>
              <a:t> üçün müvafiq suallar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346201"/>
            <a:ext cx="8047037" cy="448876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Tədris və təlim metodları fərdi kursların təlim nəticələri və proqram üzrə təlim nəticələri ilə </a:t>
            </a:r>
            <a:r>
              <a:rPr lang="az-Latn-AZ" b="0" dirty="0" smtClean="0"/>
              <a:t>uyğundurmu</a:t>
            </a:r>
            <a:r>
              <a:rPr lang="en-US" b="0" dirty="0" smtClean="0"/>
              <a:t>?</a:t>
            </a:r>
            <a:r>
              <a:rPr lang="az-Latn-AZ" b="0" dirty="0" smtClean="0"/>
              <a:t> </a:t>
            </a:r>
            <a:r>
              <a:rPr lang="az-Latn-AZ" b="0" dirty="0" smtClean="0"/>
              <a:t>Tələbələrin praktikaya getməsi təlim nəticələrinin əldə </a:t>
            </a:r>
            <a:r>
              <a:rPr lang="az-Latn-AZ" b="0" dirty="0" err="1" smtClean="0"/>
              <a:t>olunmasına</a:t>
            </a:r>
            <a:r>
              <a:rPr lang="az-Latn-AZ" b="0" dirty="0" smtClean="0"/>
              <a:t> necə töhfə verir?</a:t>
            </a:r>
            <a:r>
              <a:rPr lang="en-US" b="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err="1" smtClean="0"/>
              <a:t>Qiymətləndirmə</a:t>
            </a:r>
            <a:r>
              <a:rPr lang="az-Latn-AZ" b="0" dirty="0" smtClean="0"/>
              <a:t> metodları və meyarları kursun </a:t>
            </a:r>
            <a:r>
              <a:rPr lang="az-Latn-AZ" b="0" dirty="0" err="1" smtClean="0"/>
              <a:t>hədəflədiyi</a:t>
            </a:r>
            <a:r>
              <a:rPr lang="az-Latn-AZ" b="0" dirty="0" smtClean="0"/>
              <a:t> təlim nəticələrinin əldə </a:t>
            </a:r>
            <a:r>
              <a:rPr lang="az-Latn-AZ" b="0" dirty="0" err="1" smtClean="0"/>
              <a:t>olunmasını</a:t>
            </a:r>
            <a:r>
              <a:rPr lang="az-Latn-AZ" b="0" dirty="0" smtClean="0"/>
              <a:t> etibarlı şəkildə yoxlamaq üçün münasib formada </a:t>
            </a:r>
            <a:r>
              <a:rPr lang="az-Latn-AZ" b="0" dirty="0" smtClean="0"/>
              <a:t>hazırlanıbmı</a:t>
            </a:r>
            <a:r>
              <a:rPr lang="en-US" b="0" dirty="0" smtClean="0"/>
              <a:t>? </a:t>
            </a:r>
            <a:r>
              <a:rPr lang="az-Latn-AZ" b="0" dirty="0" err="1" smtClean="0"/>
              <a:t>Qiymətləndirmə</a:t>
            </a:r>
            <a:r>
              <a:rPr lang="az-Latn-AZ" b="0" dirty="0" smtClean="0"/>
              <a:t> metodları təfərrüatlı və </a:t>
            </a:r>
            <a:r>
              <a:rPr lang="az-Latn-AZ" b="0" dirty="0" smtClean="0"/>
              <a:t>ədalətlidirmi?</a:t>
            </a: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Proqramda </a:t>
            </a:r>
            <a:r>
              <a:rPr lang="az-Latn-AZ" b="0" dirty="0" smtClean="0"/>
              <a:t>tələbələrin </a:t>
            </a:r>
            <a:r>
              <a:rPr lang="az-Latn-AZ" b="0" dirty="0" err="1" smtClean="0"/>
              <a:t>qiymətləndirilməsi</a:t>
            </a:r>
            <a:r>
              <a:rPr lang="az-Latn-AZ" b="0" dirty="0" smtClean="0"/>
              <a:t> zamanı </a:t>
            </a:r>
            <a:r>
              <a:rPr lang="az-Latn-AZ" b="0" dirty="0" smtClean="0"/>
              <a:t>müstəqil və xarici </a:t>
            </a:r>
            <a:r>
              <a:rPr lang="az-Latn-AZ" b="0" dirty="0" smtClean="0"/>
              <a:t>yoxlanışdan </a:t>
            </a:r>
            <a:r>
              <a:rPr lang="az-Latn-AZ" b="0" dirty="0" smtClean="0"/>
              <a:t>istifadə </a:t>
            </a:r>
            <a:r>
              <a:rPr lang="az-Latn-AZ" b="0" dirty="0" smtClean="0"/>
              <a:t>edilirmi</a:t>
            </a:r>
            <a:r>
              <a:rPr lang="en-US" b="0" dirty="0" smtClean="0"/>
              <a:t>? </a:t>
            </a:r>
            <a:endParaRPr lang="az-Latn-AZ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Kurikulum</a:t>
            </a:r>
            <a:r>
              <a:rPr lang="en-US" b="0" dirty="0" smtClean="0"/>
              <a:t> </a:t>
            </a:r>
            <a:r>
              <a:rPr lang="en-US" b="0" dirty="0" err="1"/>
              <a:t>tələbələrə</a:t>
            </a:r>
            <a:r>
              <a:rPr lang="en-US" b="0" dirty="0"/>
              <a:t> </a:t>
            </a:r>
            <a:r>
              <a:rPr lang="en-US" b="0" dirty="0" err="1"/>
              <a:t>çevik</a:t>
            </a:r>
            <a:r>
              <a:rPr lang="en-US" b="0" dirty="0"/>
              <a:t> </a:t>
            </a:r>
            <a:r>
              <a:rPr lang="en-US" b="0" dirty="0" err="1"/>
              <a:t>təlim</a:t>
            </a:r>
            <a:r>
              <a:rPr lang="en-US" b="0" dirty="0"/>
              <a:t> </a:t>
            </a:r>
            <a:r>
              <a:rPr lang="en-US" b="0" dirty="0" err="1"/>
              <a:t>yolu</a:t>
            </a:r>
            <a:r>
              <a:rPr lang="en-US" b="0" dirty="0"/>
              <a:t> </a:t>
            </a:r>
            <a:r>
              <a:rPr lang="en-US" b="0" dirty="0" err="1"/>
              <a:t>təmin</a:t>
            </a:r>
            <a:r>
              <a:rPr lang="en-US" b="0" dirty="0"/>
              <a:t> </a:t>
            </a:r>
            <a:r>
              <a:rPr lang="en-US" b="0" dirty="0" err="1"/>
              <a:t>edən</a:t>
            </a:r>
            <a:r>
              <a:rPr lang="en-US" b="0" dirty="0"/>
              <a:t> </a:t>
            </a:r>
            <a:r>
              <a:rPr lang="en-US" b="0" dirty="0" err="1" smtClean="0"/>
              <a:t>və</a:t>
            </a:r>
            <a:r>
              <a:rPr lang="az-Latn-AZ" b="0" dirty="0" smtClean="0"/>
              <a:t> onları</a:t>
            </a:r>
            <a:r>
              <a:rPr lang="en-US" b="0" dirty="0" smtClean="0"/>
              <a:t> </a:t>
            </a:r>
            <a:r>
              <a:rPr lang="en-US" b="0" dirty="0" err="1"/>
              <a:t>təlim</a:t>
            </a:r>
            <a:r>
              <a:rPr lang="en-US" b="0" dirty="0"/>
              <a:t> </a:t>
            </a:r>
            <a:r>
              <a:rPr lang="en-US" b="0" dirty="0" err="1"/>
              <a:t>prosesinin</a:t>
            </a:r>
            <a:r>
              <a:rPr lang="en-US" b="0" dirty="0"/>
              <a:t> </a:t>
            </a:r>
            <a:r>
              <a:rPr lang="en-US" b="0" dirty="0" err="1"/>
              <a:t>yaradılmasında</a:t>
            </a:r>
            <a:r>
              <a:rPr lang="en-US" b="0" dirty="0"/>
              <a:t> </a:t>
            </a:r>
            <a:r>
              <a:rPr lang="en-US" b="0" dirty="0" err="1"/>
              <a:t>fəal</a:t>
            </a:r>
            <a:r>
              <a:rPr lang="en-US" b="0" dirty="0"/>
              <a:t> </a:t>
            </a:r>
            <a:r>
              <a:rPr lang="en-US" b="0" dirty="0" err="1"/>
              <a:t>iştiraka</a:t>
            </a:r>
            <a:r>
              <a:rPr lang="en-US" b="0" dirty="0"/>
              <a:t> </a:t>
            </a:r>
            <a:r>
              <a:rPr lang="en-US" b="0" dirty="0" err="1"/>
              <a:t>sövq</a:t>
            </a:r>
            <a:r>
              <a:rPr lang="en-US" b="0" dirty="0"/>
              <a:t> </a:t>
            </a:r>
            <a:r>
              <a:rPr lang="en-US" b="0" dirty="0" err="1"/>
              <a:t>edən</a:t>
            </a:r>
            <a:r>
              <a:rPr lang="en-US" b="0" dirty="0"/>
              <a:t> </a:t>
            </a:r>
            <a:r>
              <a:rPr lang="en-US" b="0" dirty="0" err="1"/>
              <a:t>tələbələrə</a:t>
            </a:r>
            <a:r>
              <a:rPr lang="en-US" b="0" dirty="0"/>
              <a:t> </a:t>
            </a:r>
            <a:r>
              <a:rPr lang="en-US" b="0" dirty="0" err="1"/>
              <a:t>əsaslanan</a:t>
            </a:r>
            <a:r>
              <a:rPr lang="en-US" b="0" dirty="0"/>
              <a:t> </a:t>
            </a:r>
            <a:r>
              <a:rPr lang="en-US" b="0" dirty="0" err="1"/>
              <a:t>təlim</a:t>
            </a:r>
            <a:r>
              <a:rPr lang="en-US" b="0" dirty="0"/>
              <a:t> </a:t>
            </a:r>
            <a:r>
              <a:rPr lang="en-US" b="0" dirty="0" err="1"/>
              <a:t>və</a:t>
            </a:r>
            <a:r>
              <a:rPr lang="en-US" b="0" dirty="0"/>
              <a:t> </a:t>
            </a:r>
            <a:r>
              <a:rPr lang="en-US" b="0" dirty="0" err="1"/>
              <a:t>tədris</a:t>
            </a:r>
            <a:r>
              <a:rPr lang="en-US" b="0" dirty="0"/>
              <a:t> </a:t>
            </a:r>
            <a:r>
              <a:rPr lang="en-US" b="0" dirty="0" err="1"/>
              <a:t>yanaşmasını</a:t>
            </a:r>
            <a:r>
              <a:rPr lang="en-US" b="0" dirty="0"/>
              <a:t> </a:t>
            </a:r>
            <a:r>
              <a:rPr lang="en-US" b="0" dirty="0" err="1"/>
              <a:t>əks</a:t>
            </a:r>
            <a:r>
              <a:rPr lang="en-US" b="0" dirty="0"/>
              <a:t> </a:t>
            </a:r>
            <a:r>
              <a:rPr lang="en-US" b="0" dirty="0" err="1"/>
              <a:t>etdirirmi</a:t>
            </a:r>
            <a:r>
              <a:rPr lang="en-US" b="0" dirty="0"/>
              <a:t>?</a:t>
            </a:r>
            <a:endParaRPr lang="ru-RU" b="0" dirty="0"/>
          </a:p>
          <a:p>
            <a:r>
              <a:rPr lang="en-US" b="0" dirty="0" smtClean="0"/>
              <a:t> </a:t>
            </a:r>
            <a:r>
              <a:rPr lang="en-GB" b="0" dirty="0"/>
              <a:t>	</a:t>
            </a:r>
          </a:p>
          <a:p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1916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</a:t>
            </a:r>
            <a:r>
              <a:rPr lang="az-Latn-AZ" dirty="0" err="1" smtClean="0"/>
              <a:t>üvafiq</a:t>
            </a:r>
            <a:r>
              <a:rPr lang="az-Latn-AZ" dirty="0" smtClean="0"/>
              <a:t> sübut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Təlim prosesi barədə tələbə </a:t>
            </a:r>
            <a:r>
              <a:rPr lang="az-Latn-AZ" b="0" dirty="0" err="1" smtClean="0"/>
              <a:t>rəyininin</a:t>
            </a:r>
            <a:r>
              <a:rPr lang="az-Latn-AZ" b="0" dirty="0" smtClean="0"/>
              <a:t> monitorinqinin nəticələri təlim prosesinin </a:t>
            </a:r>
            <a:r>
              <a:rPr lang="az-Latn-AZ" b="0" dirty="0" err="1" smtClean="0"/>
              <a:t>adekvatlığını</a:t>
            </a:r>
            <a:r>
              <a:rPr lang="az-Latn-AZ" b="0" dirty="0" smtClean="0"/>
              <a:t> </a:t>
            </a:r>
            <a:r>
              <a:rPr lang="az-Latn-AZ" b="0" dirty="0" smtClean="0"/>
              <a:t>və </a:t>
            </a:r>
            <a:r>
              <a:rPr lang="az-Latn-AZ" b="0" dirty="0"/>
              <a:t>səmərəliliyini sübut edirmi</a:t>
            </a:r>
            <a:r>
              <a:rPr lang="en-US" b="0" dirty="0"/>
              <a:t>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 </a:t>
            </a: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Tələbələrin təlim nəticələrini əldə etməsinin monitorinqinin nəticələri kurslarda təlim prosesinin </a:t>
            </a:r>
            <a:r>
              <a:rPr lang="az-Latn-AZ" b="0" dirty="0"/>
              <a:t>səmərəliliyini sübut edirmi</a:t>
            </a:r>
            <a:r>
              <a:rPr lang="en-US" b="0" dirty="0"/>
              <a:t>? </a:t>
            </a:r>
          </a:p>
          <a:p>
            <a:r>
              <a:rPr lang="en-US" b="0" dirty="0" smtClean="0"/>
              <a:t> </a:t>
            </a: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Tələbələrin </a:t>
            </a:r>
            <a:r>
              <a:rPr lang="az-Latn-AZ" b="0" dirty="0" smtClean="0"/>
              <a:t>təhsildə </a:t>
            </a:r>
            <a:r>
              <a:rPr lang="az-Latn-AZ" b="0" dirty="0" err="1" smtClean="0"/>
              <a:t>irəliləmələrinin</a:t>
            </a:r>
            <a:r>
              <a:rPr lang="az-Latn-AZ" b="0" dirty="0" smtClean="0"/>
              <a:t> </a:t>
            </a:r>
            <a:r>
              <a:rPr lang="az-Latn-AZ" b="0" dirty="0" smtClean="0"/>
              <a:t>monitorinqinin </a:t>
            </a:r>
            <a:r>
              <a:rPr lang="az-Latn-AZ" b="0" dirty="0" smtClean="0"/>
              <a:t>nəticələri </a:t>
            </a:r>
            <a:r>
              <a:rPr lang="az-Latn-AZ" b="0" dirty="0" smtClean="0"/>
              <a:t>təlim prosesinin </a:t>
            </a:r>
            <a:r>
              <a:rPr lang="az-Latn-AZ" b="0" dirty="0" smtClean="0"/>
              <a:t>səmərəliliyini sübut edirmi</a:t>
            </a:r>
            <a:r>
              <a:rPr lang="en-US" b="0" dirty="0" smtClean="0"/>
              <a:t>? </a:t>
            </a:r>
            <a:endParaRPr lang="en-US" b="0" dirty="0"/>
          </a:p>
          <a:p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6982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Tədris və təlimin </a:t>
            </a:r>
            <a:r>
              <a:rPr lang="az-Latn-AZ" dirty="0" err="1" smtClean="0"/>
              <a:t>planlaşdırılmasında</a:t>
            </a:r>
            <a:r>
              <a:rPr lang="az-Latn-AZ" dirty="0" smtClean="0"/>
              <a:t> qabaqcıl təcrübə 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Bütün müəllimlərin və tələbə nümayəndələrinin daxil olduğu proqram şurası</a:t>
            </a:r>
            <a:r>
              <a:rPr lang="az-Latn-AZ" dirty="0"/>
              <a:t> </a:t>
            </a:r>
            <a:r>
              <a:rPr lang="az-Latn-AZ" dirty="0" err="1" smtClean="0"/>
              <a:t>kurikulumu</a:t>
            </a:r>
            <a:r>
              <a:rPr lang="az-Latn-AZ" dirty="0" smtClean="0"/>
              <a:t> birlikdə </a:t>
            </a:r>
            <a:r>
              <a:rPr lang="az-Latn-AZ" dirty="0" err="1" smtClean="0"/>
              <a:t>planlaşdırır</a:t>
            </a:r>
            <a:r>
              <a:rPr lang="az-Latn-AZ" dirty="0" smtClean="0"/>
              <a:t>.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Tədris </a:t>
            </a:r>
            <a:r>
              <a:rPr lang="az-Latn-AZ" dirty="0"/>
              <a:t>metodları təlim nəticələrinə </a:t>
            </a:r>
            <a:r>
              <a:rPr lang="az-Latn-AZ" dirty="0" smtClean="0"/>
              <a:t>əsasən, hər </a:t>
            </a:r>
            <a:r>
              <a:rPr lang="az-Latn-AZ" dirty="0"/>
              <a:t>bir kurs üçün ən yaxşı metodların </a:t>
            </a:r>
            <a:r>
              <a:rPr lang="az-Latn-AZ" dirty="0" err="1" smtClean="0"/>
              <a:t>seçilməsində</a:t>
            </a:r>
            <a:r>
              <a:rPr lang="az-Latn-AZ" dirty="0" smtClean="0"/>
              <a:t> </a:t>
            </a:r>
            <a:r>
              <a:rPr lang="az-Latn-AZ" dirty="0" err="1"/>
              <a:t>Blum</a:t>
            </a:r>
            <a:r>
              <a:rPr lang="az-Latn-AZ" dirty="0"/>
              <a:t> taksonomiyasından faydalı alət kimi istifadə edilməklə </a:t>
            </a:r>
            <a:r>
              <a:rPr lang="az-Latn-AZ" dirty="0" smtClean="0"/>
              <a:t>müəyyən </a:t>
            </a:r>
            <a:r>
              <a:rPr lang="az-Latn-AZ" dirty="0"/>
              <a:t>olunur.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Proses yalnız fərdi kursların </a:t>
            </a:r>
            <a:r>
              <a:rPr lang="az-Latn-AZ" dirty="0" err="1" smtClean="0"/>
              <a:t>planlaşdırılması</a:t>
            </a:r>
            <a:r>
              <a:rPr lang="az-Latn-AZ" dirty="0" smtClean="0"/>
              <a:t> ilə məhdudlaşmır, eləcə də istifadə olunan metodların fərqliliyi və </a:t>
            </a:r>
            <a:r>
              <a:rPr lang="az-Latn-AZ" dirty="0" smtClean="0"/>
              <a:t>dərs yükünün </a:t>
            </a:r>
            <a:r>
              <a:rPr lang="az-Latn-AZ" dirty="0" smtClean="0"/>
              <a:t>tələbə üçün </a:t>
            </a:r>
            <a:r>
              <a:rPr lang="az-Latn-AZ" dirty="0" smtClean="0"/>
              <a:t>müvafiq olub-</a:t>
            </a:r>
            <a:r>
              <a:rPr lang="az-Latn-AZ" dirty="0" err="1" smtClean="0"/>
              <a:t>olmaması</a:t>
            </a:r>
            <a:r>
              <a:rPr lang="az-Latn-AZ" dirty="0" smtClean="0"/>
              <a:t> </a:t>
            </a:r>
            <a:r>
              <a:rPr lang="az-Latn-AZ" dirty="0" err="1" smtClean="0"/>
              <a:t>planlaşdırılır</a:t>
            </a:r>
            <a:r>
              <a:rPr lang="az-Latn-AZ" dirty="0" smtClean="0"/>
              <a:t> (Məs., bütün layihə hesabatlarının eyni həftədə təhvil </a:t>
            </a:r>
            <a:r>
              <a:rPr lang="az-Latn-AZ" dirty="0" err="1" smtClean="0"/>
              <a:t>verilməməsi</a:t>
            </a:r>
            <a:r>
              <a:rPr lang="az-Latn-AZ" dirty="0" smtClean="0"/>
              <a:t>). 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5637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Qabaqcıl təcrübə</a:t>
            </a:r>
            <a:r>
              <a:rPr lang="en-GB" dirty="0" smtClean="0"/>
              <a:t>: </a:t>
            </a:r>
            <a:r>
              <a:rPr lang="az-Latn-AZ" dirty="0" smtClean="0"/>
              <a:t>tədris və təlim metodları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355475"/>
            <a:ext cx="8047037" cy="457542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Sənaye ilə əməkdaşlıq, real layihələri və mövzuları təhsilə tətbiq etmək</a:t>
            </a:r>
            <a:r>
              <a:rPr lang="en-GB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Komanda işi və layihə işi, şirkətlərdə aparılan real işi imitasiya etmək. O cümlədən layihədə olan qeyri-texniki aspektləri (ətraf mühit, sosial və iqtisadi məhdudiyyətləri)</a:t>
            </a:r>
            <a:r>
              <a:rPr lang="en-US" dirty="0" smtClean="0"/>
              <a:t>.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err="1" smtClean="0"/>
              <a:t>Fənlərarası</a:t>
            </a:r>
            <a:r>
              <a:rPr lang="az-Latn-AZ" dirty="0" smtClean="0"/>
              <a:t> </a:t>
            </a:r>
            <a:r>
              <a:rPr lang="az-Latn-AZ" dirty="0" err="1" smtClean="0"/>
              <a:t>kompetensiyaların</a:t>
            </a:r>
            <a:r>
              <a:rPr lang="az-Latn-AZ" dirty="0" smtClean="0"/>
              <a:t> artırılması məqsədilə fərqli sahələrin proqramları ilə müştərək </a:t>
            </a:r>
            <a:r>
              <a:rPr lang="az-Latn-AZ" dirty="0" smtClean="0"/>
              <a:t>kurslar.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Bəzi kurslarda tədrisin ingilis dilində </a:t>
            </a:r>
            <a:r>
              <a:rPr lang="az-Latn-AZ" dirty="0" smtClean="0"/>
              <a:t>aparılması.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Tələbələrin karyera planları dəyişdikcə yenilənən fərdi təlim planı (FTP</a:t>
            </a:r>
            <a:r>
              <a:rPr lang="az-Latn-AZ" dirty="0" smtClean="0"/>
              <a:t>). 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Davam edən kursun yarısında kursa təsir edə biləcək rəyin toplanması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66986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Qabaqcıl təcrübə</a:t>
            </a:r>
            <a:r>
              <a:rPr lang="en-GB" dirty="0" smtClean="0"/>
              <a:t>: </a:t>
            </a:r>
            <a:r>
              <a:rPr lang="az-Latn-AZ" dirty="0" err="1" smtClean="0"/>
              <a:t>qiymətləndirmə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82701"/>
            <a:ext cx="8047037" cy="473006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Link the assessment to the learning outcomes: </a:t>
            </a:r>
            <a:r>
              <a:rPr lang="az-Latn-AZ" dirty="0" err="1" smtClean="0"/>
              <a:t>Qiymətləndirməni</a:t>
            </a:r>
            <a:r>
              <a:rPr lang="az-Latn-AZ" dirty="0" smtClean="0"/>
              <a:t> </a:t>
            </a:r>
            <a:r>
              <a:rPr lang="az-Latn-AZ" dirty="0" smtClean="0"/>
              <a:t>təlim nəticələri ilə </a:t>
            </a:r>
            <a:r>
              <a:rPr lang="az-Latn-AZ" dirty="0" err="1" smtClean="0"/>
              <a:t>əlaqələndirin</a:t>
            </a:r>
            <a:r>
              <a:rPr lang="az-Latn-AZ" dirty="0" smtClean="0"/>
              <a:t>: tələbələrə edə bilməli </a:t>
            </a:r>
            <a:r>
              <a:rPr lang="az-Latn-AZ" dirty="0" err="1" smtClean="0"/>
              <a:t>olduqlarını</a:t>
            </a:r>
            <a:r>
              <a:rPr lang="az-Latn-AZ" dirty="0" smtClean="0"/>
              <a:t> necə etmək lazım olduğunu </a:t>
            </a:r>
            <a:r>
              <a:rPr lang="az-Latn-AZ" dirty="0" err="1" smtClean="0"/>
              <a:t>bildiklərini</a:t>
            </a:r>
            <a:r>
              <a:rPr lang="az-Latn-AZ" dirty="0" smtClean="0"/>
              <a:t> nümayiş etdirmək üçün şəraitin yaradılması.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Nəyi nümayiş etdirməli </a:t>
            </a:r>
            <a:r>
              <a:rPr lang="az-Latn-AZ" dirty="0" err="1" smtClean="0"/>
              <a:t>olduqlarının</a:t>
            </a:r>
            <a:r>
              <a:rPr lang="az-Latn-AZ" dirty="0" smtClean="0"/>
              <a:t> əsasında seçilmiş fərqli metodlardan istifadə</a:t>
            </a:r>
            <a:endParaRPr lang="en-GB" dirty="0" smtClean="0"/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Hesablamalar</a:t>
            </a:r>
            <a:endParaRPr lang="en-GB" dirty="0" smtClean="0"/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Yazılı </a:t>
            </a:r>
            <a:r>
              <a:rPr lang="az-Latn-AZ" dirty="0" smtClean="0"/>
              <a:t>imtahanlar</a:t>
            </a:r>
            <a:endParaRPr lang="en-GB" dirty="0" smtClean="0"/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Layihə hesabatları</a:t>
            </a:r>
            <a:endParaRPr lang="en-GB" dirty="0" smtClean="0"/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Təlim gündəliklər, portfellər</a:t>
            </a:r>
            <a:endParaRPr lang="en-GB" dirty="0" smtClean="0"/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Təqdimatlar</a:t>
            </a:r>
            <a:endParaRPr lang="en-GB" dirty="0" smtClean="0"/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Dram, </a:t>
            </a:r>
            <a:r>
              <a:rPr lang="az-Latn-AZ" dirty="0" smtClean="0"/>
              <a:t>real imitasiyalar və s...imkanlar tükənməzdir!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Tələbələri yalnız </a:t>
            </a:r>
            <a:r>
              <a:rPr lang="az-Latn-AZ" dirty="0" err="1" smtClean="0"/>
              <a:t>qiymətləndirməyin</a:t>
            </a:r>
            <a:r>
              <a:rPr lang="az-Latn-AZ" dirty="0" smtClean="0"/>
              <a:t>, eləcə də </a:t>
            </a:r>
            <a:r>
              <a:rPr lang="az-Latn-AZ" dirty="0" smtClean="0"/>
              <a:t>müxtəlif </a:t>
            </a:r>
            <a:r>
              <a:rPr lang="az-Latn-AZ" dirty="0" smtClean="0"/>
              <a:t>təlim nəticələrini necə </a:t>
            </a:r>
            <a:r>
              <a:rPr lang="az-Latn-AZ" dirty="0" err="1" smtClean="0"/>
              <a:t>mənimsədiklərinə</a:t>
            </a:r>
            <a:r>
              <a:rPr lang="az-Latn-AZ" dirty="0" smtClean="0"/>
              <a:t> dair faydalı rəy verin.</a:t>
            </a:r>
            <a:endParaRPr lang="en-GB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88126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Qabaqcıl təcrübə</a:t>
            </a:r>
            <a:r>
              <a:rPr lang="en-GB" dirty="0" smtClean="0"/>
              <a:t>: </a:t>
            </a:r>
            <a:r>
              <a:rPr lang="az-Latn-AZ" dirty="0" err="1" smtClean="0"/>
              <a:t>qiymətləndirmənin</a:t>
            </a:r>
            <a:r>
              <a:rPr lang="az-Latn-AZ" dirty="0" smtClean="0"/>
              <a:t> keyfiyyətinin təminatı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Yalnız müəllimlərin </a:t>
            </a:r>
            <a:r>
              <a:rPr lang="az-Latn-AZ" dirty="0" err="1" smtClean="0"/>
              <a:t>qiymətləndirməsinə</a:t>
            </a:r>
            <a:r>
              <a:rPr lang="az-Latn-AZ" dirty="0" smtClean="0"/>
              <a:t> </a:t>
            </a:r>
            <a:r>
              <a:rPr lang="az-Latn-AZ" dirty="0" err="1" smtClean="0"/>
              <a:t>arxalanmayaraq</a:t>
            </a:r>
            <a:r>
              <a:rPr lang="az-Latn-AZ" dirty="0" smtClean="0"/>
              <a:t> bir neçə tərəflərin prosesə cəlb edilməsi</a:t>
            </a:r>
            <a:endParaRPr lang="en-GB" dirty="0"/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özünütəhlil, həmkarların bir-birini </a:t>
            </a:r>
            <a:r>
              <a:rPr lang="az-Latn-AZ" dirty="0" err="1" smtClean="0"/>
              <a:t>qiymətləndirməsi</a:t>
            </a:r>
            <a:r>
              <a:rPr lang="az-Latn-AZ" dirty="0" smtClean="0"/>
              <a:t>, əmək bazarının rəyi, iki müəllimin eyni işi ayrı-ayrı </a:t>
            </a:r>
            <a:r>
              <a:rPr lang="az-Latn-AZ" dirty="0" err="1" smtClean="0"/>
              <a:t>qiymətləndirməsi</a:t>
            </a:r>
            <a:r>
              <a:rPr lang="en-GB" dirty="0" smtClean="0"/>
              <a:t>…</a:t>
            </a:r>
          </a:p>
          <a:p>
            <a:pPr marL="639763" lvl="1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Kursun hər bir təlim nəticəsinin </a:t>
            </a:r>
            <a:r>
              <a:rPr lang="az-Latn-AZ" dirty="0" err="1" smtClean="0"/>
              <a:t>qiymətləndirmə</a:t>
            </a:r>
            <a:r>
              <a:rPr lang="az-Latn-AZ" dirty="0" smtClean="0"/>
              <a:t> metodları ilə necə əhatə </a:t>
            </a:r>
            <a:r>
              <a:rPr lang="az-Latn-AZ" dirty="0" err="1" smtClean="0"/>
              <a:t>edildiyinə</a:t>
            </a:r>
            <a:r>
              <a:rPr lang="az-Latn-AZ" dirty="0" smtClean="0"/>
              <a:t> dair matrisanın yaradılması</a:t>
            </a:r>
            <a:r>
              <a:rPr lang="en-GB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err="1" smtClean="0"/>
              <a:t>Qiymətləndirmənin</a:t>
            </a:r>
            <a:r>
              <a:rPr lang="az-Latn-AZ" dirty="0" smtClean="0"/>
              <a:t> müzakirə edilməsi, eləcə də ədalətli </a:t>
            </a:r>
            <a:r>
              <a:rPr lang="az-Latn-AZ" dirty="0" err="1" smtClean="0"/>
              <a:t>appelyasiya</a:t>
            </a:r>
            <a:r>
              <a:rPr lang="az-Latn-AZ" dirty="0" smtClean="0"/>
              <a:t> prosesi imkanlarının olması</a:t>
            </a:r>
            <a:r>
              <a:rPr lang="en-GB" dirty="0" smtClean="0"/>
              <a:t>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Normadan </a:t>
            </a:r>
            <a:r>
              <a:rPr lang="az-Latn-AZ" dirty="0" err="1" smtClean="0"/>
              <a:t>kənaraçıxmaların</a:t>
            </a:r>
            <a:r>
              <a:rPr lang="az-Latn-AZ" dirty="0" smtClean="0"/>
              <a:t> olduğunu </a:t>
            </a:r>
            <a:r>
              <a:rPr lang="az-Latn-AZ" dirty="0" err="1" smtClean="0"/>
              <a:t>müəyyənləşdirmək</a:t>
            </a:r>
            <a:r>
              <a:rPr lang="az-Latn-AZ" dirty="0" smtClean="0"/>
              <a:t> məqsədilə qiymətlərin statistik təhlilinin aparılması və </a:t>
            </a:r>
            <a:r>
              <a:rPr lang="az-Latn-AZ" dirty="0" err="1" smtClean="0"/>
              <a:t>kənaraçıxmalar</a:t>
            </a:r>
            <a:r>
              <a:rPr lang="az-Latn-AZ" dirty="0" smtClean="0"/>
              <a:t> zamanı tədbirin görülməsi</a:t>
            </a:r>
            <a:r>
              <a:rPr lang="en-GB" dirty="0" smtClean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78410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Ortaq çətinliklər 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079500"/>
            <a:ext cx="8047037" cy="485706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Tədris və </a:t>
            </a:r>
            <a:r>
              <a:rPr lang="az-Latn-AZ" dirty="0" err="1" smtClean="0"/>
              <a:t>qiymətləndirmənin</a:t>
            </a:r>
            <a:r>
              <a:rPr lang="az-Latn-AZ" dirty="0" smtClean="0"/>
              <a:t> «ənənəvi üsulları» olan </a:t>
            </a:r>
            <a:r>
              <a:rPr lang="az-Latn-AZ" dirty="0"/>
              <a:t>mühazirələr +</a:t>
            </a:r>
            <a:r>
              <a:rPr lang="az-Latn-AZ" dirty="0" smtClean="0"/>
              <a:t>imtahanlara həddindən çox arxalanma</a:t>
            </a:r>
            <a:r>
              <a:rPr lang="en-GB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err="1" smtClean="0"/>
              <a:t>Qiymətləndirmədə</a:t>
            </a:r>
            <a:r>
              <a:rPr lang="az-Latn-AZ" dirty="0" smtClean="0"/>
              <a:t> yalnız müəllimin iştirak etməsi</a:t>
            </a:r>
            <a:r>
              <a:rPr lang="en-GB" dirty="0" smtClean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Təlim metodlarının, təlim </a:t>
            </a:r>
            <a:r>
              <a:rPr lang="az-Latn-AZ" dirty="0" err="1" smtClean="0"/>
              <a:t>fəaliyətlərinin</a:t>
            </a:r>
            <a:r>
              <a:rPr lang="az-Latn-AZ" dirty="0" smtClean="0"/>
              <a:t> və </a:t>
            </a:r>
            <a:r>
              <a:rPr lang="az-Latn-AZ" dirty="0" err="1" smtClean="0"/>
              <a:t>qiymətləndirmə</a:t>
            </a:r>
            <a:r>
              <a:rPr lang="az-Latn-AZ" dirty="0" smtClean="0"/>
              <a:t> metodlarının təlim nəticələrinin təhlilinin əsasında </a:t>
            </a:r>
            <a:r>
              <a:rPr lang="az-Latn-AZ" dirty="0" err="1" smtClean="0"/>
              <a:t>seçilməməsi</a:t>
            </a:r>
            <a:r>
              <a:rPr lang="en-GB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Tələbələrə təlim nəticələrini nə dərəcədə əldə </a:t>
            </a:r>
            <a:r>
              <a:rPr lang="az-Latn-AZ" dirty="0" err="1" smtClean="0"/>
              <a:t>etdiklərinə</a:t>
            </a:r>
            <a:r>
              <a:rPr lang="az-Latn-AZ" dirty="0" smtClean="0"/>
              <a:t> dair kifayət qədər məlumatın </a:t>
            </a:r>
            <a:r>
              <a:rPr lang="az-Latn-AZ" dirty="0" err="1" smtClean="0"/>
              <a:t>verilməməsi</a:t>
            </a:r>
            <a:r>
              <a:rPr lang="en-GB" dirty="0" smtClean="0"/>
              <a:t>. </a:t>
            </a:r>
          </a:p>
          <a:p>
            <a:endParaRPr lang="en-GB" dirty="0" smtClean="0"/>
          </a:p>
          <a:p>
            <a:r>
              <a:rPr lang="az-Latn-AZ" dirty="0" smtClean="0"/>
              <a:t>Mümkün həllər</a:t>
            </a:r>
            <a:r>
              <a:rPr lang="en-GB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err="1"/>
              <a:t>P</a:t>
            </a:r>
            <a:r>
              <a:rPr lang="az-Latn-AZ" dirty="0" err="1" smtClean="0"/>
              <a:t>lanlaşdırma</a:t>
            </a:r>
            <a:r>
              <a:rPr lang="az-Latn-AZ" dirty="0" smtClean="0"/>
              <a:t> </a:t>
            </a:r>
            <a:r>
              <a:rPr lang="az-Latn-AZ" dirty="0" smtClean="0"/>
              <a:t>prosesinə həmişə  </a:t>
            </a:r>
            <a:r>
              <a:rPr lang="az-Latn-AZ" dirty="0" smtClean="0"/>
              <a:t>təlim </a:t>
            </a:r>
            <a:r>
              <a:rPr lang="az-Latn-AZ" dirty="0" err="1" smtClean="0"/>
              <a:t>nəticələrindən</a:t>
            </a:r>
            <a:r>
              <a:rPr lang="az-Latn-AZ" dirty="0" smtClean="0"/>
              <a:t> başlayın, matrisa kimi alətlərdən istifadə edərək hər şeyin əhatə </a:t>
            </a:r>
            <a:r>
              <a:rPr lang="az-Latn-AZ" dirty="0" err="1" smtClean="0"/>
              <a:t>olunduğuna</a:t>
            </a:r>
            <a:r>
              <a:rPr lang="az-Latn-AZ" dirty="0" smtClean="0"/>
              <a:t> əmin olun. </a:t>
            </a:r>
            <a:r>
              <a:rPr lang="az-Latn-AZ" dirty="0" err="1" smtClean="0"/>
              <a:t>Blum</a:t>
            </a:r>
            <a:r>
              <a:rPr lang="az-Latn-AZ" dirty="0" smtClean="0"/>
              <a:t> taksonomiyası kimi pedaqoji məlumatlardan tərtibatda istifadə edin. 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4402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93182" y="342363"/>
            <a:ext cx="8886423" cy="1195798"/>
          </a:xfrm>
        </p:spPr>
        <p:txBody>
          <a:bodyPr/>
          <a:lstStyle/>
          <a:p>
            <a:r>
              <a:rPr lang="az-Latn-AZ" dirty="0" smtClean="0"/>
              <a:t>Akkreditasiya zamanı nəyi </a:t>
            </a:r>
            <a:r>
              <a:rPr lang="az-Latn-AZ" dirty="0" err="1" smtClean="0"/>
              <a:t>qiymətləndiririk</a:t>
            </a:r>
            <a:r>
              <a:rPr lang="az-Latn-AZ" dirty="0" smtClean="0"/>
              <a:t>: proqramın hədəflərini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576797"/>
            <a:ext cx="8047037" cy="435976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Proqramın təhsil </a:t>
            </a:r>
            <a:r>
              <a:rPr lang="az-Latn-AZ" b="0" dirty="0" smtClean="0"/>
              <a:t>vəzifəsini və </a:t>
            </a:r>
            <a:r>
              <a:rPr lang="az-Latn-AZ" b="0" dirty="0" smtClean="0"/>
              <a:t>məqsədini təsvir edən proqram hədəfləri ali təhsil müəssisəsinin missiyasına uyğundurmu</a:t>
            </a:r>
            <a:r>
              <a:rPr lang="en-GB" b="0" dirty="0" smtClean="0"/>
              <a:t>?</a:t>
            </a:r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proqramın hədəfləri nədir, onlar necə və nə </a:t>
            </a:r>
            <a:r>
              <a:rPr lang="az-Latn-AZ" dirty="0" smtClean="0"/>
              <a:t>dərəcədə yaxşı təsvir </a:t>
            </a:r>
            <a:r>
              <a:rPr lang="az-Latn-AZ" dirty="0" smtClean="0"/>
              <a:t>olunublar</a:t>
            </a:r>
            <a:endParaRPr lang="fi-FI" dirty="0"/>
          </a:p>
          <a:p>
            <a:pPr marL="639763" lvl="1" indent="-342900">
              <a:buFont typeface="Arial" panose="020B0604020202020204" pitchFamily="34" charset="0"/>
              <a:buChar char="•"/>
            </a:pPr>
            <a:endParaRPr 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Proqramın hədəfləri işəgötürənlərin və digər maraqlı tərəflərin </a:t>
            </a:r>
            <a:r>
              <a:rPr lang="az-Latn-AZ" b="0" dirty="0" err="1" smtClean="0"/>
              <a:t>müəyyənləşdirilmiş</a:t>
            </a:r>
            <a:r>
              <a:rPr lang="az-Latn-AZ" b="0" dirty="0" smtClean="0"/>
              <a:t> ehtiyaclarını əks etdirirmi</a:t>
            </a:r>
            <a:r>
              <a:rPr lang="en-GB" b="0" dirty="0" smtClean="0"/>
              <a:t>?</a:t>
            </a:r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Müvafiq sənaye və əmək bazarı təşkilatları və digər maraqlı tərəflərlə </a:t>
            </a:r>
            <a:r>
              <a:rPr lang="az-Latn-AZ" dirty="0" err="1" smtClean="0"/>
              <a:t>məsləhətləşmələr</a:t>
            </a:r>
            <a:r>
              <a:rPr lang="az-Latn-AZ" dirty="0" smtClean="0"/>
              <a:t> aparılıbmı</a:t>
            </a:r>
            <a:r>
              <a:rPr lang="en-GB" dirty="0" smtClean="0"/>
              <a:t>? </a:t>
            </a:r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err="1" smtClean="0"/>
              <a:t>Məsləhətləşmələrin</a:t>
            </a:r>
            <a:r>
              <a:rPr lang="az-Latn-AZ" dirty="0" smtClean="0"/>
              <a:t> metodologiyası və cədvəli onların təhsil ehtiyaclarını </a:t>
            </a:r>
            <a:r>
              <a:rPr lang="az-Latn-AZ" dirty="0" err="1" smtClean="0"/>
              <a:t>müəyyənləşdirmək</a:t>
            </a:r>
            <a:r>
              <a:rPr lang="az-Latn-AZ" dirty="0" smtClean="0"/>
              <a:t> üçün uyğun olubmu</a:t>
            </a:r>
            <a:r>
              <a:rPr lang="en-GB" dirty="0" smtClean="0"/>
              <a:t>?</a:t>
            </a:r>
            <a:endParaRPr lang="fi-FI" dirty="0"/>
          </a:p>
          <a:p>
            <a:pPr marL="639763" lvl="1" indent="-342900">
              <a:buFont typeface="Arial" panose="020B0604020202020204" pitchFamily="34" charset="0"/>
              <a:buChar char="•"/>
            </a:pPr>
            <a:endParaRPr lang="en-GB" b="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242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4548" y="342363"/>
            <a:ext cx="8912180" cy="1195798"/>
          </a:xfrm>
        </p:spPr>
        <p:txBody>
          <a:bodyPr/>
          <a:lstStyle/>
          <a:p>
            <a:r>
              <a:rPr lang="az-Latn-AZ" dirty="0"/>
              <a:t>Akkreditasiya zamanı nəyi </a:t>
            </a:r>
            <a:r>
              <a:rPr lang="az-Latn-AZ" dirty="0" err="1"/>
              <a:t>qiymətləndiririk</a:t>
            </a:r>
            <a:r>
              <a:rPr lang="az-Latn-AZ" dirty="0"/>
              <a:t>: </a:t>
            </a:r>
            <a:r>
              <a:rPr lang="en-GB" dirty="0" smtClean="0"/>
              <a:t>pro</a:t>
            </a:r>
            <a:r>
              <a:rPr lang="az-Latn-AZ" dirty="0" smtClean="0"/>
              <a:t>q</a:t>
            </a:r>
            <a:r>
              <a:rPr lang="en-GB" dirty="0" smtClean="0"/>
              <a:t>ram</a:t>
            </a:r>
            <a:r>
              <a:rPr lang="az-Latn-AZ" dirty="0" smtClean="0"/>
              <a:t> üzrə təlim nəticələri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576797"/>
            <a:ext cx="8047037" cy="4359769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az-Latn-AZ" b="0" dirty="0" smtClean="0">
                <a:latin typeface="+mj-lt"/>
              </a:rPr>
              <a:t>Proqram üzrə təlim nəticələri proqramın məzunlara verdiyi </a:t>
            </a:r>
            <a:r>
              <a:rPr lang="az-Latn-AZ" b="0" dirty="0" smtClean="0">
                <a:latin typeface="+mj-lt"/>
              </a:rPr>
              <a:t>biliyi, anlayışı, </a:t>
            </a:r>
            <a:r>
              <a:rPr lang="az-Latn-AZ" b="0" dirty="0" smtClean="0">
                <a:latin typeface="+mj-lt"/>
              </a:rPr>
              <a:t>bacarıq və qabiliyyətləri təsvir edirmi</a:t>
            </a:r>
            <a:r>
              <a:rPr lang="en-US" b="0" dirty="0" smtClean="0">
                <a:latin typeface="+mj-lt"/>
              </a:rPr>
              <a:t>?</a:t>
            </a:r>
            <a:r>
              <a:rPr lang="az-Latn-AZ" dirty="0">
                <a:latin typeface="+mj-lt"/>
              </a:rPr>
              <a:t> </a:t>
            </a:r>
            <a:endParaRPr lang="en-US" b="0" dirty="0" smtClean="0">
              <a:latin typeface="+mj-lt"/>
            </a:endParaRPr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Proqram üzrə təlim nəticələri «</a:t>
            </a:r>
            <a:r>
              <a:rPr lang="en-GB" dirty="0" err="1" smtClean="0"/>
              <a:t>təlim</a:t>
            </a:r>
            <a:r>
              <a:rPr lang="en-GB" dirty="0" smtClean="0"/>
              <a:t> </a:t>
            </a:r>
            <a:r>
              <a:rPr lang="en-GB" dirty="0" err="1"/>
              <a:t>prosesini</a:t>
            </a:r>
            <a:r>
              <a:rPr lang="en-GB" dirty="0"/>
              <a:t> </a:t>
            </a:r>
            <a:r>
              <a:rPr lang="en-GB" dirty="0" err="1"/>
              <a:t>bitirdikdən</a:t>
            </a:r>
            <a:r>
              <a:rPr lang="en-GB" dirty="0"/>
              <a:t> </a:t>
            </a:r>
            <a:r>
              <a:rPr lang="en-GB" dirty="0" err="1"/>
              <a:t>sonra</a:t>
            </a:r>
            <a:r>
              <a:rPr lang="az-Latn-AZ" dirty="0"/>
              <a:t> </a:t>
            </a:r>
            <a:r>
              <a:rPr lang="en-GB" dirty="0" err="1"/>
              <a:t>təhsilalanın</a:t>
            </a:r>
            <a:r>
              <a:rPr lang="en-GB" dirty="0"/>
              <a:t> </a:t>
            </a:r>
            <a:r>
              <a:rPr lang="en-GB" dirty="0" err="1"/>
              <a:t>nələri</a:t>
            </a:r>
            <a:r>
              <a:rPr lang="en-GB" dirty="0"/>
              <a:t> </a:t>
            </a:r>
            <a:r>
              <a:rPr lang="en-GB" dirty="0" err="1" smtClean="0"/>
              <a:t>bildiyi</a:t>
            </a:r>
            <a:r>
              <a:rPr lang="en-GB" dirty="0" smtClean="0"/>
              <a:t>, </a:t>
            </a:r>
            <a:r>
              <a:rPr lang="en-GB" dirty="0" err="1" smtClean="0"/>
              <a:t>qavradığı</a:t>
            </a:r>
            <a:r>
              <a:rPr lang="az-Latn-AZ" dirty="0" smtClean="0"/>
              <a:t>,</a:t>
            </a:r>
            <a:r>
              <a:rPr lang="en-GB" dirty="0" smtClean="0"/>
              <a:t> </a:t>
            </a:r>
            <a:r>
              <a:rPr lang="en-GB" dirty="0" err="1"/>
              <a:t>nəyi</a:t>
            </a:r>
            <a:r>
              <a:rPr lang="en-GB" dirty="0"/>
              <a:t> </a:t>
            </a:r>
            <a:r>
              <a:rPr lang="en-GB" dirty="0" err="1"/>
              <a:t>edə</a:t>
            </a:r>
            <a:r>
              <a:rPr lang="en-GB" dirty="0"/>
              <a:t> </a:t>
            </a:r>
            <a:r>
              <a:rPr lang="en-GB" dirty="0" err="1" smtClean="0"/>
              <a:t>biləcəyi</a:t>
            </a:r>
            <a:r>
              <a:rPr lang="az-Latn-AZ" dirty="0" smtClean="0"/>
              <a:t>» baxımdan hazırlanıb</a:t>
            </a:r>
            <a:r>
              <a:rPr lang="en-GB" dirty="0" smtClean="0"/>
              <a:t>?</a:t>
            </a:r>
            <a:endParaRPr lang="az-Latn-AZ" dirty="0" smtClean="0"/>
          </a:p>
          <a:p>
            <a:pPr lvl="1" indent="0">
              <a:buNone/>
            </a:pPr>
            <a:endParaRPr lang="az-Latn-AZ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Proqram </a:t>
            </a:r>
            <a:r>
              <a:rPr lang="az-Latn-AZ" b="0" dirty="0"/>
              <a:t>üzrə təlim nəticələri a) proqramın hədəflərinə b) milli </a:t>
            </a:r>
            <a:r>
              <a:rPr lang="az-Latn-AZ" b="0" dirty="0" err="1"/>
              <a:t>kvalifikasiyalar</a:t>
            </a:r>
            <a:r>
              <a:rPr lang="az-Latn-AZ" b="0" dirty="0"/>
              <a:t> çərçivəsinə c) FİNEEC-</a:t>
            </a:r>
            <a:r>
              <a:rPr lang="az-Latn-AZ" b="0" dirty="0" err="1"/>
              <a:t>in</a:t>
            </a:r>
            <a:r>
              <a:rPr lang="az-Latn-AZ" b="0" dirty="0"/>
              <a:t> akkreditasiya üçün istinad etdiyi təlim nəticələrinə uyğundurmu</a:t>
            </a:r>
            <a:r>
              <a:rPr lang="en-GB" b="0" dirty="0" smtClean="0"/>
              <a:t>?</a:t>
            </a:r>
            <a:endParaRPr lang="az-Latn-AZ" dirty="0" smtClean="0"/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Proqram </a:t>
            </a:r>
            <a:r>
              <a:rPr lang="az-Latn-AZ" dirty="0" smtClean="0"/>
              <a:t>üzrə təlim nəticələrinin təhlilinin </a:t>
            </a:r>
            <a:r>
              <a:rPr lang="az-Latn-AZ" dirty="0"/>
              <a:t>FİNEEC-</a:t>
            </a:r>
            <a:r>
              <a:rPr lang="az-Latn-AZ" dirty="0" err="1"/>
              <a:t>in</a:t>
            </a:r>
            <a:r>
              <a:rPr lang="az-Latn-AZ" dirty="0"/>
              <a:t> akkreditasiya üçün istinad etdiyi təlim </a:t>
            </a:r>
            <a:r>
              <a:rPr lang="az-Latn-AZ" dirty="0" smtClean="0"/>
              <a:t>nəticələri ilə </a:t>
            </a:r>
            <a:r>
              <a:rPr lang="az-Latn-AZ" dirty="0" smtClean="0"/>
              <a:t>tutuşdurulması </a:t>
            </a:r>
            <a:r>
              <a:rPr lang="az-Latn-AZ" dirty="0" smtClean="0"/>
              <a:t>proqram tərəfindən özünütəhlil zamanı həyata </a:t>
            </a:r>
            <a:r>
              <a:rPr lang="az-Latn-AZ" dirty="0" smtClean="0"/>
              <a:t>keçirilir. </a:t>
            </a:r>
            <a:endParaRPr lang="fi-FI" dirty="0"/>
          </a:p>
          <a:p>
            <a:pPr marL="639763" lvl="1" indent="-342900">
              <a:buFont typeface="Arial" panose="020B0604020202020204" pitchFamily="34" charset="0"/>
              <a:buChar char="•"/>
            </a:pPr>
            <a:endParaRPr lang="en-GB" b="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0581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80304" y="381000"/>
            <a:ext cx="8873544" cy="1195798"/>
          </a:xfrm>
        </p:spPr>
        <p:txBody>
          <a:bodyPr/>
          <a:lstStyle/>
          <a:p>
            <a:r>
              <a:rPr lang="az-Latn-AZ" dirty="0"/>
              <a:t>Akkreditasiya zamanı nəyi </a:t>
            </a:r>
            <a:r>
              <a:rPr lang="az-Latn-AZ" dirty="0" err="1"/>
              <a:t>qiymətləndiririk</a:t>
            </a:r>
            <a:r>
              <a:rPr lang="az-Latn-AZ" dirty="0"/>
              <a:t>: </a:t>
            </a:r>
            <a:r>
              <a:rPr lang="az-Latn-AZ" dirty="0" smtClean="0"/>
              <a:t>kurs üzrə </a:t>
            </a:r>
            <a:r>
              <a:rPr lang="az-Latn-AZ" dirty="0"/>
              <a:t>təlim nəticələri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485899"/>
            <a:ext cx="8047037" cy="445066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smtClean="0"/>
              <a:t>Kurs üzrə təlim nəticələri, o cümlədən tezis və mümkün praktika proqram üzrə təlim nəticələrini </a:t>
            </a:r>
            <a:r>
              <a:rPr lang="az-Latn-AZ" b="0" dirty="0" smtClean="0"/>
              <a:t>tamamlayırmı</a:t>
            </a:r>
            <a:r>
              <a:rPr lang="en-US" b="0" dirty="0" smtClean="0"/>
              <a:t>?</a:t>
            </a:r>
            <a:endParaRPr lang="en-US" b="0" dirty="0" smtClean="0"/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Kurs üzrə </a:t>
            </a:r>
            <a:r>
              <a:rPr lang="az-Latn-AZ" dirty="0"/>
              <a:t>təlim nəticələrinin </a:t>
            </a:r>
            <a:r>
              <a:rPr lang="az-Latn-AZ" dirty="0" smtClean="0"/>
              <a:t>proqram üzrə təlim nəticələrini necə tamamladığı barədə təhlil proqram </a:t>
            </a:r>
            <a:r>
              <a:rPr lang="az-Latn-AZ" dirty="0"/>
              <a:t>tərəfindən özünütəhlil zamanı həyata keçirilir </a:t>
            </a:r>
            <a:endParaRPr lang="fi-FI" dirty="0"/>
          </a:p>
          <a:p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err="1" smtClean="0"/>
              <a:t>Kurikulum</a:t>
            </a:r>
            <a:r>
              <a:rPr lang="az-Latn-AZ" b="0" dirty="0" smtClean="0"/>
              <a:t> proqramın bütün fərdi kursları, o cümlədən tezis və </a:t>
            </a:r>
            <a:r>
              <a:rPr lang="az-Latn-AZ" b="0" dirty="0"/>
              <a:t>mümkün </a:t>
            </a:r>
            <a:r>
              <a:rPr lang="az-Latn-AZ" b="0" dirty="0" smtClean="0"/>
              <a:t>praktika </a:t>
            </a:r>
            <a:r>
              <a:rPr lang="az-Latn-AZ" b="0" dirty="0" smtClean="0"/>
              <a:t>üzrə </a:t>
            </a:r>
            <a:r>
              <a:rPr lang="az-Latn-AZ" b="0" dirty="0" smtClean="0"/>
              <a:t>ətraflı məlumat təmin edirmi?</a:t>
            </a:r>
            <a:endParaRPr lang="en-US" b="0" dirty="0" smtClean="0"/>
          </a:p>
          <a:p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b="0" dirty="0" err="1" smtClean="0"/>
              <a:t>Kurikulum</a:t>
            </a:r>
            <a:r>
              <a:rPr lang="az-Latn-AZ" b="0" dirty="0" smtClean="0"/>
              <a:t> tələbələrə </a:t>
            </a:r>
            <a:r>
              <a:rPr lang="az-Latn-AZ" b="0" dirty="0" err="1" smtClean="0"/>
              <a:t>əlçatarlıdırmı</a:t>
            </a:r>
            <a:r>
              <a:rPr lang="en-US" b="0" dirty="0" smtClean="0"/>
              <a:t>?</a:t>
            </a:r>
            <a:endParaRPr lang="en-US" b="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7104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 smtClean="0"/>
              <a:t>Qabaqcıl təcrübələr</a:t>
            </a:r>
            <a:r>
              <a:rPr lang="en-GB" dirty="0" smtClean="0"/>
              <a:t>: </a:t>
            </a:r>
            <a:r>
              <a:rPr lang="en-GB" dirty="0" err="1" smtClean="0"/>
              <a:t>i</a:t>
            </a:r>
            <a:r>
              <a:rPr lang="az-Latn-AZ" dirty="0" err="1" smtClean="0"/>
              <a:t>şəgötürənlərin</a:t>
            </a:r>
            <a:r>
              <a:rPr lang="az-Latn-AZ" dirty="0" smtClean="0"/>
              <a:t> ehtiyaclarının </a:t>
            </a:r>
            <a:r>
              <a:rPr lang="az-Latn-AZ" dirty="0" err="1" smtClean="0"/>
              <a:t>müəyyənləşdirilməsi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Hazırlıq prosesi</a:t>
            </a:r>
            <a:r>
              <a:rPr lang="en-GB" dirty="0" smtClean="0"/>
              <a:t>: </a:t>
            </a:r>
            <a:r>
              <a:rPr lang="az-Latn-AZ" dirty="0" smtClean="0"/>
              <a:t>əsas işəgötürənləri </a:t>
            </a:r>
            <a:r>
              <a:rPr lang="az-Latn-AZ" dirty="0" err="1" smtClean="0"/>
              <a:t>müəyyənləsdirin</a:t>
            </a:r>
            <a:r>
              <a:rPr lang="az-Latn-AZ" dirty="0" smtClean="0"/>
              <a:t>, şirkətlərlə müsahibə keçirin, müsahibələri </a:t>
            </a:r>
            <a:r>
              <a:rPr lang="az-Latn-AZ" dirty="0" err="1" smtClean="0"/>
              <a:t>sənədləşdirin</a:t>
            </a:r>
            <a:r>
              <a:rPr lang="az-Latn-AZ" dirty="0" smtClean="0"/>
              <a:t>, şirkətlərin ortaq ehtiyaclarını təhlil edin</a:t>
            </a:r>
            <a:r>
              <a:rPr lang="en-GB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Tədqiqat, İnkişaf, </a:t>
            </a:r>
            <a:r>
              <a:rPr lang="az-Latn-AZ" dirty="0" err="1" smtClean="0"/>
              <a:t>İnnovasiya</a:t>
            </a:r>
            <a:r>
              <a:rPr lang="az-Latn-AZ" dirty="0" smtClean="0"/>
              <a:t> (Tİİ) layihələri və ödənişli xidmətlər: müəllimlər şirkətlərlə əməkdaşlıq edir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Tələbələrin praktika keçdikləri və ya tezis yazdıqları şirkətlərlə əks əlaqə mexanizmi (rəy toplama)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Müəllim, tələbə və şirkət nümayəndələrinin üzv olduqları Məşvərətçi şura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Yeni proqram üzrə təlim nəticələri </a:t>
            </a:r>
            <a:r>
              <a:rPr lang="az-Latn-AZ" dirty="0" err="1" smtClean="0"/>
              <a:t>müəyyənləşdirildikdə</a:t>
            </a:r>
            <a:r>
              <a:rPr lang="az-Latn-AZ" dirty="0" smtClean="0"/>
              <a:t> şirkətlərin şərh vermək imkanın olması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5656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 dirty="0"/>
              <a:t>Qabaqcıl təcrübələr</a:t>
            </a:r>
            <a:r>
              <a:rPr lang="en-GB" dirty="0"/>
              <a:t>: </a:t>
            </a:r>
            <a:r>
              <a:rPr lang="az-Latn-AZ" dirty="0" smtClean="0"/>
              <a:t>proqramın hədəflərinin tərifi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Proqramın hədəflərini təhsili başa vurarkən əldə edilməli hədəf </a:t>
            </a:r>
            <a:r>
              <a:rPr lang="az-Latn-AZ" dirty="0" err="1" smtClean="0"/>
              <a:t>kompetensiya</a:t>
            </a:r>
            <a:r>
              <a:rPr lang="az-Latn-AZ" dirty="0" smtClean="0"/>
              <a:t> kimi təsvir etmək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dirty="0" smtClean="0"/>
              <a:t>Proqramın hər semestri üzrə ümumi təlim nəticəsini (və ya mövzusunu) təsvir etmək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az-Latn-AZ" dirty="0" smtClean="0"/>
              <a:t>Bir sıra nümunələr</a:t>
            </a:r>
            <a:r>
              <a:rPr lang="en-GB" dirty="0" smtClean="0"/>
              <a:t>:</a:t>
            </a:r>
          </a:p>
          <a:p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22.3.2016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123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482600" y="1451194"/>
            <a:ext cx="84201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z-Latn-AZ" i="1" dirty="0">
                <a:latin typeface="Calibri" panose="020F0502020204030204" pitchFamily="34" charset="0"/>
                <a:cs typeface="Calibri" panose="020F0502020204030204" pitchFamily="34" charset="0"/>
              </a:rPr>
              <a:t>JAMK Tətbiqi Elmlər Universitetinin Mexanika mühəndisliyi üzrə dərəcə proqramında siz, </a:t>
            </a:r>
            <a:r>
              <a:rPr lang="az-Latn-AZ" i="1" dirty="0" err="1">
                <a:latin typeface="Calibri" panose="020F0502020204030204" pitchFamily="34" charset="0"/>
                <a:cs typeface="Calibri" panose="020F0502020204030204" pitchFamily="34" charset="0"/>
              </a:rPr>
              <a:t>ixtisaslaşmanızdan</a:t>
            </a:r>
            <a:r>
              <a:rPr lang="az-Latn-AZ" i="1" dirty="0">
                <a:latin typeface="Calibri" panose="020F0502020204030204" pitchFamily="34" charset="0"/>
                <a:cs typeface="Calibri" panose="020F0502020204030204" pitchFamily="34" charset="0"/>
              </a:rPr>
              <a:t> asılı olaraq, mühəndislik emalatxanalarında məhsulların istehsalatına nəzarət etməyi, </a:t>
            </a:r>
            <a:r>
              <a:rPr lang="az-Latn-AZ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yeni məhsullar hazırlamağı və istehsalatı təşkil etməyi </a:t>
            </a:r>
            <a:r>
              <a:rPr lang="az-Latn-AZ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öyrənəcəksiniz</a:t>
            </a:r>
            <a:r>
              <a:rPr lang="az-Latn-AZ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z-Latn-AZ" i="1" dirty="0">
                <a:latin typeface="Calibri" panose="020F0502020204030204" pitchFamily="34" charset="0"/>
                <a:cs typeface="Calibri" panose="020F0502020204030204" pitchFamily="34" charset="0"/>
              </a:rPr>
              <a:t>və ya alternativ olaraq CAD və 3D modelləmə proqram təminatından istifadə etməklə cihaz və avadanlıqların </a:t>
            </a:r>
            <a:r>
              <a:rPr lang="az-Latn-AZ" i="1" dirty="0" err="1">
                <a:latin typeface="Calibri" panose="020F0502020204030204" pitchFamily="34" charset="0"/>
                <a:cs typeface="Calibri" panose="020F0502020204030204" pitchFamily="34" charset="0"/>
              </a:rPr>
              <a:t>hazırlanmasını</a:t>
            </a:r>
            <a:r>
              <a:rPr lang="az-Latn-AZ" i="1" dirty="0">
                <a:latin typeface="Calibri" panose="020F0502020204030204" pitchFamily="34" charset="0"/>
                <a:cs typeface="Calibri" panose="020F0502020204030204" pitchFamily="34" charset="0"/>
              </a:rPr>
              <a:t> və </a:t>
            </a:r>
            <a:r>
              <a:rPr lang="az-Latn-AZ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konstruksiya </a:t>
            </a:r>
            <a:r>
              <a:rPr lang="az-Latn-AZ" i="1" dirty="0" err="1">
                <a:latin typeface="Calibri" panose="020F0502020204030204" pitchFamily="34" charset="0"/>
                <a:cs typeface="Calibri" panose="020F0502020204030204" pitchFamily="34" charset="0"/>
              </a:rPr>
              <a:t>edilməsini</a:t>
            </a:r>
            <a:r>
              <a:rPr lang="az-Latn-AZ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z-Latn-AZ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öyrənəcəksiniz</a:t>
            </a:r>
            <a:r>
              <a:rPr lang="az-Latn-AZ" i="1" dirty="0">
                <a:latin typeface="Calibri" panose="020F0502020204030204" pitchFamily="34" charset="0"/>
                <a:cs typeface="Calibri" panose="020F0502020204030204" pitchFamily="34" charset="0"/>
              </a:rPr>
              <a:t>. Texniki qulluq üzrə </a:t>
            </a:r>
            <a:r>
              <a:rPr lang="az-Latn-AZ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fənlər vasitəsilə </a:t>
            </a:r>
            <a:r>
              <a:rPr lang="az-Latn-AZ" i="1" dirty="0">
                <a:latin typeface="Calibri" panose="020F0502020204030204" pitchFamily="34" charset="0"/>
                <a:cs typeface="Calibri" panose="020F0502020204030204" pitchFamily="34" charset="0"/>
              </a:rPr>
              <a:t>istehsalat texnologiyası sahəsində təcrübənizi genişləndirə bilərsiniz, və ya </a:t>
            </a:r>
            <a:r>
              <a:rPr lang="az-Latn-AZ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metal lövhə strukturları </a:t>
            </a:r>
            <a:r>
              <a:rPr lang="az-Latn-AZ" i="1" dirty="0">
                <a:latin typeface="Calibri" panose="020F0502020204030204" pitchFamily="34" charset="0"/>
                <a:cs typeface="Calibri" panose="020F0502020204030204" pitchFamily="34" charset="0"/>
              </a:rPr>
              <a:t>və istifadəçi </a:t>
            </a:r>
            <a:r>
              <a:rPr lang="az-Latn-AZ" i="1" dirty="0" err="1">
                <a:latin typeface="Calibri" panose="020F0502020204030204" pitchFamily="34" charset="0"/>
                <a:cs typeface="Calibri" panose="020F0502020204030204" pitchFamily="34" charset="0"/>
              </a:rPr>
              <a:t>yönümlü</a:t>
            </a:r>
            <a:r>
              <a:rPr lang="az-Latn-AZ" i="1" dirty="0">
                <a:latin typeface="Calibri" panose="020F0502020204030204" pitchFamily="34" charset="0"/>
                <a:cs typeface="Calibri" panose="020F0502020204030204" pitchFamily="34" charset="0"/>
              </a:rPr>
              <a:t> konstruksiya üzrə </a:t>
            </a:r>
            <a:r>
              <a:rPr lang="az-Latn-AZ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fənlər vasitəsilə məhsulların </a:t>
            </a:r>
            <a:r>
              <a:rPr lang="az-Latn-AZ" i="1" dirty="0">
                <a:latin typeface="Calibri" panose="020F0502020204030204" pitchFamily="34" charset="0"/>
                <a:cs typeface="Calibri" panose="020F0502020204030204" pitchFamily="34" charset="0"/>
              </a:rPr>
              <a:t>konstruksiyası sahəsində </a:t>
            </a:r>
            <a:r>
              <a:rPr lang="az-Latn-AZ" i="1" dirty="0" err="1">
                <a:latin typeface="Calibri" panose="020F0502020204030204" pitchFamily="34" charset="0"/>
                <a:cs typeface="Calibri" panose="020F0502020204030204" pitchFamily="34" charset="0"/>
              </a:rPr>
              <a:t>bacarıqlarınızı</a:t>
            </a:r>
            <a:r>
              <a:rPr lang="az-Latn-AZ" i="1" dirty="0">
                <a:latin typeface="Calibri" panose="020F0502020204030204" pitchFamily="34" charset="0"/>
                <a:cs typeface="Calibri" panose="020F0502020204030204" pitchFamily="34" charset="0"/>
              </a:rPr>
              <a:t> gücləndirə bilərsiniz. </a:t>
            </a:r>
            <a:endParaRPr lang="en-US" i="1" dirty="0" smtClean="0">
              <a:solidFill>
                <a:srgbClr val="333333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endParaRPr lang="en-US" i="1" dirty="0" smtClean="0">
              <a:solidFill>
                <a:srgbClr val="333333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1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318014"/>
            <a:ext cx="9144000" cy="619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66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name="KARVI_EN_2015_uusi" id="{35D59088-3D87-4603-B137-38772DF69515}" vid="{C993B41F-EC5A-41D1-B661-C444C1245E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KARVI_EN_2015_uusi</Template>
  <TotalTime>667</TotalTime>
  <Words>1486</Words>
  <Application>Microsoft Office PowerPoint</Application>
  <PresentationFormat>Экран (4:3)</PresentationFormat>
  <Paragraphs>191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ＭＳ Ｐゴシック</vt:lpstr>
      <vt:lpstr>ＭＳ Ｐゴシック</vt:lpstr>
      <vt:lpstr>Arial</vt:lpstr>
      <vt:lpstr>Calibri</vt:lpstr>
      <vt:lpstr>Georgia</vt:lpstr>
      <vt:lpstr>Times New Roman</vt:lpstr>
      <vt:lpstr>Wingdings</vt:lpstr>
      <vt:lpstr>ヒラギノ角ゴ Pro W3</vt:lpstr>
      <vt:lpstr>KARVI_FI_2015</vt:lpstr>
      <vt:lpstr>Təlim nəticələrinə əsaslanan mühəndislik kurikulumları FİNEEC tərəfindən aparılmış mühəndislik proqramlarının akkreditasiyasında müəyyənləşdirilmiş qabaqcıl təcrübələr.</vt:lpstr>
      <vt:lpstr>Proqramın nəticələrinin planlaşdırılması</vt:lpstr>
      <vt:lpstr>Akkreditasiya zamanı nəyi qiymətləndiririk: proqramın hədəflərini</vt:lpstr>
      <vt:lpstr>Akkreditasiya zamanı nəyi qiymətləndiririk: proqram üzrə təlim nəticələri</vt:lpstr>
      <vt:lpstr>Akkreditasiya zamanı nəyi qiymətləndiririk: kurs üzrə təlim nəticələri</vt:lpstr>
      <vt:lpstr>Qabaqcıl təcrübələr: işəgötürənlərin ehtiyaclarının müəyyənləşdirilməsi</vt:lpstr>
      <vt:lpstr>Qabaqcıl təcrübələr: proqramın hədəflərinin tərifi</vt:lpstr>
      <vt:lpstr>Презентация PowerPoint</vt:lpstr>
      <vt:lpstr>Презентация PowerPoint</vt:lpstr>
      <vt:lpstr>Qabaqcıl təcrbələr: proqram üzrə təlim nəticələrinin tərifi</vt:lpstr>
      <vt:lpstr>Презентация PowerPoint</vt:lpstr>
      <vt:lpstr>Qabaqcıl təcrübə: kursun təsviri</vt:lpstr>
      <vt:lpstr>Qabaqcıl təcrübə: kursun təsviri</vt:lpstr>
      <vt:lpstr>Qabaqcıl təcrübə: kurslar proqram üzrə təlim nəticələrini necə tamamlayır</vt:lpstr>
      <vt:lpstr>Презентация PowerPoint</vt:lpstr>
      <vt:lpstr>Qabaqcıl təcrübə: tələbələr üçün əlçatarlılıq</vt:lpstr>
      <vt:lpstr>Ortaq çətinliklər: </vt:lpstr>
      <vt:lpstr>Proqramın həyata keçirilməsinin planlaşdırılması</vt:lpstr>
      <vt:lpstr>Mühəndislik proqramının akkreditasiyasında nəyi qiymətləndiririk?</vt:lpstr>
      <vt:lpstr>Qiymətləndirmə üçün müvafiq suallar</vt:lpstr>
      <vt:lpstr>Müvafiq sübut</vt:lpstr>
      <vt:lpstr>Tədris və təlimin planlaşdırılmasında qabaqcıl təcrübə </vt:lpstr>
      <vt:lpstr>Qabaqcıl təcrübə: tədris və təlim metodları</vt:lpstr>
      <vt:lpstr>Qabaqcıl təcrübə: qiymətləndirmə</vt:lpstr>
      <vt:lpstr>Qabaqcıl təcrübə: qiymətləndirmənin keyfiyyətinin təminatı</vt:lpstr>
      <vt:lpstr>Ortaq çətinliklər </vt:lpstr>
    </vt:vector>
  </TitlesOfParts>
  <Company>TEM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outcomes based engineering curricula</dc:title>
  <dc:creator>apatou</dc:creator>
  <cp:lastModifiedBy>expert 01</cp:lastModifiedBy>
  <cp:revision>88</cp:revision>
  <cp:lastPrinted>2012-10-17T07:14:15Z</cp:lastPrinted>
  <dcterms:created xsi:type="dcterms:W3CDTF">2016-03-11T08:22:38Z</dcterms:created>
  <dcterms:modified xsi:type="dcterms:W3CDTF">2016-03-22T15:21:33Z</dcterms:modified>
</cp:coreProperties>
</file>