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814" r:id="rId1"/>
    <p:sldMasterId id="2147484855" r:id="rId2"/>
    <p:sldMasterId id="2147484871" r:id="rId3"/>
    <p:sldMasterId id="2147484887" r:id="rId4"/>
    <p:sldMasterId id="2147484903" r:id="rId5"/>
  </p:sldMasterIdLst>
  <p:notesMasterIdLst>
    <p:notesMasterId r:id="rId28"/>
  </p:notesMasterIdLst>
  <p:handoutMasterIdLst>
    <p:handoutMasterId r:id="rId29"/>
  </p:handoutMasterIdLst>
  <p:sldIdLst>
    <p:sldId id="346" r:id="rId6"/>
    <p:sldId id="342" r:id="rId7"/>
    <p:sldId id="343" r:id="rId8"/>
    <p:sldId id="344" r:id="rId9"/>
    <p:sldId id="345" r:id="rId10"/>
    <p:sldId id="347" r:id="rId11"/>
    <p:sldId id="301" r:id="rId12"/>
    <p:sldId id="340" r:id="rId13"/>
    <p:sldId id="341" r:id="rId14"/>
    <p:sldId id="339" r:id="rId15"/>
    <p:sldId id="318" r:id="rId16"/>
    <p:sldId id="329" r:id="rId17"/>
    <p:sldId id="330" r:id="rId18"/>
    <p:sldId id="331" r:id="rId19"/>
    <p:sldId id="332" r:id="rId20"/>
    <p:sldId id="319" r:id="rId21"/>
    <p:sldId id="348" r:id="rId22"/>
    <p:sldId id="349" r:id="rId23"/>
    <p:sldId id="350" r:id="rId24"/>
    <p:sldId id="351" r:id="rId25"/>
    <p:sldId id="352" r:id="rId26"/>
    <p:sldId id="338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B4"/>
    <a:srgbClr val="FFCF06"/>
    <a:srgbClr val="F8C704"/>
    <a:srgbClr val="D20D0D"/>
    <a:srgbClr val="EFC002"/>
    <a:srgbClr val="928B81"/>
    <a:srgbClr val="FF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0" d="100"/>
          <a:sy n="40" d="100"/>
        </p:scale>
        <p:origin x="-221" y="-240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2/22/2016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22.2.2016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117B-1E68-4BD0-A663-06C01889D39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117B-1E68-4BD0-A663-06C01889D39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Because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important</a:t>
            </a:r>
            <a:r>
              <a:rPr lang="fi-FI" dirty="0" smtClean="0"/>
              <a:t> </a:t>
            </a:r>
            <a:r>
              <a:rPr lang="fi-FI" dirty="0" err="1" smtClean="0"/>
              <a:t>role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interviews</a:t>
            </a:r>
            <a:r>
              <a:rPr lang="fi-FI" baseline="0" dirty="0" smtClean="0"/>
              <a:t> </a:t>
            </a:r>
            <a:r>
              <a:rPr lang="fi-FI" baseline="0" dirty="0" err="1" smtClean="0"/>
              <a:t>have</a:t>
            </a:r>
            <a:r>
              <a:rPr lang="fi-FI" baseline="0" dirty="0" smtClean="0"/>
              <a:t> in </a:t>
            </a:r>
            <a:r>
              <a:rPr lang="fi-FI" baseline="0" dirty="0" err="1" smtClean="0"/>
              <a:t>audits</a:t>
            </a:r>
            <a:r>
              <a:rPr lang="fi-FI" baseline="0" dirty="0" smtClean="0"/>
              <a:t> – for </a:t>
            </a:r>
            <a:r>
              <a:rPr lang="fi-FI" baseline="0" dirty="0" err="1" smtClean="0"/>
              <a:t>verification</a:t>
            </a:r>
            <a:r>
              <a:rPr lang="fi-FI" baseline="0" dirty="0" smtClean="0"/>
              <a:t>, to </a:t>
            </a:r>
            <a:r>
              <a:rPr lang="fi-FI" baseline="0" dirty="0" err="1" smtClean="0"/>
              <a:t>get</a:t>
            </a:r>
            <a:r>
              <a:rPr lang="fi-FI" baseline="0" dirty="0" smtClean="0"/>
              <a:t> </a:t>
            </a:r>
            <a:r>
              <a:rPr lang="fi-FI" baseline="0" dirty="0" err="1" smtClean="0"/>
              <a:t>evidence</a:t>
            </a:r>
            <a:r>
              <a:rPr lang="fi-FI" baseline="0" dirty="0" smtClean="0"/>
              <a:t> to </a:t>
            </a:r>
            <a:r>
              <a:rPr lang="fi-FI" baseline="0" dirty="0" err="1" smtClean="0"/>
              <a:t>base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your</a:t>
            </a:r>
            <a:r>
              <a:rPr lang="fi-FI" baseline="0" dirty="0" smtClean="0"/>
              <a:t> </a:t>
            </a:r>
            <a:r>
              <a:rPr lang="fi-FI" baseline="0" dirty="0" err="1" smtClean="0"/>
              <a:t>views</a:t>
            </a:r>
            <a:r>
              <a:rPr lang="fi-FI" baseline="0" dirty="0" smtClean="0"/>
              <a:t> on – it is </a:t>
            </a:r>
            <a:r>
              <a:rPr lang="fi-FI" baseline="0" dirty="0" err="1" smtClean="0"/>
              <a:t>therefore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essential</a:t>
            </a:r>
            <a:r>
              <a:rPr lang="fi-FI" baseline="0" dirty="0" smtClean="0"/>
              <a:t> to </a:t>
            </a:r>
            <a:r>
              <a:rPr lang="fi-FI" baseline="0" dirty="0" err="1" smtClean="0"/>
              <a:t>be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able</a:t>
            </a:r>
            <a:r>
              <a:rPr lang="fi-FI" baseline="0" dirty="0" smtClean="0"/>
              <a:t> to </a:t>
            </a:r>
            <a:r>
              <a:rPr lang="fi-FI" baseline="0" dirty="0" err="1" smtClean="0"/>
              <a:t>ask</a:t>
            </a:r>
            <a:r>
              <a:rPr lang="fi-FI" baseline="0" dirty="0" smtClean="0"/>
              <a:t> </a:t>
            </a:r>
            <a:r>
              <a:rPr lang="fi-FI" baseline="0" dirty="0" err="1" smtClean="0"/>
              <a:t>good</a:t>
            </a:r>
            <a:r>
              <a:rPr lang="fi-FI" baseline="0" dirty="0" smtClean="0"/>
              <a:t> </a:t>
            </a:r>
            <a:r>
              <a:rPr lang="fi-FI" baseline="0" dirty="0" err="1" smtClean="0"/>
              <a:t>questions</a:t>
            </a:r>
            <a:r>
              <a:rPr lang="fi-FI" baseline="0" dirty="0" smtClean="0"/>
              <a:t> in </a:t>
            </a:r>
            <a:r>
              <a:rPr lang="fi-FI" baseline="0" dirty="0" err="1" smtClean="0"/>
              <a:t>order</a:t>
            </a:r>
            <a:r>
              <a:rPr lang="fi-FI" baseline="0" dirty="0" smtClean="0"/>
              <a:t> to </a:t>
            </a:r>
            <a:r>
              <a:rPr lang="fi-FI" baseline="0" dirty="0" err="1" smtClean="0"/>
              <a:t>receive</a:t>
            </a:r>
            <a:r>
              <a:rPr lang="fi-FI" baseline="0" dirty="0" smtClean="0"/>
              <a:t> </a:t>
            </a:r>
            <a:r>
              <a:rPr lang="fi-FI" baseline="0" dirty="0" err="1" smtClean="0"/>
              <a:t>good</a:t>
            </a:r>
            <a:r>
              <a:rPr lang="fi-FI" baseline="0" dirty="0" smtClean="0"/>
              <a:t> </a:t>
            </a:r>
            <a:r>
              <a:rPr lang="fi-FI" baseline="0" dirty="0" err="1" smtClean="0"/>
              <a:t>answers</a:t>
            </a:r>
            <a:r>
              <a:rPr lang="fi-FI" baseline="0" dirty="0" smtClean="0"/>
              <a:t>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412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125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89F7-7C3B-BA40-BE46-7E19F6C05879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974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117B-1E68-4BD0-A663-06C01889D39E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117B-1E68-4BD0-A663-06C01889D39E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117B-1E68-4BD0-A663-06C01889D39E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5" name="Picture 6" descr="valge_log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70313" y="3886200"/>
            <a:ext cx="1603375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1" y="268222"/>
            <a:ext cx="8142287" cy="1981200"/>
          </a:xfrm>
        </p:spPr>
        <p:txBody>
          <a:bodyPr anchor="b"/>
          <a:lstStyle>
            <a:lvl1pPr marL="360000" algn="ctr">
              <a:defRPr sz="3200">
                <a:solidFill>
                  <a:srgbClr val="DD5E22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311" y="2286000"/>
            <a:ext cx="8142287" cy="1161289"/>
          </a:xfrm>
        </p:spPr>
        <p:txBody>
          <a:bodyPr/>
          <a:lstStyle>
            <a:lvl1pPr marL="360000" indent="0" algn="ctr">
              <a:lnSpc>
                <a:spcPts val="3200"/>
              </a:lnSpc>
              <a:buNone/>
              <a:defRPr sz="2000" b="0" i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494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48D0A4-135E-40B9-9063-4EEAFBA4F70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540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rohelin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spcAft>
                <a:spcPts val="600"/>
              </a:spcAft>
              <a:defRPr sz="2400">
                <a:solidFill>
                  <a:srgbClr val="004751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308072-EF27-4D03-9B22-3E68C72CEC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33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ACE2C040-2763-4ABE-98EF-C493A3940F63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773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1" y="4406900"/>
            <a:ext cx="8142288" cy="1362075"/>
          </a:xfrm>
        </p:spPr>
        <p:txBody>
          <a:bodyPr>
            <a:normAutofit/>
          </a:bodyPr>
          <a:lstStyle>
            <a:lvl1pPr algn="l">
              <a:defRPr sz="3200" b="1" cap="none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1" y="3928646"/>
            <a:ext cx="8142287" cy="338554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rgbClr val="454747"/>
                </a:solidFill>
                <a:latin typeface="Verdana"/>
                <a:cs typeface="Verdan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E08C06-2542-4162-B753-DC42149C2D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5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76400"/>
            <a:ext cx="3875087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799" y="1676400"/>
            <a:ext cx="4114799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A94EC8-7EAA-439C-937A-50CF1FAB9A1A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754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9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1676400"/>
            <a:ext cx="3876675" cy="762000"/>
          </a:xfrm>
        </p:spPr>
        <p:txBody>
          <a:bodyPr>
            <a:noAutofit/>
          </a:bodyPr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3" y="2590800"/>
            <a:ext cx="3876675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400"/>
            <a:ext cx="3965574" cy="762001"/>
          </a:xfrm>
        </p:spPr>
        <p:txBody>
          <a:bodyPr/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3965574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876A6F-66E5-4C13-B9AE-E7C807E8BFF8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42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5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C915D4-FE91-4F86-8168-DBBCA8F83A57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6163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4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99275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6999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prstClr val="white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prstClr val="white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12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8314" y="1676400"/>
            <a:ext cx="2844800" cy="838200"/>
          </a:xfrm>
        </p:spPr>
        <p:txBody>
          <a:bodyPr>
            <a:noAutofit/>
          </a:bodyPr>
          <a:lstStyle>
            <a:lvl1pPr marL="180000" indent="0" algn="l">
              <a:defRPr sz="2000" b="1" baseline="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428999" y="2514601"/>
            <a:ext cx="5181599" cy="33527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4" y="2514601"/>
            <a:ext cx="2844800" cy="3352800"/>
          </a:xfrm>
        </p:spPr>
        <p:txBody>
          <a:bodyPr/>
          <a:lstStyle>
            <a:lvl1pPr marL="18000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318810-C1C0-4E47-9DFF-499AECE3364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4340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8142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srgbClr val="FFFFFF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srgbClr val="FFFFFF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9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800600"/>
            <a:ext cx="8142285" cy="566738"/>
          </a:xfrm>
        </p:spPr>
        <p:txBody>
          <a:bodyPr anchor="b"/>
          <a:lstStyle>
            <a:lvl1pPr marL="0" indent="0" algn="l">
              <a:defRPr sz="20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1676399"/>
            <a:ext cx="8142286" cy="3051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5367338"/>
            <a:ext cx="8142285" cy="50006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216EEC-DA4E-487E-BBAF-2B7BC2E4EBF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0225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151687" cy="129540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2514601"/>
            <a:ext cx="8142286" cy="3352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1676399"/>
            <a:ext cx="8142286" cy="76199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F2621A-CA70-4228-AD08-59CBF690083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72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8142286" cy="4191001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3040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247A59-7069-4AFA-B5E8-9587A8ADB57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7500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7999" y="1676399"/>
            <a:ext cx="1752600" cy="4191000"/>
          </a:xfrm>
        </p:spPr>
        <p:txBody>
          <a:bodyPr vert="eaVert"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6084887" cy="4191000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D7464D-D838-4726-A27A-A4AC60F513F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4610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3" name="Picture 6" descr="vlage_symbol_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724150"/>
            <a:ext cx="10668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906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5" name="Picture 6" descr="valge_log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70313" y="3886200"/>
            <a:ext cx="1603375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1" y="268222"/>
            <a:ext cx="8142287" cy="1981200"/>
          </a:xfrm>
        </p:spPr>
        <p:txBody>
          <a:bodyPr anchor="b"/>
          <a:lstStyle>
            <a:lvl1pPr marL="360000" algn="ctr">
              <a:defRPr sz="3200">
                <a:solidFill>
                  <a:srgbClr val="DD5E22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311" y="2286000"/>
            <a:ext cx="8142287" cy="1161289"/>
          </a:xfrm>
        </p:spPr>
        <p:txBody>
          <a:bodyPr/>
          <a:lstStyle>
            <a:lvl1pPr marL="360000" indent="0" algn="ctr">
              <a:lnSpc>
                <a:spcPts val="3200"/>
              </a:lnSpc>
              <a:buNone/>
              <a:defRPr sz="2000" b="0" i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3378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48D0A4-135E-40B9-9063-4EEAFBA4F70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33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rohelin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spcAft>
                <a:spcPts val="600"/>
              </a:spcAft>
              <a:defRPr sz="2400">
                <a:solidFill>
                  <a:srgbClr val="004751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308072-EF27-4D03-9B22-3E68C72CEC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479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ACE2C040-2763-4ABE-98EF-C493A3940F63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4592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1" y="4406900"/>
            <a:ext cx="8142288" cy="1362075"/>
          </a:xfrm>
        </p:spPr>
        <p:txBody>
          <a:bodyPr>
            <a:normAutofit/>
          </a:bodyPr>
          <a:lstStyle>
            <a:lvl1pPr algn="l">
              <a:defRPr sz="3200" b="1" cap="none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1" y="3928646"/>
            <a:ext cx="8142287" cy="338554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rgbClr val="454747"/>
                </a:solidFill>
                <a:latin typeface="Verdana"/>
                <a:cs typeface="Verdan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E08C06-2542-4162-B753-DC42149C2D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6879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76400"/>
            <a:ext cx="3875087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799" y="1676400"/>
            <a:ext cx="4114799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A94EC8-7EAA-439C-937A-50CF1FAB9A1A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321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9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1676400"/>
            <a:ext cx="3876675" cy="762000"/>
          </a:xfrm>
        </p:spPr>
        <p:txBody>
          <a:bodyPr>
            <a:noAutofit/>
          </a:bodyPr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3" y="2590800"/>
            <a:ext cx="3876675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400"/>
            <a:ext cx="3965574" cy="762001"/>
          </a:xfrm>
        </p:spPr>
        <p:txBody>
          <a:bodyPr/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3965574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876A6F-66E5-4C13-B9AE-E7C807E8BFF8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1873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5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C915D4-FE91-4F86-8168-DBBCA8F83A57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1476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4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340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6999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prstClr val="white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prstClr val="white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12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8314" y="1676400"/>
            <a:ext cx="2844800" cy="838200"/>
          </a:xfrm>
        </p:spPr>
        <p:txBody>
          <a:bodyPr>
            <a:noAutofit/>
          </a:bodyPr>
          <a:lstStyle>
            <a:lvl1pPr marL="180000" indent="0" algn="l">
              <a:defRPr sz="2000" b="1" baseline="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428999" y="2514601"/>
            <a:ext cx="5181599" cy="33527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4" y="2514601"/>
            <a:ext cx="2844800" cy="3352800"/>
          </a:xfrm>
        </p:spPr>
        <p:txBody>
          <a:bodyPr/>
          <a:lstStyle>
            <a:lvl1pPr marL="18000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318810-C1C0-4E47-9DFF-499AECE3364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27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8142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srgbClr val="FFFFFF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srgbClr val="FFFFFF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9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800600"/>
            <a:ext cx="8142285" cy="566738"/>
          </a:xfrm>
        </p:spPr>
        <p:txBody>
          <a:bodyPr anchor="b"/>
          <a:lstStyle>
            <a:lvl1pPr marL="0" indent="0" algn="l">
              <a:defRPr sz="20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1676399"/>
            <a:ext cx="8142286" cy="3051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5367338"/>
            <a:ext cx="8142285" cy="50006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216EEC-DA4E-487E-BBAF-2B7BC2E4EBF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890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151687" cy="129540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2514601"/>
            <a:ext cx="8142286" cy="3352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1676399"/>
            <a:ext cx="8142286" cy="76199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F2621A-CA70-4228-AD08-59CBF690083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09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8142286" cy="4191001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3040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247A59-7069-4AFA-B5E8-9587A8ADB57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4803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7999" y="1676399"/>
            <a:ext cx="1752600" cy="4191000"/>
          </a:xfrm>
        </p:spPr>
        <p:txBody>
          <a:bodyPr vert="eaVert"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6084887" cy="4191000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D7464D-D838-4726-A27A-A4AC60F513F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887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3" name="Picture 6" descr="vlage_symbol_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724150"/>
            <a:ext cx="10668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35956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5" name="Picture 6" descr="valge_log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70313" y="3886200"/>
            <a:ext cx="1603375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1" y="268222"/>
            <a:ext cx="8142287" cy="1981200"/>
          </a:xfrm>
        </p:spPr>
        <p:txBody>
          <a:bodyPr anchor="b"/>
          <a:lstStyle>
            <a:lvl1pPr marL="360000" algn="ctr">
              <a:defRPr sz="3200">
                <a:solidFill>
                  <a:srgbClr val="DD5E22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311" y="2286000"/>
            <a:ext cx="8142287" cy="1161289"/>
          </a:xfrm>
        </p:spPr>
        <p:txBody>
          <a:bodyPr/>
          <a:lstStyle>
            <a:lvl1pPr marL="360000" indent="0" algn="ctr">
              <a:lnSpc>
                <a:spcPts val="3200"/>
              </a:lnSpc>
              <a:buNone/>
              <a:defRPr sz="2000" b="0" i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58642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48D0A4-135E-40B9-9063-4EEAFBA4F70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68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rohelin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spcAft>
                <a:spcPts val="600"/>
              </a:spcAft>
              <a:defRPr sz="2400">
                <a:solidFill>
                  <a:srgbClr val="004751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308072-EF27-4D03-9B22-3E68C72CEC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356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ACE2C040-2763-4ABE-98EF-C493A3940F63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2708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1" y="4406900"/>
            <a:ext cx="8142288" cy="1362075"/>
          </a:xfrm>
        </p:spPr>
        <p:txBody>
          <a:bodyPr>
            <a:normAutofit/>
          </a:bodyPr>
          <a:lstStyle>
            <a:lvl1pPr algn="l">
              <a:defRPr sz="3200" b="1" cap="none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1" y="3928646"/>
            <a:ext cx="8142287" cy="338554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rgbClr val="454747"/>
                </a:solidFill>
                <a:latin typeface="Verdana"/>
                <a:cs typeface="Verdan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E08C06-2542-4162-B753-DC42149C2D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94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76400"/>
            <a:ext cx="3875087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799" y="1676400"/>
            <a:ext cx="4114799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A94EC8-7EAA-439C-937A-50CF1FAB9A1A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2672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9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1676400"/>
            <a:ext cx="3876675" cy="762000"/>
          </a:xfrm>
        </p:spPr>
        <p:txBody>
          <a:bodyPr>
            <a:noAutofit/>
          </a:bodyPr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3" y="2590800"/>
            <a:ext cx="3876675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400"/>
            <a:ext cx="3965574" cy="762001"/>
          </a:xfrm>
        </p:spPr>
        <p:txBody>
          <a:bodyPr/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3965574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876A6F-66E5-4C13-B9AE-E7C807E8BFF8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3910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5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C915D4-FE91-4F86-8168-DBBCA8F83A57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54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4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84853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6999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prstClr val="white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prstClr val="white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12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8314" y="1676400"/>
            <a:ext cx="2844800" cy="838200"/>
          </a:xfrm>
        </p:spPr>
        <p:txBody>
          <a:bodyPr>
            <a:noAutofit/>
          </a:bodyPr>
          <a:lstStyle>
            <a:lvl1pPr marL="180000" indent="0" algn="l">
              <a:defRPr sz="2000" b="1" baseline="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428999" y="2514601"/>
            <a:ext cx="5181599" cy="33527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4" y="2514601"/>
            <a:ext cx="2844800" cy="3352800"/>
          </a:xfrm>
        </p:spPr>
        <p:txBody>
          <a:bodyPr/>
          <a:lstStyle>
            <a:lvl1pPr marL="18000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318810-C1C0-4E47-9DFF-499AECE3364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5882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8142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srgbClr val="FFFFFF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srgbClr val="FFFFFF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9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800600"/>
            <a:ext cx="8142285" cy="566738"/>
          </a:xfrm>
        </p:spPr>
        <p:txBody>
          <a:bodyPr anchor="b"/>
          <a:lstStyle>
            <a:lvl1pPr marL="0" indent="0" algn="l">
              <a:defRPr sz="20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1676399"/>
            <a:ext cx="8142286" cy="3051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5367338"/>
            <a:ext cx="8142285" cy="50006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216EEC-DA4E-487E-BBAF-2B7BC2E4EBF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995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151687" cy="129540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2514601"/>
            <a:ext cx="8142286" cy="3352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1676399"/>
            <a:ext cx="8142286" cy="76199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F2621A-CA70-4228-AD08-59CBF690083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9986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8142286" cy="4191001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3040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247A59-7069-4AFA-B5E8-9587A8ADB57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336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7999" y="1676399"/>
            <a:ext cx="1752600" cy="4191000"/>
          </a:xfrm>
        </p:spPr>
        <p:txBody>
          <a:bodyPr vert="eaVert"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6084887" cy="4191000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D7464D-D838-4726-A27A-A4AC60F513F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87491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3" name="Picture 6" descr="vlage_symbol_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724150"/>
            <a:ext cx="10668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423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5" name="Picture 6" descr="valge_log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770313" y="3886200"/>
            <a:ext cx="1603375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1" y="268222"/>
            <a:ext cx="8142287" cy="1981200"/>
          </a:xfrm>
        </p:spPr>
        <p:txBody>
          <a:bodyPr anchor="b"/>
          <a:lstStyle>
            <a:lvl1pPr marL="360000" algn="ctr">
              <a:defRPr sz="3200">
                <a:solidFill>
                  <a:srgbClr val="DD5E22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311" y="2286000"/>
            <a:ext cx="8142287" cy="1161289"/>
          </a:xfrm>
        </p:spPr>
        <p:txBody>
          <a:bodyPr/>
          <a:lstStyle>
            <a:lvl1pPr marL="360000" indent="0" algn="ctr">
              <a:lnSpc>
                <a:spcPts val="3200"/>
              </a:lnSpc>
              <a:buNone/>
              <a:defRPr sz="2000" b="0" i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3016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48D0A4-135E-40B9-9063-4EEAFBA4F70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51045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rohelin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spcAft>
                <a:spcPts val="600"/>
              </a:spcAft>
              <a:defRPr sz="2400">
                <a:solidFill>
                  <a:srgbClr val="004751"/>
                </a:solidFill>
              </a:defRPr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308072-EF27-4D03-9B22-3E68C72CEC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5986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468313" y="1676400"/>
            <a:ext cx="8142286" cy="4191000"/>
          </a:xfrm>
        </p:spPr>
        <p:txBody>
          <a:bodyPr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66944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ACE2C040-2763-4ABE-98EF-C493A3940F63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3050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1" y="4406900"/>
            <a:ext cx="8142288" cy="1362075"/>
          </a:xfrm>
        </p:spPr>
        <p:txBody>
          <a:bodyPr>
            <a:normAutofit/>
          </a:bodyPr>
          <a:lstStyle>
            <a:lvl1pPr algn="l">
              <a:defRPr sz="3200" b="1" cap="none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1" y="3928646"/>
            <a:ext cx="8142287" cy="338554"/>
          </a:xfrm>
        </p:spPr>
        <p:txBody>
          <a:bodyPr anchor="b">
            <a:noAutofit/>
          </a:bodyPr>
          <a:lstStyle>
            <a:lvl1pPr marL="0" indent="0">
              <a:buNone/>
              <a:defRPr sz="1600" b="1" i="0">
                <a:solidFill>
                  <a:srgbClr val="454747"/>
                </a:solidFill>
                <a:latin typeface="Verdana"/>
                <a:cs typeface="Verdan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E08C06-2542-4162-B753-DC42149C2D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0631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76400"/>
            <a:ext cx="3875087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799" y="1676400"/>
            <a:ext cx="4114799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A94EC8-7EAA-439C-937A-50CF1FAB9A1A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1460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9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1676400"/>
            <a:ext cx="3876675" cy="762000"/>
          </a:xfrm>
        </p:spPr>
        <p:txBody>
          <a:bodyPr>
            <a:noAutofit/>
          </a:bodyPr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3" y="2590800"/>
            <a:ext cx="3876675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400"/>
            <a:ext cx="3965574" cy="762001"/>
          </a:xfrm>
        </p:spPr>
        <p:txBody>
          <a:bodyPr/>
          <a:lstStyle>
            <a:lvl1pPr marL="360000" indent="0">
              <a:buNone/>
              <a:defRPr sz="2000" b="1" i="0">
                <a:latin typeface="Verdana"/>
                <a:cs typeface="Verdan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0"/>
            <a:ext cx="3965574" cy="32766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876A6F-66E5-4C13-B9AE-E7C807E8BFF8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8719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5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C915D4-FE91-4F86-8168-DBBCA8F83A57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58971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4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40213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953608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6999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prstClr val="white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prstClr val="white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12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8314" y="1676400"/>
            <a:ext cx="2844800" cy="838200"/>
          </a:xfrm>
        </p:spPr>
        <p:txBody>
          <a:bodyPr>
            <a:noAutofit/>
          </a:bodyPr>
          <a:lstStyle>
            <a:lvl1pPr marL="180000" indent="0" algn="l">
              <a:defRPr sz="2000" b="1" baseline="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428999" y="2514601"/>
            <a:ext cx="5181599" cy="33527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4" y="2514601"/>
            <a:ext cx="2844800" cy="3352800"/>
          </a:xfrm>
        </p:spPr>
        <p:txBody>
          <a:bodyPr/>
          <a:lstStyle>
            <a:lvl1pPr marL="18000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318810-C1C0-4E47-9DFF-499AECE3364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25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68313" y="0"/>
            <a:ext cx="8142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-179388" eaLnBrk="0" hangingPunct="0"/>
            <a:r>
              <a:rPr lang="et-EE" b="1">
                <a:solidFill>
                  <a:srgbClr val="FFFFFF"/>
                </a:solidFill>
                <a:latin typeface="Verdana" pitchFamily="-112" charset="0"/>
                <a:ea typeface="ＭＳ Ｐゴシック" pitchFamily="-97" charset="-128"/>
                <a:cs typeface="+mn-cs"/>
              </a:rPr>
              <a:t>Click to edit Master title style</a:t>
            </a:r>
            <a:endParaRPr lang="en-US" b="1">
              <a:solidFill>
                <a:srgbClr val="FFFFFF"/>
              </a:solidFill>
              <a:latin typeface="Verdana" pitchFamily="-112" charset="0"/>
              <a:ea typeface="ＭＳ Ｐゴシック" pitchFamily="-97" charset="-128"/>
              <a:cs typeface="+mn-cs"/>
            </a:endParaRPr>
          </a:p>
        </p:txBody>
      </p:sp>
      <p:pic>
        <p:nvPicPr>
          <p:cNvPr id="9" name="Picture 9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800600"/>
            <a:ext cx="8142285" cy="566738"/>
          </a:xfrm>
        </p:spPr>
        <p:txBody>
          <a:bodyPr anchor="b"/>
          <a:lstStyle>
            <a:lvl1pPr marL="0" indent="0" algn="l">
              <a:defRPr sz="20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1676399"/>
            <a:ext cx="8142286" cy="3051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5367338"/>
            <a:ext cx="8142285" cy="500062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216EEC-DA4E-487E-BBAF-2B7BC2E4EBF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42735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7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151687" cy="129540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8313" y="2514601"/>
            <a:ext cx="8142286" cy="3352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3" y="1676399"/>
            <a:ext cx="8142286" cy="76199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F2621A-CA70-4228-AD08-59CBF690083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8571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8142286" cy="4191001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304087" cy="1295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t-EE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247A59-7069-4AFA-B5E8-9587A8ADB57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9587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95400"/>
          </a:xfrm>
          <a:prstGeom prst="rect">
            <a:avLst/>
          </a:prstGeom>
          <a:gradFill flip="none"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 scaled="0"/>
            <a:tileRect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295400"/>
            <a:ext cx="9144000" cy="46038"/>
          </a:xfrm>
          <a:prstGeom prst="rect">
            <a:avLst/>
          </a:prstGeom>
          <a:solidFill>
            <a:srgbClr val="DD5E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</a:endParaRPr>
          </a:p>
        </p:txBody>
      </p:sp>
      <p:pic>
        <p:nvPicPr>
          <p:cNvPr id="6" name="Picture 7" descr="vlage_symbol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47025" y="188913"/>
            <a:ext cx="663575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rchimedes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6146800"/>
            <a:ext cx="2057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7999" y="1676399"/>
            <a:ext cx="1752600" cy="4191000"/>
          </a:xfrm>
        </p:spPr>
        <p:txBody>
          <a:bodyPr vert="eaVert"/>
          <a:lstStyle/>
          <a:p>
            <a:r>
              <a:rPr lang="et-E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676399"/>
            <a:ext cx="6084887" cy="4191000"/>
          </a:xfrm>
        </p:spPr>
        <p:txBody>
          <a:bodyPr vert="eaVert">
            <a:noAutofit/>
          </a:bodyPr>
          <a:lstStyle/>
          <a:p>
            <a:pPr lvl="0"/>
            <a:r>
              <a:rPr lang="et-EE" dirty="0" smtClean="0"/>
              <a:t>Click to edit Master text styles</a:t>
            </a:r>
          </a:p>
          <a:p>
            <a:pPr lvl="1"/>
            <a:r>
              <a:rPr lang="et-EE" dirty="0" smtClean="0"/>
              <a:t>Second level</a:t>
            </a:r>
          </a:p>
          <a:p>
            <a:pPr lvl="2"/>
            <a:r>
              <a:rPr lang="et-EE" dirty="0" smtClean="0"/>
              <a:t>Third level</a:t>
            </a:r>
          </a:p>
          <a:p>
            <a:pPr lvl="3"/>
            <a:r>
              <a:rPr lang="et-EE" dirty="0" smtClean="0"/>
              <a:t>Fourth level</a:t>
            </a:r>
          </a:p>
          <a:p>
            <a:pPr lvl="4"/>
            <a:r>
              <a:rPr lang="et-EE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D7464D-D838-4726-A27A-A4AC60F513F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30227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1F24"/>
              </a:gs>
              <a:gs pos="100000">
                <a:srgbClr val="004751"/>
              </a:gs>
            </a:gsLst>
            <a:lin ang="19140000"/>
          </a:gradFill>
          <a:ln w="0">
            <a:noFill/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/>
            <a:endParaRPr lang="et-EE" sz="1800">
              <a:solidFill>
                <a:srgbClr val="FFFFFF"/>
              </a:solidFill>
              <a:ea typeface="ＭＳ Ｐゴシック" pitchFamily="-97" charset="-128"/>
              <a:cs typeface="+mn-cs"/>
            </a:endParaRPr>
          </a:p>
        </p:txBody>
      </p:sp>
      <p:pic>
        <p:nvPicPr>
          <p:cNvPr id="3" name="Picture 6" descr="vlage_symbol_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724150"/>
            <a:ext cx="10668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735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Esityksen nimi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11.5.2014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66944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676400"/>
            <a:ext cx="814228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313" y="6248400"/>
            <a:ext cx="6477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latin typeface="Verdana" pitchFamily="-112" charset="0"/>
                <a:cs typeface="Arial" charset="0"/>
              </a:defRPr>
            </a:lvl1pPr>
          </a:lstStyle>
          <a:p>
            <a:fld id="{E1A2A280-552D-4650-9D0D-13A6B530EAA0}" type="slidenum">
              <a:rPr lang="en-US">
                <a:solidFill>
                  <a:prstClr val="black"/>
                </a:solidFill>
                <a:ea typeface="ＭＳ Ｐゴシック" pitchFamily="-97" charset="-128"/>
              </a:rPr>
              <a:pPr/>
              <a:t>‹#›</a:t>
            </a:fld>
            <a:endParaRPr lang="en-US">
              <a:solidFill>
                <a:prstClr val="black"/>
              </a:solidFill>
              <a:ea typeface="ＭＳ Ｐゴシック" pitchFamily="-9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7665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56" r:id="rId1"/>
    <p:sldLayoutId id="2147484857" r:id="rId2"/>
    <p:sldLayoutId id="2147484858" r:id="rId3"/>
    <p:sldLayoutId id="2147484859" r:id="rId4"/>
    <p:sldLayoutId id="2147484860" r:id="rId5"/>
    <p:sldLayoutId id="2147484861" r:id="rId6"/>
    <p:sldLayoutId id="2147484862" r:id="rId7"/>
    <p:sldLayoutId id="2147484863" r:id="rId8"/>
    <p:sldLayoutId id="2147484864" r:id="rId9"/>
    <p:sldLayoutId id="2147484865" r:id="rId10"/>
    <p:sldLayoutId id="2147484866" r:id="rId11"/>
    <p:sldLayoutId id="2147484867" r:id="rId12"/>
    <p:sldLayoutId id="2147484868" r:id="rId13"/>
    <p:sldLayoutId id="2147484869" r:id="rId14"/>
    <p:sldLayoutId id="2147484870" r:id="rId15"/>
  </p:sldLayoutIdLst>
  <p:hf hdr="0" ftr="0" dt="0"/>
  <p:txStyles>
    <p:title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66944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676400"/>
            <a:ext cx="814228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313" y="6248400"/>
            <a:ext cx="6477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latin typeface="Verdana" pitchFamily="-112" charset="0"/>
                <a:cs typeface="Arial" charset="0"/>
              </a:defRPr>
            </a:lvl1pPr>
          </a:lstStyle>
          <a:p>
            <a:fld id="{E1A2A280-552D-4650-9D0D-13A6B530EAA0}" type="slidenum">
              <a:rPr lang="en-US">
                <a:solidFill>
                  <a:prstClr val="black"/>
                </a:solidFill>
                <a:ea typeface="ＭＳ Ｐゴシック" pitchFamily="-97" charset="-128"/>
              </a:rPr>
              <a:pPr/>
              <a:t>‹#›</a:t>
            </a:fld>
            <a:endParaRPr lang="en-US">
              <a:solidFill>
                <a:prstClr val="black"/>
              </a:solidFill>
              <a:ea typeface="ＭＳ Ｐゴシック" pitchFamily="-9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2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72" r:id="rId1"/>
    <p:sldLayoutId id="2147484873" r:id="rId2"/>
    <p:sldLayoutId id="2147484874" r:id="rId3"/>
    <p:sldLayoutId id="2147484875" r:id="rId4"/>
    <p:sldLayoutId id="2147484876" r:id="rId5"/>
    <p:sldLayoutId id="2147484877" r:id="rId6"/>
    <p:sldLayoutId id="2147484878" r:id="rId7"/>
    <p:sldLayoutId id="2147484879" r:id="rId8"/>
    <p:sldLayoutId id="2147484880" r:id="rId9"/>
    <p:sldLayoutId id="2147484881" r:id="rId10"/>
    <p:sldLayoutId id="2147484882" r:id="rId11"/>
    <p:sldLayoutId id="2147484883" r:id="rId12"/>
    <p:sldLayoutId id="2147484884" r:id="rId13"/>
    <p:sldLayoutId id="2147484885" r:id="rId14"/>
    <p:sldLayoutId id="2147484886" r:id="rId15"/>
  </p:sldLayoutIdLst>
  <p:hf hdr="0" ftr="0" dt="0"/>
  <p:txStyles>
    <p:title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66944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676400"/>
            <a:ext cx="814228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313" y="6248400"/>
            <a:ext cx="6477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latin typeface="Verdana" pitchFamily="-112" charset="0"/>
                <a:cs typeface="Arial" charset="0"/>
              </a:defRPr>
            </a:lvl1pPr>
          </a:lstStyle>
          <a:p>
            <a:fld id="{E1A2A280-552D-4650-9D0D-13A6B530EAA0}" type="slidenum">
              <a:rPr lang="en-US">
                <a:solidFill>
                  <a:prstClr val="black"/>
                </a:solidFill>
                <a:ea typeface="ＭＳ Ｐゴシック" pitchFamily="-97" charset="-128"/>
              </a:rPr>
              <a:pPr/>
              <a:t>‹#›</a:t>
            </a:fld>
            <a:endParaRPr lang="en-US">
              <a:solidFill>
                <a:prstClr val="black"/>
              </a:solidFill>
              <a:ea typeface="ＭＳ Ｐゴシック" pitchFamily="-9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224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88" r:id="rId1"/>
    <p:sldLayoutId id="2147484889" r:id="rId2"/>
    <p:sldLayoutId id="2147484890" r:id="rId3"/>
    <p:sldLayoutId id="2147484891" r:id="rId4"/>
    <p:sldLayoutId id="2147484892" r:id="rId5"/>
    <p:sldLayoutId id="2147484893" r:id="rId6"/>
    <p:sldLayoutId id="2147484894" r:id="rId7"/>
    <p:sldLayoutId id="2147484895" r:id="rId8"/>
    <p:sldLayoutId id="2147484896" r:id="rId9"/>
    <p:sldLayoutId id="2147484897" r:id="rId10"/>
    <p:sldLayoutId id="2147484898" r:id="rId11"/>
    <p:sldLayoutId id="2147484899" r:id="rId12"/>
    <p:sldLayoutId id="2147484900" r:id="rId13"/>
    <p:sldLayoutId id="2147484901" r:id="rId14"/>
    <p:sldLayoutId id="2147484902" r:id="rId15"/>
  </p:sldLayoutIdLst>
  <p:hf hdr="0" ftr="0" dt="0"/>
  <p:txStyles>
    <p:title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66944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3" y="1676400"/>
            <a:ext cx="814228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000" tIns="45720" rIns="108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Click to edit Master text styles</a:t>
            </a:r>
          </a:p>
          <a:p>
            <a:pPr lvl="1"/>
            <a:r>
              <a:rPr lang="et-EE" smtClean="0"/>
              <a:t>Second level</a:t>
            </a:r>
          </a:p>
          <a:p>
            <a:pPr lvl="2"/>
            <a:r>
              <a:rPr lang="et-EE" smtClean="0"/>
              <a:t>Third level</a:t>
            </a:r>
          </a:p>
          <a:p>
            <a:pPr lvl="3"/>
            <a:r>
              <a:rPr lang="et-EE" smtClean="0"/>
              <a:t>Fourth level</a:t>
            </a:r>
          </a:p>
          <a:p>
            <a:pPr lvl="4"/>
            <a:r>
              <a:rPr lang="et-EE" smtClean="0"/>
              <a:t>Fifth level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313" y="6248400"/>
            <a:ext cx="6477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600">
                <a:latin typeface="Verdana" pitchFamily="-112" charset="0"/>
                <a:cs typeface="Arial" charset="0"/>
              </a:defRPr>
            </a:lvl1pPr>
          </a:lstStyle>
          <a:p>
            <a:fld id="{E1A2A280-552D-4650-9D0D-13A6B530EAA0}" type="slidenum">
              <a:rPr lang="en-US">
                <a:solidFill>
                  <a:prstClr val="black"/>
                </a:solidFill>
                <a:ea typeface="ＭＳ Ｐゴシック" pitchFamily="-97" charset="-128"/>
              </a:rPr>
              <a:pPr/>
              <a:t>‹#›</a:t>
            </a:fld>
            <a:endParaRPr lang="en-US">
              <a:solidFill>
                <a:prstClr val="black"/>
              </a:solidFill>
              <a:ea typeface="ＭＳ Ｐゴシック" pitchFamily="-9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794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04" r:id="rId1"/>
    <p:sldLayoutId id="2147484905" r:id="rId2"/>
    <p:sldLayoutId id="2147484906" r:id="rId3"/>
    <p:sldLayoutId id="2147484907" r:id="rId4"/>
    <p:sldLayoutId id="2147484908" r:id="rId5"/>
    <p:sldLayoutId id="2147484909" r:id="rId6"/>
    <p:sldLayoutId id="2147484910" r:id="rId7"/>
    <p:sldLayoutId id="2147484911" r:id="rId8"/>
    <p:sldLayoutId id="2147484912" r:id="rId9"/>
    <p:sldLayoutId id="2147484913" r:id="rId10"/>
    <p:sldLayoutId id="2147484914" r:id="rId11"/>
    <p:sldLayoutId id="2147484915" r:id="rId12"/>
    <p:sldLayoutId id="2147484916" r:id="rId13"/>
    <p:sldLayoutId id="2147484917" r:id="rId14"/>
    <p:sldLayoutId id="2147484918" r:id="rId15"/>
  </p:sldLayoutIdLst>
  <p:hf hdr="0" ftr="0" dt="0"/>
  <p:txStyles>
    <p:title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 kern="1200">
          <a:solidFill>
            <a:srgbClr val="FFFFFF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000" b="1">
          <a:solidFill>
            <a:srgbClr val="FFFFFF"/>
          </a:solidFill>
          <a:latin typeface="Verdana" pitchFamily="-97" charset="0"/>
          <a:ea typeface="ＭＳ Ｐゴシック" pitchFamily="-112" charset="-128"/>
          <a:cs typeface="Verdana" pitchFamily="-112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 i="1">
          <a:solidFill>
            <a:srgbClr val="FF0000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1pPr>
      <a:lvl2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2pPr>
      <a:lvl3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3pPr>
      <a:lvl4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4pPr>
      <a:lvl5pPr marL="358775" indent="-358775" algn="l" defTabSz="457200" rtl="0" eaLnBrk="0" fontAlgn="base" hangingPunct="0">
        <a:lnSpc>
          <a:spcPts val="3000"/>
        </a:lnSpc>
        <a:spcBef>
          <a:spcPct val="0"/>
        </a:spcBef>
        <a:spcAft>
          <a:spcPct val="0"/>
        </a:spcAft>
        <a:buClr>
          <a:srgbClr val="DD5E22"/>
        </a:buClr>
        <a:buSzPct val="140000"/>
        <a:buFont typeface="Arial" charset="0"/>
        <a:buChar char="•"/>
        <a:defRPr sz="2000" kern="1200">
          <a:solidFill>
            <a:srgbClr val="262626"/>
          </a:solidFill>
          <a:latin typeface="Verdana"/>
          <a:ea typeface="ＭＳ Ｐゴシック" pitchFamily="-112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4"/>
          <p:cNvSpPr>
            <a:spLocks noGrp="1"/>
          </p:cNvSpPr>
          <p:nvPr>
            <p:ph type="ctrTitle"/>
          </p:nvPr>
        </p:nvSpPr>
        <p:spPr>
          <a:xfrm>
            <a:off x="468313" y="268288"/>
            <a:ext cx="8142287" cy="1981200"/>
          </a:xfrm>
        </p:spPr>
        <p:txBody>
          <a:bodyPr/>
          <a:lstStyle/>
          <a:p>
            <a:pPr marL="0" indent="358775"/>
            <a:r>
              <a:rPr lang="et-EE" dirty="0" err="1" smtClean="0">
                <a:latin typeface="Verdana" pitchFamily="-112" charset="0"/>
                <a:ea typeface="ＭＳ Ｐゴシック" pitchFamily="-97" charset="-128"/>
                <a:cs typeface="Verdana" pitchFamily="-112" charset="0"/>
              </a:rPr>
              <a:t>Review</a:t>
            </a:r>
            <a:r>
              <a:rPr lang="et-EE" dirty="0" smtClean="0">
                <a:latin typeface="Verdana" pitchFamily="-112" charset="0"/>
                <a:ea typeface="ＭＳ Ｐゴシック" pitchFamily="-97" charset="-128"/>
                <a:cs typeface="Verdana" pitchFamily="-112" charset="0"/>
              </a:rPr>
              <a:t> </a:t>
            </a:r>
            <a:r>
              <a:rPr lang="et-EE" dirty="0" err="1" smtClean="0">
                <a:latin typeface="Verdana" pitchFamily="-112" charset="0"/>
                <a:ea typeface="ＭＳ Ｐゴシック" pitchFamily="-97" charset="-128"/>
                <a:cs typeface="Verdana" pitchFamily="-112" charset="0"/>
              </a:rPr>
              <a:t>visit</a:t>
            </a:r>
            <a:endParaRPr lang="en-US" dirty="0" smtClean="0">
              <a:latin typeface="Verdana" pitchFamily="-112" charset="0"/>
              <a:ea typeface="ＭＳ Ｐゴシック" pitchFamily="-97" charset="-128"/>
              <a:cs typeface="Verdana" pitchFamily="-112" charset="0"/>
            </a:endParaRPr>
          </a:p>
        </p:txBody>
      </p:sp>
      <p:sp>
        <p:nvSpPr>
          <p:cNvPr id="17411" name="Subtitle 5"/>
          <p:cNvSpPr>
            <a:spLocks noGrp="1"/>
          </p:cNvSpPr>
          <p:nvPr>
            <p:ph type="subTitle" idx="1"/>
          </p:nvPr>
        </p:nvSpPr>
        <p:spPr>
          <a:xfrm>
            <a:off x="468313" y="2286000"/>
            <a:ext cx="8142287" cy="1162050"/>
          </a:xfrm>
        </p:spPr>
        <p:txBody>
          <a:bodyPr/>
          <a:lstStyle/>
          <a:p>
            <a:pPr marL="358775"/>
            <a:endParaRPr lang="et-EE" dirty="0" smtClean="0">
              <a:latin typeface="Verdana" pitchFamily="-112" charset="0"/>
              <a:ea typeface="ＭＳ Ｐゴシック" pitchFamily="-97" charset="-128"/>
              <a:cs typeface="Verdana" pitchFamily="-112" charset="0"/>
            </a:endParaRPr>
          </a:p>
          <a:p>
            <a:pPr marL="358775"/>
            <a:r>
              <a:rPr lang="et-EE" dirty="0" smtClean="0">
                <a:latin typeface="Verdana" pitchFamily="-112" charset="0"/>
                <a:ea typeface="ＭＳ Ｐゴシック" pitchFamily="-97" charset="-128"/>
                <a:cs typeface="Verdana" pitchFamily="-112" charset="0"/>
              </a:rPr>
              <a:t>Heli Mattisen</a:t>
            </a:r>
          </a:p>
          <a:p>
            <a:pPr marL="358775"/>
            <a:r>
              <a:rPr lang="et-EE" dirty="0" smtClean="0">
                <a:latin typeface="Verdana" pitchFamily="-112" charset="0"/>
                <a:ea typeface="ＭＳ Ｐゴシック" pitchFamily="-97" charset="-128"/>
                <a:cs typeface="Verdana" pitchFamily="-112" charset="0"/>
              </a:rPr>
              <a:t>23.-24.02.2016</a:t>
            </a:r>
            <a:endParaRPr lang="en-US" dirty="0" smtClean="0">
              <a:latin typeface="Verdana" pitchFamily="-112" charset="0"/>
              <a:ea typeface="ＭＳ Ｐゴシック" pitchFamily="-97" charset="-128"/>
              <a:cs typeface="Verdana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9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5524500" y="6297613"/>
            <a:ext cx="3619500" cy="185737"/>
          </a:xfrm>
        </p:spPr>
        <p:txBody>
          <a:bodyPr/>
          <a:lstStyle/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5524500" y="6483350"/>
            <a:ext cx="3619500" cy="161925"/>
          </a:xfrm>
        </p:spPr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  <p:sp>
        <p:nvSpPr>
          <p:cNvPr id="2" name="Suorakulmio 1"/>
          <p:cNvSpPr/>
          <p:nvPr/>
        </p:nvSpPr>
        <p:spPr>
          <a:xfrm>
            <a:off x="320432" y="2661809"/>
            <a:ext cx="86672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0" algn="ctr">
              <a:buNone/>
            </a:pPr>
            <a:r>
              <a:rPr lang="fi-FI" sz="4400" dirty="0" err="1" smtClean="0">
                <a:solidFill>
                  <a:schemeClr val="bg1"/>
                </a:solidFill>
                <a:latin typeface="+mj-lt"/>
              </a:rPr>
              <a:t>Formulation</a:t>
            </a:r>
            <a:r>
              <a:rPr lang="fi-FI" sz="4400" dirty="0" smtClean="0">
                <a:solidFill>
                  <a:schemeClr val="bg1"/>
                </a:solidFill>
                <a:latin typeface="+mj-lt"/>
              </a:rPr>
              <a:t> is </a:t>
            </a:r>
            <a:r>
              <a:rPr lang="fi-FI" sz="4400" dirty="0" err="1" smtClean="0">
                <a:solidFill>
                  <a:schemeClr val="bg1"/>
                </a:solidFill>
                <a:latin typeface="+mj-lt"/>
              </a:rPr>
              <a:t>everything</a:t>
            </a:r>
            <a:endParaRPr lang="fi-FI" sz="4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950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  <a:solidFill>
            <a:srgbClr val="00A8B4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Open </a:t>
            </a:r>
            <a:r>
              <a:rPr lang="fi-FI" sz="2400" dirty="0" err="1" smtClean="0"/>
              <a:t>question</a:t>
            </a:r>
            <a:endParaRPr lang="fi-FI" sz="2400" dirty="0"/>
          </a:p>
        </p:txBody>
      </p:sp>
      <p:sp>
        <p:nvSpPr>
          <p:cNvPr id="11" name="Pyöristetty kuvaselitesuorakulmio 10"/>
          <p:cNvSpPr/>
          <p:nvPr/>
        </p:nvSpPr>
        <p:spPr>
          <a:xfrm>
            <a:off x="611560" y="3077344"/>
            <a:ext cx="2664296" cy="1512168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</a:rPr>
              <a:t>How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you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gather</a:t>
            </a:r>
            <a:r>
              <a:rPr lang="fi-FI" dirty="0" smtClean="0">
                <a:solidFill>
                  <a:schemeClr val="tx1"/>
                </a:solidFill>
              </a:rPr>
              <a:t> feedback </a:t>
            </a:r>
            <a:r>
              <a:rPr lang="fi-FI" dirty="0" err="1" smtClean="0">
                <a:solidFill>
                  <a:schemeClr val="tx1"/>
                </a:solidFill>
              </a:rPr>
              <a:t>from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students</a:t>
            </a:r>
            <a:r>
              <a:rPr lang="fi-FI" dirty="0" smtClean="0">
                <a:solidFill>
                  <a:schemeClr val="tx1"/>
                </a:solidFill>
              </a:rPr>
              <a:t>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Pyöristetty kuvaselitesuorakulmio 11"/>
          <p:cNvSpPr/>
          <p:nvPr/>
        </p:nvSpPr>
        <p:spPr>
          <a:xfrm>
            <a:off x="5866216" y="3072384"/>
            <a:ext cx="2664296" cy="1512168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With </a:t>
            </a:r>
            <a:r>
              <a:rPr lang="fi-FI" dirty="0" err="1" smtClean="0">
                <a:solidFill>
                  <a:schemeClr val="tx1"/>
                </a:solidFill>
              </a:rPr>
              <a:t>questionnaires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after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each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course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13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Direct </a:t>
            </a:r>
            <a:r>
              <a:rPr lang="fi-FI" sz="2400" dirty="0" err="1" smtClean="0"/>
              <a:t>question</a:t>
            </a:r>
            <a:endParaRPr lang="fi-FI" sz="2400" dirty="0"/>
          </a:p>
        </p:txBody>
      </p:sp>
      <p:sp>
        <p:nvSpPr>
          <p:cNvPr id="9" name="Pyöristetty kuvaselitesuorakulmio 8"/>
          <p:cNvSpPr/>
          <p:nvPr/>
        </p:nvSpPr>
        <p:spPr>
          <a:xfrm>
            <a:off x="611560" y="3077344"/>
            <a:ext cx="2664296" cy="1512168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err="1" smtClean="0">
                <a:solidFill>
                  <a:schemeClr val="tx1"/>
                </a:solidFill>
              </a:rPr>
              <a:t>Do</a:t>
            </a:r>
            <a:r>
              <a:rPr lang="fi-FI" b="1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have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access</a:t>
            </a:r>
            <a:r>
              <a:rPr lang="fi-FI" dirty="0" smtClean="0">
                <a:solidFill>
                  <a:schemeClr val="tx1"/>
                </a:solidFill>
              </a:rPr>
              <a:t> to the intranet?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Pyöristetty kuvaselitesuorakulmio 12"/>
          <p:cNvSpPr/>
          <p:nvPr/>
        </p:nvSpPr>
        <p:spPr>
          <a:xfrm>
            <a:off x="5866216" y="3072384"/>
            <a:ext cx="2664296" cy="1512168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Yes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they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do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  <a:solidFill>
            <a:srgbClr val="D20D0D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err="1" smtClean="0"/>
              <a:t>Leading</a:t>
            </a:r>
            <a:r>
              <a:rPr lang="fi-FI" sz="2400" dirty="0" smtClean="0"/>
              <a:t> </a:t>
            </a:r>
            <a:r>
              <a:rPr lang="fi-FI" sz="2400" dirty="0" err="1" smtClean="0"/>
              <a:t>question</a:t>
            </a:r>
            <a:endParaRPr lang="fi-FI" sz="2400" dirty="0"/>
          </a:p>
        </p:txBody>
      </p:sp>
      <p:sp>
        <p:nvSpPr>
          <p:cNvPr id="11" name="Pyöristetty kuvaselitesuorakulmio 10"/>
          <p:cNvSpPr/>
          <p:nvPr/>
        </p:nvSpPr>
        <p:spPr>
          <a:xfrm>
            <a:off x="611560" y="3077344"/>
            <a:ext cx="2664296" cy="1512168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 smtClean="0">
                <a:solidFill>
                  <a:schemeClr val="tx1"/>
                </a:solidFill>
              </a:rPr>
              <a:t>Do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you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have</a:t>
            </a:r>
            <a:r>
              <a:rPr lang="fi-FI" sz="1600" dirty="0" smtClean="0">
                <a:solidFill>
                  <a:schemeClr val="tx1"/>
                </a:solidFill>
              </a:rPr>
              <a:t> a </a:t>
            </a:r>
            <a:r>
              <a:rPr lang="fi-FI" sz="1600" dirty="0" err="1" smtClean="0">
                <a:solidFill>
                  <a:schemeClr val="tx1"/>
                </a:solidFill>
              </a:rPr>
              <a:t>system</a:t>
            </a:r>
            <a:r>
              <a:rPr lang="fi-FI" sz="1600" dirty="0" smtClean="0">
                <a:solidFill>
                  <a:schemeClr val="tx1"/>
                </a:solidFill>
              </a:rPr>
              <a:t> with </a:t>
            </a:r>
            <a:r>
              <a:rPr lang="fi-FI" sz="1600" dirty="0" err="1" smtClean="0">
                <a:solidFill>
                  <a:schemeClr val="tx1"/>
                </a:solidFill>
              </a:rPr>
              <a:t>which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you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gather</a:t>
            </a:r>
            <a:r>
              <a:rPr lang="fi-FI" sz="1600" dirty="0" smtClean="0">
                <a:solidFill>
                  <a:schemeClr val="tx1"/>
                </a:solidFill>
              </a:rPr>
              <a:t> feedback, </a:t>
            </a:r>
            <a:r>
              <a:rPr lang="fi-FI" sz="1600" dirty="0" err="1" smtClean="0">
                <a:solidFill>
                  <a:schemeClr val="tx1"/>
                </a:solidFill>
              </a:rPr>
              <a:t>which</a:t>
            </a:r>
            <a:r>
              <a:rPr lang="fi-FI" sz="1600" dirty="0" smtClean="0">
                <a:solidFill>
                  <a:schemeClr val="tx1"/>
                </a:solidFill>
              </a:rPr>
              <a:t> is </a:t>
            </a:r>
            <a:r>
              <a:rPr lang="fi-FI" sz="1600" dirty="0" err="1" smtClean="0">
                <a:solidFill>
                  <a:schemeClr val="tx1"/>
                </a:solidFill>
              </a:rPr>
              <a:t>then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analysed</a:t>
            </a:r>
            <a:r>
              <a:rPr lang="fi-FI" sz="1600" dirty="0" smtClean="0">
                <a:solidFill>
                  <a:schemeClr val="tx1"/>
                </a:solidFill>
              </a:rPr>
              <a:t> and </a:t>
            </a:r>
            <a:r>
              <a:rPr lang="fi-FI" sz="1600" dirty="0" err="1" smtClean="0">
                <a:solidFill>
                  <a:schemeClr val="tx1"/>
                </a:solidFill>
              </a:rPr>
              <a:t>used</a:t>
            </a:r>
            <a:r>
              <a:rPr lang="fi-FI" sz="1600" dirty="0" smtClean="0">
                <a:solidFill>
                  <a:schemeClr val="tx1"/>
                </a:solidFill>
              </a:rPr>
              <a:t> to</a:t>
            </a:r>
          </a:p>
          <a:p>
            <a:pPr algn="ctr"/>
            <a:r>
              <a:rPr lang="fi-FI" sz="1600" dirty="0" err="1" smtClean="0">
                <a:solidFill>
                  <a:schemeClr val="tx1"/>
                </a:solidFill>
              </a:rPr>
              <a:t>improve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operations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dirty="0" smtClean="0">
                <a:solidFill>
                  <a:schemeClr val="tx1"/>
                </a:solidFill>
              </a:rPr>
              <a:t>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Pyöristetty kuvaselitesuorakulmio 11"/>
          <p:cNvSpPr/>
          <p:nvPr/>
        </p:nvSpPr>
        <p:spPr>
          <a:xfrm>
            <a:off x="5866216" y="3072384"/>
            <a:ext cx="2664296" cy="1512168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Absolutely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25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2987824" y="764704"/>
            <a:ext cx="3312368" cy="1944216"/>
          </a:xfrm>
          <a:prstGeom prst="ellipse">
            <a:avLst/>
          </a:prstGeom>
          <a:solidFill>
            <a:srgbClr val="FFA3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err="1" smtClean="0"/>
              <a:t>Two-part</a:t>
            </a:r>
            <a:r>
              <a:rPr lang="fi-FI" sz="2400" dirty="0" smtClean="0"/>
              <a:t> </a:t>
            </a:r>
            <a:r>
              <a:rPr lang="fi-FI" sz="2400" dirty="0" err="1" smtClean="0"/>
              <a:t>question</a:t>
            </a:r>
            <a:endParaRPr lang="fi-FI" sz="2400" dirty="0"/>
          </a:p>
        </p:txBody>
      </p:sp>
      <p:sp>
        <p:nvSpPr>
          <p:cNvPr id="9" name="Pyöristetty kuvaselitesuorakulmio 8"/>
          <p:cNvSpPr/>
          <p:nvPr/>
        </p:nvSpPr>
        <p:spPr>
          <a:xfrm>
            <a:off x="611560" y="3077344"/>
            <a:ext cx="2664296" cy="1512168"/>
          </a:xfrm>
          <a:prstGeom prst="wedgeRoundRectCallout">
            <a:avLst>
              <a:gd name="adj1" fmla="val -45862"/>
              <a:gd name="adj2" fmla="val 66263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 smtClean="0">
                <a:solidFill>
                  <a:schemeClr val="tx1"/>
                </a:solidFill>
              </a:rPr>
              <a:t>Do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you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gather</a:t>
            </a:r>
            <a:r>
              <a:rPr lang="fi-FI" sz="1600" dirty="0" smtClean="0">
                <a:solidFill>
                  <a:schemeClr val="tx1"/>
                </a:solidFill>
              </a:rPr>
              <a:t> feedback </a:t>
            </a:r>
            <a:r>
              <a:rPr lang="fi-FI" sz="1600" dirty="0" err="1" smtClean="0">
                <a:solidFill>
                  <a:schemeClr val="tx1"/>
                </a:solidFill>
              </a:rPr>
              <a:t>from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students</a:t>
            </a:r>
            <a:r>
              <a:rPr lang="fi-FI" sz="1600" dirty="0" smtClean="0">
                <a:solidFill>
                  <a:schemeClr val="tx1"/>
                </a:solidFill>
              </a:rPr>
              <a:t> and </a:t>
            </a:r>
            <a:r>
              <a:rPr lang="fi-FI" sz="1600" dirty="0" err="1" smtClean="0">
                <a:solidFill>
                  <a:schemeClr val="tx1"/>
                </a:solidFill>
              </a:rPr>
              <a:t>are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your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indicators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linked</a:t>
            </a:r>
            <a:r>
              <a:rPr lang="fi-FI" sz="1600" dirty="0" smtClean="0">
                <a:solidFill>
                  <a:schemeClr val="tx1"/>
                </a:solidFill>
              </a:rPr>
              <a:t> to </a:t>
            </a:r>
            <a:r>
              <a:rPr lang="fi-FI" sz="1600" dirty="0" err="1" smtClean="0">
                <a:solidFill>
                  <a:schemeClr val="tx1"/>
                </a:solidFill>
              </a:rPr>
              <a:t>your</a:t>
            </a:r>
            <a:r>
              <a:rPr lang="fi-FI" sz="1600" dirty="0" smtClean="0">
                <a:solidFill>
                  <a:schemeClr val="tx1"/>
                </a:solidFill>
              </a:rPr>
              <a:t> </a:t>
            </a:r>
            <a:r>
              <a:rPr lang="fi-FI" sz="1600" dirty="0" err="1" smtClean="0">
                <a:solidFill>
                  <a:schemeClr val="tx1"/>
                </a:solidFill>
              </a:rPr>
              <a:t>strategy</a:t>
            </a:r>
            <a:r>
              <a:rPr lang="fi-FI" dirty="0" smtClean="0">
                <a:solidFill>
                  <a:schemeClr val="tx1"/>
                </a:solidFill>
              </a:rPr>
              <a:t>?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Pyöristetty kuvaselitesuorakulmio 12"/>
          <p:cNvSpPr/>
          <p:nvPr/>
        </p:nvSpPr>
        <p:spPr>
          <a:xfrm>
            <a:off x="5866216" y="3072384"/>
            <a:ext cx="2664296" cy="1512168"/>
          </a:xfrm>
          <a:prstGeom prst="wedgeRoundRectCallout">
            <a:avLst>
              <a:gd name="adj1" fmla="val 47490"/>
              <a:gd name="adj2" fmla="val 67069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Yes</a:t>
            </a:r>
            <a:r>
              <a:rPr lang="fi-FI" dirty="0" smtClean="0">
                <a:solidFill>
                  <a:schemeClr val="tx1"/>
                </a:solidFill>
              </a:rPr>
              <a:t>, </a:t>
            </a:r>
            <a:r>
              <a:rPr lang="fi-FI" dirty="0" err="1" smtClean="0">
                <a:solidFill>
                  <a:schemeClr val="tx1"/>
                </a:solidFill>
              </a:rPr>
              <a:t>they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are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linked</a:t>
            </a:r>
            <a:r>
              <a:rPr lang="fi-FI" dirty="0" smtClean="0">
                <a:solidFill>
                  <a:schemeClr val="tx1"/>
                </a:solidFill>
              </a:rPr>
              <a:t> to the </a:t>
            </a:r>
            <a:r>
              <a:rPr lang="fi-FI" dirty="0" err="1" smtClean="0">
                <a:solidFill>
                  <a:schemeClr val="tx1"/>
                </a:solidFill>
              </a:rPr>
              <a:t>strategy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80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5524500" y="6297613"/>
            <a:ext cx="3619500" cy="185737"/>
          </a:xfrm>
        </p:spPr>
        <p:txBody>
          <a:bodyPr/>
          <a:lstStyle/>
          <a:p>
            <a:pPr>
              <a:defRPr/>
            </a:pPr>
            <a:r>
              <a:rPr lang="fi-FI" smtClean="0"/>
              <a:t>11.5.2014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5524500" y="6483350"/>
            <a:ext cx="3619500" cy="161925"/>
          </a:xfrm>
        </p:spPr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  <p:sp>
        <p:nvSpPr>
          <p:cNvPr id="2" name="Suorakulmio 1"/>
          <p:cNvSpPr/>
          <p:nvPr/>
        </p:nvSpPr>
        <p:spPr>
          <a:xfrm>
            <a:off x="320432" y="2661809"/>
            <a:ext cx="86672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0" algn="ctr">
              <a:buNone/>
            </a:pPr>
            <a:r>
              <a:rPr lang="fi-FI" sz="4000" dirty="0" err="1">
                <a:solidFill>
                  <a:schemeClr val="bg1"/>
                </a:solidFill>
              </a:rPr>
              <a:t>Bad</a:t>
            </a:r>
            <a:r>
              <a:rPr lang="fi-FI" sz="4000" dirty="0">
                <a:solidFill>
                  <a:schemeClr val="bg1"/>
                </a:solidFill>
              </a:rPr>
              <a:t> </a:t>
            </a:r>
            <a:r>
              <a:rPr lang="fi-FI" sz="4000" dirty="0" err="1">
                <a:solidFill>
                  <a:schemeClr val="bg1"/>
                </a:solidFill>
              </a:rPr>
              <a:t>questions</a:t>
            </a:r>
            <a:r>
              <a:rPr lang="fi-FI" sz="4000" dirty="0">
                <a:solidFill>
                  <a:schemeClr val="bg1"/>
                </a:solidFill>
              </a:rPr>
              <a:t> </a:t>
            </a:r>
            <a:r>
              <a:rPr lang="fi-FI" sz="4000" dirty="0" err="1">
                <a:solidFill>
                  <a:schemeClr val="bg1"/>
                </a:solidFill>
              </a:rPr>
              <a:t>create</a:t>
            </a:r>
            <a:r>
              <a:rPr lang="fi-FI" sz="4000" dirty="0">
                <a:solidFill>
                  <a:schemeClr val="bg1"/>
                </a:solidFill>
              </a:rPr>
              <a:t> </a:t>
            </a:r>
            <a:r>
              <a:rPr lang="fi-FI" sz="4000" dirty="0" err="1">
                <a:solidFill>
                  <a:schemeClr val="bg1"/>
                </a:solidFill>
              </a:rPr>
              <a:t>empty</a:t>
            </a:r>
            <a:r>
              <a:rPr lang="fi-FI" sz="4000" dirty="0">
                <a:solidFill>
                  <a:schemeClr val="bg1"/>
                </a:solidFill>
              </a:rPr>
              <a:t> </a:t>
            </a:r>
            <a:r>
              <a:rPr lang="fi-FI" sz="4000" dirty="0" err="1">
                <a:solidFill>
                  <a:schemeClr val="bg1"/>
                </a:solidFill>
              </a:rPr>
              <a:t>answers</a:t>
            </a:r>
            <a:endParaRPr lang="fi-FI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08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769034" y="2334570"/>
            <a:ext cx="1440160" cy="1430622"/>
          </a:xfrm>
          <a:prstGeom prst="ellipse">
            <a:avLst/>
          </a:prstGeom>
          <a:ln>
            <a:solidFill>
              <a:srgbClr val="FFCF06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How?</a:t>
            </a:r>
            <a:endParaRPr lang="fi-FI" dirty="0"/>
          </a:p>
        </p:txBody>
      </p:sp>
      <p:sp>
        <p:nvSpPr>
          <p:cNvPr id="12" name="Ellipsi 11"/>
          <p:cNvSpPr/>
          <p:nvPr/>
        </p:nvSpPr>
        <p:spPr>
          <a:xfrm>
            <a:off x="2599728" y="2334570"/>
            <a:ext cx="1440160" cy="1430622"/>
          </a:xfrm>
          <a:prstGeom prst="ellipse">
            <a:avLst/>
          </a:prstGeom>
          <a:solidFill>
            <a:srgbClr val="928B8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/>
              <a:t>Why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13" name="Ellipsi 12"/>
          <p:cNvSpPr/>
          <p:nvPr/>
        </p:nvSpPr>
        <p:spPr>
          <a:xfrm>
            <a:off x="4378018" y="2194955"/>
            <a:ext cx="1778436" cy="1570237"/>
          </a:xfrm>
          <a:prstGeom prst="ellipse">
            <a:avLst/>
          </a:prstGeom>
          <a:solidFill>
            <a:srgbClr val="00A8B4"/>
          </a:solidFill>
          <a:ln>
            <a:solidFill>
              <a:srgbClr val="00A8B4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err="1" smtClean="0"/>
              <a:t>Please</a:t>
            </a:r>
            <a:r>
              <a:rPr lang="fi-FI" sz="2000" dirty="0" smtClean="0"/>
              <a:t> </a:t>
            </a:r>
            <a:r>
              <a:rPr lang="fi-FI" sz="2000" dirty="0" err="1" smtClean="0"/>
              <a:t>assess</a:t>
            </a:r>
            <a:r>
              <a:rPr lang="fi-FI" sz="2000" dirty="0" smtClean="0"/>
              <a:t>…</a:t>
            </a:r>
            <a:endParaRPr lang="fi-FI" sz="2000" dirty="0"/>
          </a:p>
        </p:txBody>
      </p:sp>
      <p:sp>
        <p:nvSpPr>
          <p:cNvPr id="14" name="Ellipsi 13"/>
          <p:cNvSpPr/>
          <p:nvPr/>
        </p:nvSpPr>
        <p:spPr>
          <a:xfrm>
            <a:off x="6494584" y="2314447"/>
            <a:ext cx="1813169" cy="1470867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err="1" smtClean="0"/>
              <a:t>Please</a:t>
            </a:r>
            <a:r>
              <a:rPr lang="fi-FI" sz="2000" dirty="0" smtClean="0"/>
              <a:t> </a:t>
            </a:r>
            <a:r>
              <a:rPr lang="fi-FI" sz="2000" dirty="0" err="1" smtClean="0"/>
              <a:t>provide</a:t>
            </a:r>
            <a:r>
              <a:rPr lang="fi-FI" sz="2000" dirty="0" smtClean="0"/>
              <a:t> </a:t>
            </a:r>
            <a:r>
              <a:rPr lang="fi-FI" sz="2000" dirty="0" err="1" smtClean="0"/>
              <a:t>examples</a:t>
            </a:r>
            <a:r>
              <a:rPr lang="fi-FI" sz="2000" dirty="0" smtClean="0"/>
              <a:t> of …</a:t>
            </a:r>
            <a:endParaRPr lang="fi-FI" sz="2000" dirty="0"/>
          </a:p>
        </p:txBody>
      </p:sp>
      <p:sp>
        <p:nvSpPr>
          <p:cNvPr id="17" name="Title 7"/>
          <p:cNvSpPr>
            <a:spLocks noGrp="1"/>
          </p:cNvSpPr>
          <p:nvPr>
            <p:ph type="ctrTitle"/>
          </p:nvPr>
        </p:nvSpPr>
        <p:spPr>
          <a:xfrm>
            <a:off x="541338" y="586154"/>
            <a:ext cx="8047037" cy="990644"/>
          </a:xfrm>
        </p:spPr>
        <p:txBody>
          <a:bodyPr/>
          <a:lstStyle/>
          <a:p>
            <a:pPr algn="ctr"/>
            <a:r>
              <a:rPr lang="fi-FI" sz="4000" dirty="0" err="1" smtClean="0"/>
              <a:t>Good</a:t>
            </a:r>
            <a:r>
              <a:rPr lang="fi-FI" sz="4000" dirty="0" smtClean="0"/>
              <a:t> </a:t>
            </a:r>
            <a:r>
              <a:rPr lang="fi-FI" sz="4000" dirty="0" err="1" smtClean="0"/>
              <a:t>questions</a:t>
            </a:r>
            <a:r>
              <a:rPr lang="fi-FI" sz="4000" dirty="0" smtClean="0"/>
              <a:t> – </a:t>
            </a:r>
            <a:r>
              <a:rPr lang="fi-FI" sz="4000" dirty="0" err="1" smtClean="0"/>
              <a:t>some</a:t>
            </a:r>
            <a:r>
              <a:rPr lang="fi-FI" sz="4000" dirty="0" smtClean="0"/>
              <a:t> </a:t>
            </a:r>
            <a:r>
              <a:rPr lang="fi-FI" sz="4000" dirty="0" err="1" smtClean="0"/>
              <a:t>examples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07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Introduce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yourselves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and </a:t>
            </a:r>
            <a:r>
              <a:rPr lang="et-EE" sz="2400" dirty="0" err="1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try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reduce </a:t>
            </a:r>
            <a:r>
              <a:rPr lang="en-US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strain at the beginning of each interview! (</a:t>
            </a:r>
            <a:r>
              <a:rPr lang="en-US" sz="2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are </a:t>
            </a:r>
            <a:r>
              <a:rPr lang="en-US" sz="2400" i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here</a:t>
            </a:r>
            <a:r>
              <a:rPr lang="et-EE" sz="2400" i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en-US" sz="2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 your development etc</a:t>
            </a:r>
            <a:r>
              <a:rPr lang="en-US" sz="2400" i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.)</a:t>
            </a:r>
            <a:r>
              <a:rPr lang="en-US" sz="24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t-EE" sz="2400" dirty="0" smtClean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NB!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Very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strong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success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failure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sz="2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interview</a:t>
            </a:r>
            <a:r>
              <a:rPr lang="et-EE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t-EE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Opening</a:t>
            </a:r>
            <a:r>
              <a:rPr lang="et-EE" dirty="0" smtClean="0"/>
              <a:t>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interview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2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8313" y="1412776"/>
            <a:ext cx="8142286" cy="483562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Pose short and easily understandable questions, </a:t>
            </a:r>
            <a:r>
              <a:rPr lang="en-US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question </a:t>
            </a:r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</a:t>
            </a:r>
            <a:r>
              <a:rPr lang="et-E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time</a:t>
            </a:r>
            <a:r>
              <a:rPr lang="et-E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t-EE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quality-cycle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questions: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have you done? Why have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done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so? What are the results? Are they good or bad? Why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so?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do you use them? What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learned from the process? ...</a:t>
            </a:r>
            <a:endParaRPr lang="et-EE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Directing (advising) questions should be avoided (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Wouldn’t it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better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you ...? Why don’t you ...?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et-EE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Let everyone talk. Address questions to specific persons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necessary.</a:t>
            </a:r>
            <a:endParaRPr lang="et-EE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Reduce domination. Interrupt if necessary.</a:t>
            </a:r>
            <a:endParaRPr lang="et-E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Core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interview</a:t>
            </a:r>
            <a:r>
              <a:rPr lang="et-EE" dirty="0" smtClean="0"/>
              <a:t> 1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9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Reflect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said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order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sure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understood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point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Always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remember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goals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know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)!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Keep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interview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frames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Collect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evidences</a:t>
            </a:r>
            <a:r>
              <a:rPr lang="et-E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t-EE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Show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appropriate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body-language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Keep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eye-contact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Listen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tendency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filling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interview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own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voice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polite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drink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during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interview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</a:t>
            </a:r>
            <a:endParaRPr lang="et-E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t-EE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Core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an</a:t>
            </a:r>
            <a:r>
              <a:rPr lang="et-EE" dirty="0"/>
              <a:t> </a:t>
            </a:r>
            <a:r>
              <a:rPr lang="et-EE" dirty="0" err="1"/>
              <a:t>interview</a:t>
            </a:r>
            <a:r>
              <a:rPr lang="et-EE" dirty="0"/>
              <a:t> </a:t>
            </a:r>
            <a:r>
              <a:rPr lang="et-EE" dirty="0" smtClean="0"/>
              <a:t>2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2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 to one HEI – 1-3 days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Committee has a working room where, among others,  pre-requested documents/materials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Reflection slots between interviews (incl. lunch and coffee breaks)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Duration of interviews 30-60 min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Recommended: not to have more than 6 interviewees at a time</a:t>
            </a:r>
          </a:p>
          <a:p>
            <a:r>
              <a:rPr lang="en-GB" dirty="0" smtClean="0"/>
              <a:t>Final meeting to staff and students: presentation of preliminary conclusions (without questions/discussion</a:t>
            </a:r>
            <a:r>
              <a:rPr lang="et-EE" dirty="0" smtClean="0"/>
              <a:t>)</a:t>
            </a:r>
            <a:endParaRPr lang="en-GB" dirty="0" smtClean="0"/>
          </a:p>
          <a:p>
            <a:endParaRPr lang="et-EE" dirty="0" smtClean="0">
              <a:latin typeface="Arial" charset="0"/>
              <a:cs typeface="Arial" charset="0"/>
            </a:endParaRPr>
          </a:p>
          <a:p>
            <a:pPr>
              <a:buNone/>
            </a:pPr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General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3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Thank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interviewees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responses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</a:t>
            </a:r>
            <a:endParaRPr lang="et-EE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possible, leave 2-3 minutes for additional question „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anything </a:t>
            </a:r>
            <a:r>
              <a:rPr lang="en-US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did not ask but you would like to tell us“? </a:t>
            </a:r>
            <a:endParaRPr lang="et-EE" i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Avoid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making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premature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conclusions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(„</a:t>
            </a:r>
            <a:r>
              <a:rPr lang="et-EE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t-EE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fabulous/horrible</a:t>
            </a:r>
            <a:r>
              <a:rPr lang="et-EE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i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institution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!“ </a:t>
            </a:r>
          </a:p>
          <a:p>
            <a:pPr>
              <a:lnSpc>
                <a:spcPct val="150000"/>
              </a:lnSpc>
            </a:pP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still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need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further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agree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</a:t>
            </a:r>
            <a:r>
              <a:rPr lang="et-E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t-E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steps</a:t>
            </a:r>
            <a:endParaRPr lang="ru-RU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Ending</a:t>
            </a:r>
            <a:r>
              <a:rPr lang="et-EE" dirty="0" smtClean="0"/>
              <a:t>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interview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54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err="1" smtClean="0"/>
              <a:t>Discuss</a:t>
            </a:r>
            <a:r>
              <a:rPr lang="et-EE" dirty="0" smtClean="0"/>
              <a:t> and </a:t>
            </a:r>
            <a:r>
              <a:rPr lang="et-EE" dirty="0" err="1"/>
              <a:t>d</a:t>
            </a:r>
            <a:r>
              <a:rPr lang="et-EE" dirty="0" err="1" smtClean="0"/>
              <a:t>ecide</a:t>
            </a:r>
            <a:r>
              <a:rPr lang="et-EE" dirty="0" smtClean="0"/>
              <a:t> </a:t>
            </a:r>
            <a:r>
              <a:rPr lang="et-EE" dirty="0" err="1" smtClean="0"/>
              <a:t>whom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 err="1" smtClean="0"/>
              <a:t>want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meet</a:t>
            </a:r>
            <a:r>
              <a:rPr lang="et-EE" dirty="0" smtClean="0"/>
              <a:t> </a:t>
            </a:r>
            <a:r>
              <a:rPr lang="et-EE" dirty="0" err="1" smtClean="0"/>
              <a:t>during</a:t>
            </a:r>
            <a:r>
              <a:rPr lang="et-EE" dirty="0" smtClean="0"/>
              <a:t>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interview</a:t>
            </a:r>
            <a:r>
              <a:rPr lang="et-EE" dirty="0" smtClean="0"/>
              <a:t> (</a:t>
            </a:r>
            <a:r>
              <a:rPr lang="et-EE" dirty="0" err="1" smtClean="0"/>
              <a:t>up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2 </a:t>
            </a:r>
            <a:r>
              <a:rPr lang="et-EE" dirty="0" err="1" smtClean="0"/>
              <a:t>people</a:t>
            </a:r>
            <a:r>
              <a:rPr lang="et-EE" dirty="0" smtClean="0"/>
              <a:t>) and </a:t>
            </a:r>
            <a:r>
              <a:rPr lang="et-EE" dirty="0" err="1" smtClean="0"/>
              <a:t>which</a:t>
            </a:r>
            <a:r>
              <a:rPr lang="et-EE" dirty="0" smtClean="0"/>
              <a:t> </a:t>
            </a:r>
            <a:r>
              <a:rPr lang="et-EE" dirty="0" err="1" smtClean="0"/>
              <a:t>questions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ask</a:t>
            </a:r>
            <a:r>
              <a:rPr lang="et-EE" dirty="0" smtClean="0"/>
              <a:t>.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interview</a:t>
            </a:r>
            <a:r>
              <a:rPr lang="et-EE" dirty="0" smtClean="0"/>
              <a:t> </a:t>
            </a:r>
            <a:r>
              <a:rPr lang="et-EE" dirty="0" err="1" smtClean="0"/>
              <a:t>lasts</a:t>
            </a:r>
            <a:r>
              <a:rPr lang="et-EE" dirty="0" smtClean="0"/>
              <a:t> </a:t>
            </a:r>
            <a:r>
              <a:rPr lang="et-EE" dirty="0" err="1" smtClean="0"/>
              <a:t>max</a:t>
            </a:r>
            <a:r>
              <a:rPr lang="et-EE" dirty="0" smtClean="0"/>
              <a:t> 10 </a:t>
            </a:r>
            <a:r>
              <a:rPr lang="et-EE" dirty="0" err="1" smtClean="0"/>
              <a:t>minutes</a:t>
            </a:r>
            <a:r>
              <a:rPr lang="et-EE" dirty="0" smtClean="0"/>
              <a:t> – </a:t>
            </a:r>
            <a:r>
              <a:rPr lang="et-EE" b="1" dirty="0" err="1" smtClean="0"/>
              <a:t>please</a:t>
            </a:r>
            <a:r>
              <a:rPr lang="et-EE" b="1" dirty="0" smtClean="0"/>
              <a:t> keep </a:t>
            </a:r>
            <a:r>
              <a:rPr lang="et-EE" b="1" dirty="0" err="1" smtClean="0"/>
              <a:t>the</a:t>
            </a:r>
            <a:r>
              <a:rPr lang="et-EE" b="1" dirty="0" smtClean="0"/>
              <a:t> </a:t>
            </a:r>
            <a:r>
              <a:rPr lang="et-EE" b="1" dirty="0" err="1" smtClean="0"/>
              <a:t>time</a:t>
            </a:r>
            <a:r>
              <a:rPr lang="et-EE" dirty="0" smtClean="0"/>
              <a:t>! </a:t>
            </a:r>
          </a:p>
          <a:p>
            <a:pPr marL="0" indent="0">
              <a:buNone/>
            </a:pPr>
            <a:endParaRPr lang="et-EE" dirty="0" smtClean="0"/>
          </a:p>
          <a:p>
            <a:r>
              <a:rPr lang="et-EE" dirty="0" err="1" smtClean="0"/>
              <a:t>Decide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strategy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an</a:t>
            </a:r>
            <a:r>
              <a:rPr lang="et-EE" dirty="0" smtClean="0"/>
              <a:t> </a:t>
            </a:r>
            <a:r>
              <a:rPr lang="et-EE" dirty="0" err="1" smtClean="0"/>
              <a:t>interveiw</a:t>
            </a:r>
            <a:r>
              <a:rPr lang="et-EE" dirty="0" smtClean="0"/>
              <a:t>: </a:t>
            </a:r>
            <a:r>
              <a:rPr lang="et-EE" dirty="0" err="1" smtClean="0"/>
              <a:t>who</a:t>
            </a:r>
            <a:r>
              <a:rPr lang="et-EE" dirty="0" smtClean="0"/>
              <a:t> </a:t>
            </a:r>
            <a:r>
              <a:rPr lang="et-EE" dirty="0" err="1" smtClean="0"/>
              <a:t>will</a:t>
            </a:r>
            <a:r>
              <a:rPr lang="et-EE" dirty="0" smtClean="0"/>
              <a:t> </a:t>
            </a:r>
            <a:r>
              <a:rPr lang="et-EE" dirty="0" err="1" smtClean="0"/>
              <a:t>chair</a:t>
            </a:r>
            <a:r>
              <a:rPr lang="et-EE" dirty="0" smtClean="0"/>
              <a:t> </a:t>
            </a:r>
            <a:r>
              <a:rPr lang="et-EE" dirty="0" err="1" smtClean="0"/>
              <a:t>it</a:t>
            </a:r>
            <a:r>
              <a:rPr lang="et-EE" dirty="0" smtClean="0"/>
              <a:t>, </a:t>
            </a:r>
            <a:r>
              <a:rPr lang="et-EE" dirty="0" err="1" smtClean="0"/>
              <a:t>how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 err="1" smtClean="0"/>
              <a:t>will</a:t>
            </a:r>
            <a:r>
              <a:rPr lang="et-EE" dirty="0" smtClean="0"/>
              <a:t> start, </a:t>
            </a:r>
            <a:r>
              <a:rPr lang="et-EE" dirty="0" err="1" smtClean="0"/>
              <a:t>how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 err="1" smtClean="0"/>
              <a:t>give</a:t>
            </a:r>
            <a:r>
              <a:rPr lang="et-EE" dirty="0" smtClean="0"/>
              <a:t> </a:t>
            </a:r>
            <a:r>
              <a:rPr lang="et-EE" dirty="0" err="1" smtClean="0"/>
              <a:t>word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each</a:t>
            </a:r>
            <a:r>
              <a:rPr lang="et-EE" dirty="0" smtClean="0"/>
              <a:t> </a:t>
            </a:r>
            <a:r>
              <a:rPr lang="et-EE" dirty="0" err="1" smtClean="0"/>
              <a:t>other</a:t>
            </a:r>
            <a:r>
              <a:rPr lang="et-EE" dirty="0" smtClean="0"/>
              <a:t>, </a:t>
            </a:r>
            <a:r>
              <a:rPr lang="et-EE" dirty="0" err="1" smtClean="0"/>
              <a:t>how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 </a:t>
            </a:r>
            <a:r>
              <a:rPr lang="et-EE" dirty="0" err="1" smtClean="0"/>
              <a:t>will</a:t>
            </a:r>
            <a:r>
              <a:rPr lang="et-EE" dirty="0" smtClean="0"/>
              <a:t> end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interview</a:t>
            </a:r>
            <a:r>
              <a:rPr lang="et-EE" dirty="0" smtClean="0"/>
              <a:t> </a:t>
            </a:r>
            <a:r>
              <a:rPr lang="et-EE" dirty="0" err="1" smtClean="0"/>
              <a:t>etc</a:t>
            </a:r>
            <a:r>
              <a:rPr lang="et-EE" dirty="0" smtClean="0"/>
              <a:t>.</a:t>
            </a:r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Teamwork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67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Examples</a:t>
            </a:r>
            <a:r>
              <a:rPr lang="fi-FI" dirty="0" smtClean="0"/>
              <a:t> of </a:t>
            </a:r>
            <a:r>
              <a:rPr lang="fi-FI" dirty="0" err="1" smtClean="0"/>
              <a:t>follow-up</a:t>
            </a:r>
            <a:r>
              <a:rPr lang="fi-FI" dirty="0" smtClean="0"/>
              <a:t> </a:t>
            </a:r>
            <a:r>
              <a:rPr lang="fi-FI" dirty="0" err="1" smtClean="0"/>
              <a:t>questions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344247"/>
            <a:ext cx="8047037" cy="4592320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That’s interesting. Can you tell me more about …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We haven’t got a clarity about… Can you please explain?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Can you give a practical example of how … works in practice?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Is this a standard approach?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How has this been carried forward/followed-up?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What is the institution planning to do about this?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How does this affect you/your department/student group…?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How would you go about this?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67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access statutes and normative documents which provide for and govern the activities of the higher education institution and its structural units; </a:t>
            </a:r>
            <a:endParaRPr lang="et-EE" sz="2400" dirty="0"/>
          </a:p>
          <a:p>
            <a:pPr lvl="1"/>
            <a:r>
              <a:rPr lang="en-GB" dirty="0"/>
              <a:t>interview employees and students of the higher education institution at the choice of experts;</a:t>
            </a:r>
            <a:endParaRPr lang="et-EE" sz="2400" dirty="0"/>
          </a:p>
          <a:p>
            <a:pPr lvl="1"/>
            <a:r>
              <a:rPr lang="en-GB" dirty="0"/>
              <a:t>access information related to teaching, learning and students; educational materials; and the study information system;</a:t>
            </a:r>
            <a:endParaRPr lang="et-EE" sz="2400" dirty="0"/>
          </a:p>
          <a:p>
            <a:pPr lvl="1"/>
            <a:r>
              <a:rPr lang="en-GB" dirty="0"/>
              <a:t>access information related to the teaching staff concerning their CVs, work load, methodological work and research activities;</a:t>
            </a:r>
            <a:endParaRPr lang="et-EE" sz="2400" dirty="0"/>
          </a:p>
          <a:p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Rights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assessment</a:t>
            </a:r>
            <a:r>
              <a:rPr lang="et-EE" dirty="0" smtClean="0"/>
              <a:t> </a:t>
            </a:r>
            <a:r>
              <a:rPr lang="et-EE" dirty="0" err="1" smtClean="0"/>
              <a:t>committee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3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examine the internal quality assurance system of teaching and learning;</a:t>
            </a:r>
            <a:endParaRPr lang="et-EE" sz="2400" dirty="0"/>
          </a:p>
          <a:p>
            <a:pPr lvl="1"/>
            <a:r>
              <a:rPr lang="en-GB" dirty="0"/>
              <a:t>examine the condition of the infrastructure of the higher education institution;</a:t>
            </a:r>
            <a:endParaRPr lang="et-EE" sz="2400" dirty="0"/>
          </a:p>
          <a:p>
            <a:pPr lvl="1"/>
            <a:r>
              <a:rPr lang="en-GB" dirty="0"/>
              <a:t>access subject syllabuses/programmes as well as instructional documents related to the content of teaching and learning;</a:t>
            </a:r>
            <a:endParaRPr lang="et-EE" sz="2400" dirty="0"/>
          </a:p>
          <a:p>
            <a:pPr lvl="1"/>
            <a:r>
              <a:rPr lang="en-GB" dirty="0"/>
              <a:t>access students’ final papers;</a:t>
            </a:r>
            <a:endParaRPr lang="et-EE" sz="2400" dirty="0"/>
          </a:p>
          <a:p>
            <a:pPr lvl="1"/>
            <a:r>
              <a:rPr lang="en-GB" dirty="0"/>
              <a:t>access information related to financial activities of the higher education institution;</a:t>
            </a:r>
            <a:endParaRPr lang="et-EE" sz="2400" dirty="0"/>
          </a:p>
          <a:p>
            <a:pPr lvl="1"/>
            <a:r>
              <a:rPr lang="en-GB" dirty="0"/>
              <a:t>visit any forms of contact learning (lectures, seminars, laboratory work, etc</a:t>
            </a:r>
            <a:r>
              <a:rPr lang="en-GB" dirty="0" smtClean="0"/>
              <a:t>.)</a:t>
            </a:r>
            <a:r>
              <a:rPr lang="et-EE" dirty="0" smtClean="0"/>
              <a:t>.</a:t>
            </a:r>
            <a:endParaRPr lang="et-EE" sz="2400" dirty="0"/>
          </a:p>
          <a:p>
            <a:pPr lvl="1"/>
            <a:r>
              <a:rPr lang="en-GB" dirty="0" smtClean="0"/>
              <a:t> </a:t>
            </a:r>
            <a:endParaRPr lang="et-EE" sz="2400" dirty="0"/>
          </a:p>
          <a:p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Rights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assessment</a:t>
            </a:r>
            <a:r>
              <a:rPr lang="et-EE" dirty="0"/>
              <a:t> </a:t>
            </a:r>
            <a:r>
              <a:rPr lang="et-EE" dirty="0" err="1" smtClean="0"/>
              <a:t>committee</a:t>
            </a:r>
            <a:r>
              <a:rPr lang="et-EE" dirty="0" smtClean="0"/>
              <a:t> (</a:t>
            </a:r>
            <a:r>
              <a:rPr lang="et-EE" dirty="0" err="1" smtClean="0"/>
              <a:t>cont</a:t>
            </a:r>
            <a:r>
              <a:rPr lang="et-EE" dirty="0" smtClean="0"/>
              <a:t>.)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9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examine documents regulating </a:t>
            </a:r>
            <a:r>
              <a:rPr lang="en-US" dirty="0" smtClean="0"/>
              <a:t>accreditation </a:t>
            </a:r>
            <a:r>
              <a:rPr lang="en-US" dirty="0"/>
              <a:t>and </a:t>
            </a:r>
            <a:r>
              <a:rPr lang="en-US" dirty="0" smtClean="0"/>
              <a:t>complete</a:t>
            </a:r>
            <a:r>
              <a:rPr lang="et-EE" dirty="0" smtClean="0"/>
              <a:t> </a:t>
            </a:r>
            <a:r>
              <a:rPr lang="en-US" dirty="0" smtClean="0"/>
              <a:t>assessment </a:t>
            </a:r>
            <a:r>
              <a:rPr lang="en-US" dirty="0"/>
              <a:t>training </a:t>
            </a:r>
            <a:r>
              <a:rPr lang="en-US" dirty="0" smtClean="0"/>
              <a:t>provided;</a:t>
            </a:r>
            <a:endParaRPr lang="en-US" dirty="0"/>
          </a:p>
          <a:p>
            <a:r>
              <a:rPr lang="en-US" dirty="0" smtClean="0"/>
              <a:t>review </a:t>
            </a:r>
            <a:r>
              <a:rPr lang="en-US" dirty="0"/>
              <a:t>the self-evaluation report of HEI, </a:t>
            </a:r>
            <a:r>
              <a:rPr lang="et-EE" dirty="0" err="1" smtClean="0"/>
              <a:t>pre-</a:t>
            </a:r>
            <a:r>
              <a:rPr lang="en-US" dirty="0" smtClean="0"/>
              <a:t>fill </a:t>
            </a:r>
            <a:r>
              <a:rPr lang="en-US" dirty="0"/>
              <a:t>in the assessment </a:t>
            </a:r>
            <a:r>
              <a:rPr lang="en-US" dirty="0" smtClean="0"/>
              <a:t>report</a:t>
            </a:r>
            <a:r>
              <a:rPr lang="et-EE" dirty="0" smtClean="0"/>
              <a:t> </a:t>
            </a:r>
            <a:r>
              <a:rPr lang="en-US" dirty="0" smtClean="0"/>
              <a:t>according </a:t>
            </a:r>
            <a:r>
              <a:rPr lang="en-US" dirty="0"/>
              <a:t>to the tasks divided between the committee members, </a:t>
            </a:r>
            <a:r>
              <a:rPr lang="en-US" dirty="0" smtClean="0"/>
              <a:t>and</a:t>
            </a:r>
            <a:r>
              <a:rPr lang="et-EE" dirty="0" smtClean="0"/>
              <a:t> </a:t>
            </a:r>
            <a:r>
              <a:rPr lang="en-US" dirty="0" smtClean="0"/>
              <a:t>prepare </a:t>
            </a:r>
            <a:r>
              <a:rPr lang="en-US" dirty="0"/>
              <a:t>and submit to the coordinator a list of topics/questions to </a:t>
            </a:r>
            <a:r>
              <a:rPr lang="en-US" dirty="0" smtClean="0"/>
              <a:t>be</a:t>
            </a:r>
            <a:r>
              <a:rPr lang="et-EE" dirty="0" smtClean="0"/>
              <a:t> </a:t>
            </a:r>
            <a:r>
              <a:rPr lang="en-US" dirty="0" smtClean="0"/>
              <a:t>focused </a:t>
            </a:r>
            <a:r>
              <a:rPr lang="en-US" dirty="0"/>
              <a:t>on in the course of assessment visit by assessment areas </a:t>
            </a:r>
            <a:r>
              <a:rPr lang="en-US" dirty="0" smtClean="0"/>
              <a:t>as </a:t>
            </a:r>
            <a:r>
              <a:rPr lang="en-US" dirty="0"/>
              <a:t>well as a list of additional materials they would like </a:t>
            </a:r>
            <a:r>
              <a:rPr lang="en-US" dirty="0" smtClean="0"/>
              <a:t>to</a:t>
            </a:r>
            <a:r>
              <a:rPr lang="et-EE" dirty="0" smtClean="0"/>
              <a:t> </a:t>
            </a:r>
            <a:r>
              <a:rPr lang="en-US" dirty="0" smtClean="0"/>
              <a:t>get </a:t>
            </a:r>
            <a:r>
              <a:rPr lang="en-US" dirty="0"/>
              <a:t>from the </a:t>
            </a:r>
            <a:r>
              <a:rPr lang="en-US" dirty="0" smtClean="0"/>
              <a:t>institution</a:t>
            </a:r>
            <a:r>
              <a:rPr lang="et-EE" dirty="0" smtClean="0"/>
              <a:t>.</a:t>
            </a:r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Before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visit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7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Agree among the committee what questions to ask from whom. Ask similar questions from different people (head of department, teachers, students, …)</a:t>
            </a:r>
          </a:p>
          <a:p>
            <a:r>
              <a:rPr lang="et-EE" dirty="0" err="1" smtClean="0"/>
              <a:t>Divide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questions</a:t>
            </a:r>
            <a:r>
              <a:rPr lang="et-EE" dirty="0" smtClean="0"/>
              <a:t> </a:t>
            </a:r>
            <a:r>
              <a:rPr lang="et-EE" dirty="0" err="1" smtClean="0"/>
              <a:t>among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committee</a:t>
            </a:r>
            <a:r>
              <a:rPr lang="et-EE" dirty="0" smtClean="0"/>
              <a:t> </a:t>
            </a:r>
            <a:r>
              <a:rPr lang="et-EE" dirty="0" err="1" smtClean="0"/>
              <a:t>members</a:t>
            </a:r>
            <a:endParaRPr lang="en-GB" dirty="0" smtClean="0"/>
          </a:p>
          <a:p>
            <a:r>
              <a:rPr lang="et-EE" dirty="0" err="1" smtClean="0"/>
              <a:t>Decide</a:t>
            </a:r>
            <a:r>
              <a:rPr lang="et-EE" dirty="0" smtClean="0"/>
              <a:t> </a:t>
            </a:r>
            <a:r>
              <a:rPr lang="et-EE" dirty="0" err="1" smtClean="0"/>
              <a:t>who</a:t>
            </a:r>
            <a:r>
              <a:rPr lang="et-EE" dirty="0" smtClean="0"/>
              <a:t> </a:t>
            </a:r>
            <a:r>
              <a:rPr lang="et-EE" dirty="0" err="1" smtClean="0"/>
              <a:t>chairs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interviews</a:t>
            </a:r>
            <a:endParaRPr lang="en-GB" dirty="0" smtClean="0"/>
          </a:p>
          <a:p>
            <a:r>
              <a:rPr lang="et-EE" dirty="0" err="1" smtClean="0"/>
              <a:t>Decide</a:t>
            </a:r>
            <a:r>
              <a:rPr lang="et-EE" dirty="0" smtClean="0"/>
              <a:t> </a:t>
            </a:r>
            <a:r>
              <a:rPr lang="et-EE" dirty="0" err="1" smtClean="0"/>
              <a:t>how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take</a:t>
            </a:r>
            <a:r>
              <a:rPr lang="et-EE" dirty="0" smtClean="0"/>
              <a:t> </a:t>
            </a:r>
            <a:r>
              <a:rPr lang="et-EE" dirty="0" err="1" smtClean="0"/>
              <a:t>notes</a:t>
            </a:r>
            <a:r>
              <a:rPr lang="et-EE" dirty="0" smtClean="0"/>
              <a:t> </a:t>
            </a:r>
          </a:p>
          <a:p>
            <a:r>
              <a:rPr lang="et-EE" dirty="0" err="1" smtClean="0"/>
              <a:t>Adhere</a:t>
            </a:r>
            <a:r>
              <a:rPr lang="et-EE" dirty="0" smtClean="0"/>
              <a:t> </a:t>
            </a:r>
            <a:r>
              <a:rPr lang="et-EE" dirty="0" err="1" smtClean="0"/>
              <a:t>to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agreed</a:t>
            </a:r>
            <a:r>
              <a:rPr lang="et-EE" dirty="0" smtClean="0"/>
              <a:t> </a:t>
            </a:r>
            <a:r>
              <a:rPr lang="et-EE" dirty="0" err="1" smtClean="0"/>
              <a:t>division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tasks</a:t>
            </a:r>
            <a:r>
              <a:rPr lang="et-EE" dirty="0" smtClean="0"/>
              <a:t> and </a:t>
            </a:r>
            <a:r>
              <a:rPr lang="et-EE" dirty="0" err="1" smtClean="0"/>
              <a:t>committee</a:t>
            </a:r>
            <a:r>
              <a:rPr lang="et-EE" dirty="0" smtClean="0"/>
              <a:t> </a:t>
            </a:r>
            <a:r>
              <a:rPr lang="et-EE" dirty="0" err="1" smtClean="0"/>
              <a:t>deadlines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Before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visit</a:t>
            </a:r>
            <a:r>
              <a:rPr lang="et-EE" dirty="0" smtClean="0"/>
              <a:t> (</a:t>
            </a:r>
            <a:r>
              <a:rPr lang="et-EE" dirty="0" err="1" smtClean="0"/>
              <a:t>cont</a:t>
            </a:r>
            <a:r>
              <a:rPr lang="et-EE" dirty="0" smtClean="0"/>
              <a:t>.)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8D0A4-135E-40B9-9063-4EEAFBA4F70F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72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5638" y="2163794"/>
            <a:ext cx="8083322" cy="2123266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 smtClean="0"/>
              <a:t>Drafting and </a:t>
            </a:r>
            <a:br>
              <a:rPr lang="en-US" dirty="0" smtClean="0"/>
            </a:br>
            <a:r>
              <a:rPr lang="en-US" dirty="0" smtClean="0"/>
              <a:t>asking questions</a:t>
            </a:r>
            <a:br>
              <a:rPr lang="en-US" dirty="0" smtClean="0"/>
            </a:br>
            <a:endParaRPr lang="fi-FI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700"/>
              </a:lnSpc>
            </a:pPr>
            <a:r>
              <a:rPr lang="fi-FI" dirty="0" smtClean="0"/>
              <a:t>Helka Kekäläinen</a:t>
            </a:r>
          </a:p>
          <a:p>
            <a:pPr>
              <a:lnSpc>
                <a:spcPts val="2700"/>
              </a:lnSpc>
            </a:pPr>
            <a:r>
              <a:rPr lang="fi-FI" dirty="0" smtClean="0"/>
              <a:t>23.-24.2.2016 Baku</a:t>
            </a:r>
          </a:p>
        </p:txBody>
      </p:sp>
    </p:spTree>
    <p:extLst>
      <p:ext uri="{BB962C8B-B14F-4D97-AF65-F5344CB8AC3E}">
        <p14:creationId xmlns:p14="http://schemas.microsoft.com/office/powerpoint/2010/main" val="399042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questions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312985"/>
            <a:ext cx="8047037" cy="4623581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Principal way of getting information - the teams are also encouraged to use other methods to complement the picture.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dirty="0" smtClean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dirty="0" smtClean="0"/>
              <a:t>Themes or prepared questions? </a:t>
            </a:r>
            <a:r>
              <a:rPr lang="en-GB" dirty="0" smtClean="0">
                <a:solidFill>
                  <a:schemeClr val="accent1"/>
                </a:solidFill>
              </a:rPr>
              <a:t>Prepared questions / question lists, because:</a:t>
            </a:r>
          </a:p>
          <a:p>
            <a:pPr marL="639763" lvl="1" indent="-342900">
              <a:spcAft>
                <a:spcPts val="600"/>
              </a:spcAft>
            </a:pPr>
            <a:r>
              <a:rPr lang="en-GB" dirty="0" smtClean="0">
                <a:latin typeface="+mn-lt"/>
              </a:rPr>
              <a:t>To ensure that the different aspects related to the criteria are covered.</a:t>
            </a:r>
          </a:p>
          <a:p>
            <a:pPr marL="639763" lvl="1" indent="-342900">
              <a:spcAft>
                <a:spcPts val="600"/>
              </a:spcAft>
            </a:pPr>
            <a:r>
              <a:rPr lang="en-GB" dirty="0" smtClean="0">
                <a:latin typeface="+mn-lt"/>
              </a:rPr>
              <a:t>To create a common understanding within the team of the topics discussed during the site visit. </a:t>
            </a:r>
          </a:p>
          <a:p>
            <a:pPr marL="639763" lvl="1" indent="-342900">
              <a:spcAft>
                <a:spcPts val="600"/>
              </a:spcAft>
            </a:pPr>
            <a:r>
              <a:rPr lang="en-GB" dirty="0" smtClean="0">
                <a:latin typeface="+mn-lt"/>
              </a:rPr>
              <a:t>Provides support for the interviews, functions as a check list.</a:t>
            </a:r>
          </a:p>
          <a:p>
            <a:pPr marL="639763" lvl="1" indent="-342900">
              <a:spcAft>
                <a:spcPts val="600"/>
              </a:spcAft>
            </a:pPr>
            <a:r>
              <a:rPr lang="en-GB" dirty="0" smtClean="0">
                <a:latin typeface="+mn-lt"/>
              </a:rPr>
              <a:t>However, remember to use question lists flexibly. Give room for interview dynamics and follow-up questions.</a:t>
            </a:r>
            <a:endParaRPr lang="en-GB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r>
              <a:rPr lang="fi-FI" dirty="0" smtClean="0"/>
              <a:t>22.5.2015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35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i-FI" dirty="0" smtClean="0"/>
              <a:t>How to </a:t>
            </a:r>
            <a:r>
              <a:rPr lang="fi-FI" dirty="0" err="1" smtClean="0"/>
              <a:t>ask</a:t>
            </a:r>
            <a:r>
              <a:rPr lang="fi-FI" dirty="0" smtClean="0"/>
              <a:t> </a:t>
            </a:r>
            <a:r>
              <a:rPr lang="fi-FI" dirty="0" err="1" smtClean="0"/>
              <a:t>good</a:t>
            </a:r>
            <a:r>
              <a:rPr lang="fi-FI" dirty="0" smtClean="0"/>
              <a:t> </a:t>
            </a:r>
            <a:r>
              <a:rPr lang="fi-FI" dirty="0" err="1" smtClean="0"/>
              <a:t>questions</a:t>
            </a:r>
            <a:r>
              <a:rPr lang="fi-FI" dirty="0" smtClean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5550707"/>
      </p:ext>
    </p:extLst>
  </p:cSld>
  <p:clrMapOvr>
    <a:masterClrMapping/>
  </p:clrMapOvr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KARVI_FI_2015</Template>
  <TotalTime>399</TotalTime>
  <Words>1106</Words>
  <Application>Microsoft Office PowerPoint</Application>
  <PresentationFormat>On-screen Show (4:3)</PresentationFormat>
  <Paragraphs>138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KARVI_FI_2015</vt:lpstr>
      <vt:lpstr>Office Theme</vt:lpstr>
      <vt:lpstr>1_Office Theme</vt:lpstr>
      <vt:lpstr>2_Office Theme</vt:lpstr>
      <vt:lpstr>3_Office Theme</vt:lpstr>
      <vt:lpstr>Review visit</vt:lpstr>
      <vt:lpstr>General</vt:lpstr>
      <vt:lpstr>Rights of the assessment committee</vt:lpstr>
      <vt:lpstr>Rights of the assessment committee (cont.)</vt:lpstr>
      <vt:lpstr>Before the visit</vt:lpstr>
      <vt:lpstr>Before the visit (cont.)</vt:lpstr>
      <vt:lpstr>Drafting and  asking questions </vt:lpstr>
      <vt:lpstr>Site visit questions</vt:lpstr>
      <vt:lpstr>How to ask good 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Good questions – some examples</vt:lpstr>
      <vt:lpstr>Opening an interview</vt:lpstr>
      <vt:lpstr>Core of an interview 1</vt:lpstr>
      <vt:lpstr>Core of an interview 2</vt:lpstr>
      <vt:lpstr>Ending an interview</vt:lpstr>
      <vt:lpstr>Teamwork</vt:lpstr>
      <vt:lpstr>Examples of follow-up questions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KARVI</dc:title>
  <dc:creator>sirpa.moitus@minedu.fi</dc:creator>
  <cp:lastModifiedBy>Heli Mattisen</cp:lastModifiedBy>
  <cp:revision>56</cp:revision>
  <cp:lastPrinted>2012-10-17T07:14:15Z</cp:lastPrinted>
  <dcterms:created xsi:type="dcterms:W3CDTF">2015-03-29T18:47:00Z</dcterms:created>
  <dcterms:modified xsi:type="dcterms:W3CDTF">2016-02-22T16:38:13Z</dcterms:modified>
</cp:coreProperties>
</file>