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2" r:id="rId3"/>
    <p:sldId id="274" r:id="rId4"/>
    <p:sldId id="280" r:id="rId5"/>
    <p:sldId id="301" r:id="rId6"/>
    <p:sldId id="279" r:id="rId7"/>
    <p:sldId id="283" r:id="rId8"/>
    <p:sldId id="289" r:id="rId9"/>
    <p:sldId id="293" r:id="rId10"/>
    <p:sldId id="295" r:id="rId11"/>
    <p:sldId id="294" r:id="rId12"/>
    <p:sldId id="285" r:id="rId13"/>
    <p:sldId id="286" r:id="rId14"/>
    <p:sldId id="298" r:id="rId15"/>
    <p:sldId id="288" r:id="rId16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40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7EBF6F90-81C1-4BD2-9EF0-E2841BE83923}" type="datetimeFigureOut">
              <a:rPr lang="fi-FI" smtClean="0"/>
              <a:t>18.11.2015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F6D89656-DD1A-4CB0-8588-2F19E6F1B3D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63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47D6E770-DBEE-4057-AAA8-74363FE0F83D}" type="datetimeFigureOut">
              <a:rPr lang="fi-FI" smtClean="0"/>
              <a:t>18.11.2015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CB29B034-0593-492F-9222-61727203129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35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B034-0593-492F-9222-617272031296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50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B034-0593-492F-9222-617272031296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65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063077" cy="1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9CE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Autofit/>
          </a:bodyPr>
          <a:lstStyle/>
          <a:p>
            <a:r>
              <a:rPr lang="en-GB" sz="2400" dirty="0"/>
              <a:t>Kick Off Meeting</a:t>
            </a:r>
            <a:r>
              <a:rPr lang="et-EE" sz="2400" dirty="0"/>
              <a:t/>
            </a:r>
            <a:br>
              <a:rPr lang="et-EE" sz="2400" dirty="0"/>
            </a:br>
            <a:r>
              <a:rPr lang="en-US" sz="2400" dirty="0" smtClean="0"/>
              <a:t>Support </a:t>
            </a:r>
            <a:r>
              <a:rPr lang="en-US" sz="2400" dirty="0"/>
              <a:t>to the Ministry of Education of the Republic of Azerbaijan for further adherence of the higher education system to the European Higher Education Area (AZ-ad-EHEA)</a:t>
            </a:r>
            <a:endParaRPr lang="fi-FI" sz="2400" dirty="0"/>
          </a:p>
        </p:txBody>
      </p:sp>
      <p:sp>
        <p:nvSpPr>
          <p:cNvPr id="5" name="Alaotsikko 2"/>
          <p:cNvSpPr txBox="1">
            <a:spLocks/>
          </p:cNvSpPr>
          <p:nvPr/>
        </p:nvSpPr>
        <p:spPr>
          <a:xfrm>
            <a:off x="1547664" y="4077072"/>
            <a:ext cx="6400800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692826" y="4653136"/>
            <a:ext cx="7695597" cy="1872208"/>
          </a:xfrm>
        </p:spPr>
        <p:txBody>
          <a:bodyPr>
            <a:normAutofit fontScale="62500" lnSpcReduction="20000"/>
          </a:bodyPr>
          <a:lstStyle/>
          <a:p>
            <a:endParaRPr lang="et-EE" sz="2900" b="1" cap="all" dirty="0" smtClean="0"/>
          </a:p>
          <a:p>
            <a:endParaRPr lang="et-EE" sz="2900" b="1" cap="all" dirty="0"/>
          </a:p>
          <a:p>
            <a:r>
              <a:rPr lang="en-GB" sz="2900" b="1" cap="all" dirty="0" smtClean="0"/>
              <a:t> </a:t>
            </a:r>
            <a:endParaRPr lang="et-EE" sz="2900" b="1" cap="all" dirty="0" smtClean="0"/>
          </a:p>
          <a:p>
            <a:endParaRPr lang="et-EE" sz="2900" b="1" cap="all" dirty="0" smtClean="0"/>
          </a:p>
          <a:p>
            <a:r>
              <a:rPr lang="en-GB" sz="2900" b="1" cap="all" dirty="0" err="1" smtClean="0"/>
              <a:t>aZERBAIJAN</a:t>
            </a:r>
            <a:r>
              <a:rPr lang="en-GB" sz="2900" b="1" cap="all" dirty="0"/>
              <a:t>, </a:t>
            </a:r>
            <a:r>
              <a:rPr lang="en-GB" sz="2900" b="1" cap="all" dirty="0" smtClean="0"/>
              <a:t>Finland</a:t>
            </a:r>
            <a:r>
              <a:rPr lang="et-EE" sz="2900" b="1" cap="all" dirty="0" smtClean="0"/>
              <a:t>,</a:t>
            </a:r>
            <a:r>
              <a:rPr lang="en-GB" sz="2900" b="1" cap="all" dirty="0" smtClean="0"/>
              <a:t> </a:t>
            </a:r>
            <a:r>
              <a:rPr lang="en-GB" sz="2900" b="1" cap="all" dirty="0"/>
              <a:t>ESTONIA </a:t>
            </a:r>
            <a:endParaRPr lang="et-EE" sz="2900" dirty="0"/>
          </a:p>
          <a:p>
            <a:r>
              <a:rPr lang="en-GB" b="1" dirty="0"/>
              <a:t> </a:t>
            </a:r>
            <a:r>
              <a:rPr lang="en-GB" b="1" dirty="0" smtClean="0"/>
              <a:t>18 </a:t>
            </a:r>
            <a:r>
              <a:rPr lang="en-GB" b="1" dirty="0"/>
              <a:t>November 2015</a:t>
            </a:r>
            <a:endParaRPr lang="et-EE" dirty="0"/>
          </a:p>
        </p:txBody>
      </p:sp>
      <p:pic>
        <p:nvPicPr>
          <p:cNvPr id="1026" name="Picture 2" descr="EKKA_hor_logo_PMS_Coated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76" y="952386"/>
            <a:ext cx="1662924" cy="9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inistry of Education_eng - 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2852"/>
            <a:ext cx="208823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uva 17" descr="Описание: 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7" y="1669355"/>
            <a:ext cx="1709674" cy="9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lag_yellow_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89208"/>
            <a:ext cx="1624860" cy="10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1494" y="1159610"/>
            <a:ext cx="213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This project is funded by </a:t>
            </a:r>
            <a:endParaRPr lang="et-EE" sz="1400" dirty="0"/>
          </a:p>
          <a:p>
            <a:pPr algn="ctr"/>
            <a:r>
              <a:rPr lang="en-US" sz="1400" dirty="0"/>
              <a:t>the European Union</a:t>
            </a:r>
            <a:endParaRPr lang="et-EE" sz="1400" dirty="0"/>
          </a:p>
        </p:txBody>
      </p:sp>
      <p:pic>
        <p:nvPicPr>
          <p:cNvPr id="1031" name="Picture 7" descr="http://ec.europa.eu/enlargement/images/banners/twinning_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72" y="4437112"/>
            <a:ext cx="2520280" cy="12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III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err="1"/>
              <a:t>AzQF</a:t>
            </a:r>
            <a:r>
              <a:rPr lang="en-US" sz="2800" dirty="0"/>
              <a:t> sections relevant for higher education are developed in line with the EHEA QF in cooperation with HEIs. A roadmap for the full implementation of the framework(s) in higher education i</a:t>
            </a:r>
            <a:r>
              <a:rPr lang="en-US" sz="2800" dirty="0" smtClean="0"/>
              <a:t>s </a:t>
            </a:r>
            <a:r>
              <a:rPr lang="en-US" sz="2800" dirty="0"/>
              <a:t>agreed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Trainings and training materials</a:t>
            </a:r>
          </a:p>
          <a:p>
            <a:r>
              <a:rPr lang="en-US" sz="2800" dirty="0" smtClean="0"/>
              <a:t>Concrete proposal for QF alignment for HE</a:t>
            </a:r>
          </a:p>
          <a:p>
            <a:r>
              <a:rPr lang="en-US" sz="2800" dirty="0" smtClean="0"/>
              <a:t>Road map to development of Doctoral degrees</a:t>
            </a:r>
          </a:p>
          <a:p>
            <a:r>
              <a:rPr lang="en-US" sz="2800" dirty="0" smtClean="0"/>
              <a:t>Proposal for updating recognition procedures and practice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511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IV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Standards and Guidelines for Quality Assurance in HE in Azerbaijan are developed in line with the European Standards and Guidelines for Quality Assurance. 3 institutions have undergone an </a:t>
            </a:r>
            <a:r>
              <a:rPr lang="en-US" sz="2800" dirty="0" smtClean="0"/>
              <a:t>Internal </a:t>
            </a:r>
            <a:r>
              <a:rPr lang="en-US" sz="2800" dirty="0"/>
              <a:t>and external evaluation (pilot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Training sessions</a:t>
            </a:r>
          </a:p>
          <a:p>
            <a:r>
              <a:rPr lang="en-US" sz="2800" dirty="0" smtClean="0"/>
              <a:t>Study tour to FINEEC and EKKA for QA experts</a:t>
            </a:r>
          </a:p>
          <a:p>
            <a:r>
              <a:rPr lang="en-US" sz="2800" dirty="0" smtClean="0"/>
              <a:t>Proposal for the Standards and Guidelines for QA in Azeri higher education</a:t>
            </a:r>
          </a:p>
          <a:p>
            <a:r>
              <a:rPr lang="en-US" sz="2800" dirty="0" smtClean="0"/>
              <a:t>Blueprint for QA agency statues, organization etc.</a:t>
            </a:r>
          </a:p>
          <a:p>
            <a:r>
              <a:rPr lang="en-US" sz="2800" dirty="0" smtClean="0"/>
              <a:t>Pilot evaluations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5558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51520" y="1886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1F9CE0"/>
                </a:solidFill>
                <a:latin typeface="Georgia" panose="02040502050405020303" pitchFamily="18" charset="0"/>
              </a:rPr>
              <a:t>Advantages of working with </a:t>
            </a:r>
            <a:endParaRPr lang="en-US" sz="4000" dirty="0" smtClean="0">
              <a:solidFill>
                <a:srgbClr val="1F9CE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dirty="0" smtClean="0">
                <a:solidFill>
                  <a:srgbClr val="1F9CE0"/>
                </a:solidFill>
                <a:latin typeface="Georgia" panose="02040502050405020303" pitchFamily="18" charset="0"/>
              </a:rPr>
              <a:t>Finland</a:t>
            </a:r>
            <a:r>
              <a:rPr lang="en-US" sz="4000" dirty="0">
                <a:solidFill>
                  <a:srgbClr val="1F9CE0"/>
                </a:solidFill>
                <a:latin typeface="Georgia" panose="02040502050405020303" pitchFamily="18" charset="0"/>
              </a:rPr>
              <a:t> a</a:t>
            </a:r>
            <a:r>
              <a:rPr lang="en-US" sz="4000" dirty="0" smtClean="0">
                <a:solidFill>
                  <a:srgbClr val="1F9CE0"/>
                </a:solidFill>
                <a:latin typeface="Georgia" panose="02040502050405020303" pitchFamily="18" charset="0"/>
              </a:rPr>
              <a:t>nd Estonia</a:t>
            </a:r>
            <a:endParaRPr lang="en-US" sz="4000" dirty="0">
              <a:solidFill>
                <a:srgbClr val="1F9CE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075" y="1512079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 smtClean="0"/>
              <a:t>Finland – leading EU country in the area of education, global leader of the development of learning culture throughout the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 smtClean="0"/>
              <a:t>Estonia – success-story among the post-socialist countries –high ranking in PISA,  effiecient implementation of Bolog</a:t>
            </a:r>
            <a:r>
              <a:rPr lang="fi-FI" sz="2000" dirty="0" err="1" smtClean="0"/>
              <a:t>na</a:t>
            </a:r>
            <a:r>
              <a:rPr lang="et-EE" sz="2000" dirty="0" smtClean="0"/>
              <a:t> p</a:t>
            </a:r>
            <a:r>
              <a:rPr lang="fi-FI" sz="2000" dirty="0" smtClean="0"/>
              <a:t>r</a:t>
            </a:r>
            <a:r>
              <a:rPr lang="et-EE" sz="2000" dirty="0" smtClean="0"/>
              <a:t>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 smtClean="0"/>
              <a:t>The success in the area of education is linked with economical success: Finland among top-five countries in the global ranking, Estonia the first among post-socialist count</a:t>
            </a:r>
            <a:r>
              <a:rPr lang="fi-FI" sz="2000" dirty="0" err="1" smtClean="0"/>
              <a:t>ri</a:t>
            </a:r>
            <a:r>
              <a:rPr lang="et-EE" sz="2000" dirty="0" smtClean="0"/>
              <a:t>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 smtClean="0"/>
              <a:t>Estonia’s advantages in supporting educational developments in post-socialist countries in the area of education, having shared  the common 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 smtClean="0"/>
              <a:t>L</a:t>
            </a:r>
            <a:r>
              <a:rPr lang="en-US" sz="2000" dirty="0" err="1" smtClean="0"/>
              <a:t>ong</a:t>
            </a:r>
            <a:r>
              <a:rPr lang="en-US" sz="2000" dirty="0" smtClean="0"/>
              <a:t> </a:t>
            </a:r>
            <a:r>
              <a:rPr lang="et-EE" sz="2000" dirty="0" smtClean="0"/>
              <a:t>and fruitful </a:t>
            </a:r>
            <a:r>
              <a:rPr lang="en-US" sz="2000" dirty="0" smtClean="0"/>
              <a:t>history </a:t>
            </a:r>
            <a:r>
              <a:rPr lang="en-US" sz="2000" dirty="0"/>
              <a:t>of cooperation between Finland and </a:t>
            </a:r>
            <a:r>
              <a:rPr lang="en-US" sz="2000" dirty="0" smtClean="0"/>
              <a:t>Estonia</a:t>
            </a:r>
            <a:r>
              <a:rPr lang="et-EE" sz="2000" dirty="0" smtClean="0"/>
              <a:t>, as well as between Estonia and Azerbaijan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Finland and Estonia </a:t>
            </a:r>
            <a:r>
              <a:rPr lang="et-EE" sz="2000" dirty="0" smtClean="0"/>
              <a:t>–</a:t>
            </a:r>
            <a:r>
              <a:rPr lang="fi-FI" sz="2000" dirty="0" smtClean="0"/>
              <a:t> </a:t>
            </a:r>
            <a:r>
              <a:rPr lang="et-EE" sz="2000" dirty="0" smtClean="0"/>
              <a:t>countries </a:t>
            </a:r>
            <a:r>
              <a:rPr lang="et-EE" sz="2000" dirty="0"/>
              <a:t>learning from best </a:t>
            </a:r>
            <a:r>
              <a:rPr lang="et-EE" sz="2000" dirty="0" smtClean="0"/>
              <a:t>practices from all </a:t>
            </a:r>
            <a:r>
              <a:rPr lang="et-EE" sz="2000" dirty="0"/>
              <a:t>around </a:t>
            </a:r>
            <a:r>
              <a:rPr lang="et-EE" sz="2000" dirty="0" smtClean="0"/>
              <a:t>the world and shar</a:t>
            </a:r>
            <a:r>
              <a:rPr lang="fi-FI" sz="2000" dirty="0" smtClean="0"/>
              <a:t>e</a:t>
            </a:r>
            <a:r>
              <a:rPr lang="et-EE" sz="2000" dirty="0" smtClean="0"/>
              <a:t>ing their experie</a:t>
            </a:r>
            <a:r>
              <a:rPr lang="fi-FI" sz="2000" dirty="0" smtClean="0"/>
              <a:t>n</a:t>
            </a:r>
            <a:r>
              <a:rPr lang="et-EE" sz="2000" dirty="0" smtClean="0"/>
              <a:t>ce in international networks</a:t>
            </a:r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 smtClean="0"/>
              <a:t>Tolerance and mutual understanding as underlaying values of the cooperation</a:t>
            </a:r>
          </a:p>
        </p:txBody>
      </p:sp>
    </p:spTree>
    <p:extLst>
      <p:ext uri="{BB962C8B-B14F-4D97-AF65-F5344CB8AC3E}">
        <p14:creationId xmlns:p14="http://schemas.microsoft.com/office/powerpoint/2010/main" val="24272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424936" cy="115212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Finland Leading the Development of Learning Culture</a:t>
            </a:r>
            <a:endParaRPr lang="fi-FI" sz="2800" dirty="0"/>
          </a:p>
        </p:txBody>
      </p:sp>
      <p:sp>
        <p:nvSpPr>
          <p:cNvPr id="5" name="Kyynel 4"/>
          <p:cNvSpPr/>
          <p:nvPr/>
        </p:nvSpPr>
        <p:spPr>
          <a:xfrm rot="3078845">
            <a:off x="1068678" y="1555711"/>
            <a:ext cx="2743479" cy="2324184"/>
          </a:xfrm>
          <a:prstGeom prst="teardrop">
            <a:avLst>
              <a:gd name="adj" fmla="val 113008"/>
            </a:avLst>
          </a:prstGeom>
          <a:solidFill>
            <a:srgbClr val="00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b="1" dirty="0"/>
          </a:p>
        </p:txBody>
      </p:sp>
      <p:sp>
        <p:nvSpPr>
          <p:cNvPr id="6" name="Kyynel 5"/>
          <p:cNvSpPr/>
          <p:nvPr/>
        </p:nvSpPr>
        <p:spPr>
          <a:xfrm rot="10115085">
            <a:off x="5639235" y="1270249"/>
            <a:ext cx="3332184" cy="2076996"/>
          </a:xfrm>
          <a:prstGeom prst="teardrop">
            <a:avLst>
              <a:gd name="adj" fmla="val 108958"/>
            </a:avLst>
          </a:prstGeom>
          <a:solidFill>
            <a:srgbClr val="00808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 dirty="0"/>
          </a:p>
        </p:txBody>
      </p:sp>
      <p:sp>
        <p:nvSpPr>
          <p:cNvPr id="7" name="Kyynel 6"/>
          <p:cNvSpPr/>
          <p:nvPr/>
        </p:nvSpPr>
        <p:spPr>
          <a:xfrm rot="13417453">
            <a:off x="6118088" y="3601165"/>
            <a:ext cx="3008660" cy="2382166"/>
          </a:xfrm>
          <a:prstGeom prst="teardrop">
            <a:avLst>
              <a:gd name="adj" fmla="val 109046"/>
            </a:avLst>
          </a:prstGeom>
          <a:solidFill>
            <a:srgbClr val="0033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b="1" dirty="0"/>
          </a:p>
        </p:txBody>
      </p:sp>
      <p:sp>
        <p:nvSpPr>
          <p:cNvPr id="8" name="Kyynel 7"/>
          <p:cNvSpPr/>
          <p:nvPr/>
        </p:nvSpPr>
        <p:spPr>
          <a:xfrm rot="20925192">
            <a:off x="815078" y="4390306"/>
            <a:ext cx="3016824" cy="1591790"/>
          </a:xfrm>
          <a:prstGeom prst="teardrop">
            <a:avLst>
              <a:gd name="adj" fmla="val 112748"/>
            </a:avLst>
          </a:prstGeom>
          <a:solidFill>
            <a:srgbClr val="9900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b="1" dirty="0"/>
          </a:p>
        </p:txBody>
      </p:sp>
      <p:sp>
        <p:nvSpPr>
          <p:cNvPr id="9" name="Suorakulmio 8"/>
          <p:cNvSpPr/>
          <p:nvPr/>
        </p:nvSpPr>
        <p:spPr>
          <a:xfrm>
            <a:off x="6151767" y="1371058"/>
            <a:ext cx="2031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</a:rPr>
              <a:t>CRITICAL</a:t>
            </a:r>
          </a:p>
          <a:p>
            <a:pPr algn="ctr"/>
            <a:r>
              <a:rPr lang="fi-FI" sz="2000" b="1" dirty="0">
                <a:solidFill>
                  <a:schemeClr val="bg1"/>
                </a:solidFill>
              </a:rPr>
              <a:t>SUCCESS </a:t>
            </a:r>
            <a:r>
              <a:rPr lang="fi-FI" sz="2000" b="1" dirty="0" smtClean="0">
                <a:solidFill>
                  <a:schemeClr val="bg1"/>
                </a:solidFill>
              </a:rPr>
              <a:t>FACTORS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Excellent expertise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Motivating leadership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Committed personnel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Effective guidance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6660231" y="3645025"/>
            <a:ext cx="20162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Knowledge-based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approach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Global perspective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Networking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Future orientation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Competence development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Creativity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Esteem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1817601" y="4527358"/>
            <a:ext cx="14105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VALUES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Equity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Fairness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Openness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Trust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547664" y="1628800"/>
            <a:ext cx="20882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VISION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Broad-based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education and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excellence guarantee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 sustainable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future, well-being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and economic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competitiveness.</a:t>
            </a:r>
            <a:endParaRPr lang="fi-FI" sz="1400" b="1" dirty="0" smtClean="0">
              <a:solidFill>
                <a:schemeClr val="bg1"/>
              </a:solidFill>
            </a:endParaRPr>
          </a:p>
          <a:p>
            <a:pPr algn="ctr"/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3563888" y="2978828"/>
            <a:ext cx="2376264" cy="1877724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3851920" y="3284985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Life-long learning culture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>
            <a:normAutofit/>
          </a:bodyPr>
          <a:lstStyle/>
          <a:p>
            <a:r>
              <a:rPr lang="et-EE" sz="3600" b="1" dirty="0" smtClean="0"/>
              <a:t>Estonian LLL strategy 2020</a:t>
            </a:r>
            <a:endParaRPr lang="et-EE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960" y="1484784"/>
            <a:ext cx="8229600" cy="508975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559799"/>
                </a:solidFill>
                <a:latin typeface="Calibri"/>
                <a:ea typeface="Calibri"/>
                <a:cs typeface="Times New Roman"/>
              </a:rPr>
              <a:t>Learning </a:t>
            </a:r>
            <a:r>
              <a:rPr lang="en-GB" sz="2400" b="1" dirty="0">
                <a:solidFill>
                  <a:srgbClr val="559799"/>
                </a:solidFill>
                <a:latin typeface="Calibri"/>
                <a:ea typeface="Calibri"/>
                <a:cs typeface="Times New Roman"/>
              </a:rPr>
              <a:t>is a lifestyle</a:t>
            </a:r>
            <a:r>
              <a:rPr lang="en-GB" sz="2400" b="1" dirty="0" smtClean="0">
                <a:solidFill>
                  <a:srgbClr val="559799"/>
                </a:solidFill>
                <a:latin typeface="Calibri"/>
                <a:ea typeface="Calibri"/>
                <a:cs typeface="Times New Roman"/>
              </a:rPr>
              <a:t>.</a:t>
            </a:r>
            <a:endParaRPr lang="et-EE" sz="2400" b="1" dirty="0" smtClean="0">
              <a:solidFill>
                <a:srgbClr val="559799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559799"/>
                </a:solidFill>
                <a:latin typeface="Calibri"/>
                <a:ea typeface="Calibri"/>
                <a:cs typeface="Times New Roman"/>
              </a:rPr>
              <a:t>Let’s </a:t>
            </a:r>
            <a:r>
              <a:rPr lang="en-GB" sz="2400" b="1" dirty="0">
                <a:solidFill>
                  <a:srgbClr val="559799"/>
                </a:solidFill>
                <a:latin typeface="Calibri"/>
                <a:ea typeface="Calibri"/>
                <a:cs typeface="Times New Roman"/>
              </a:rPr>
              <a:t>notice development opportunities and let’s look for clever solutions. </a:t>
            </a:r>
            <a:endParaRPr lang="et-EE" sz="2400" b="1" dirty="0" smtClean="0">
              <a:solidFill>
                <a:srgbClr val="559799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endParaRPr lang="et-EE" b="1" dirty="0" smtClean="0">
              <a:latin typeface="Calibri"/>
              <a:ea typeface="Calibri"/>
              <a:cs typeface="Times New Roman"/>
            </a:endParaRP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5" name="Pentagon 4"/>
          <p:cNvSpPr/>
          <p:nvPr/>
        </p:nvSpPr>
        <p:spPr>
          <a:xfrm>
            <a:off x="251520" y="2924944"/>
            <a:ext cx="8892480" cy="3096344"/>
          </a:xfrm>
          <a:prstGeom prst="homePlate">
            <a:avLst/>
          </a:prstGeom>
          <a:solidFill>
            <a:srgbClr val="427271"/>
          </a:solidFill>
          <a:ln>
            <a:solidFill>
              <a:srgbClr val="559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8740" indent="-1348740">
              <a:lnSpc>
                <a:spcPct val="105000"/>
              </a:lnSpc>
              <a:spcAft>
                <a:spcPts val="0"/>
              </a:spcAft>
            </a:pPr>
            <a:r>
              <a:rPr lang="et-EE" sz="2400" b="1" dirty="0" err="1" smtClean="0">
                <a:solidFill>
                  <a:srgbClr val="FF9933"/>
                </a:solidFill>
                <a:latin typeface="Calibri"/>
                <a:ea typeface="Calibri"/>
                <a:cs typeface="Times New Roman"/>
              </a:rPr>
              <a:t>Responsibility</a:t>
            </a:r>
            <a:r>
              <a:rPr lang="et-EE" sz="2400" b="1" dirty="0" smtClean="0">
                <a:solidFill>
                  <a:srgbClr val="FF99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t-EE" sz="2400" dirty="0">
                <a:latin typeface="Calibri"/>
                <a:ea typeface="Calibri"/>
                <a:cs typeface="Times New Roman"/>
              </a:rPr>
              <a:t>–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People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understand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that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learning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and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self-development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are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their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own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choice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and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responsibility</a:t>
            </a:r>
            <a:endParaRPr lang="et-EE" sz="2200" dirty="0">
              <a:latin typeface="Calibri"/>
              <a:ea typeface="Calibri"/>
              <a:cs typeface="Times New Roman"/>
            </a:endParaRPr>
          </a:p>
          <a:p>
            <a:pPr marL="1348740" indent="-1348740">
              <a:lnSpc>
                <a:spcPct val="105000"/>
              </a:lnSpc>
              <a:spcAft>
                <a:spcPts val="0"/>
              </a:spcAft>
            </a:pPr>
            <a:r>
              <a:rPr lang="et-EE" sz="2400" b="1" dirty="0" err="1" smtClean="0">
                <a:solidFill>
                  <a:srgbClr val="FF9933"/>
                </a:solidFill>
                <a:latin typeface="Calibri"/>
                <a:ea typeface="Calibri"/>
                <a:cs typeface="Times New Roman"/>
              </a:rPr>
              <a:t>Needs</a:t>
            </a:r>
            <a:r>
              <a:rPr lang="et-EE" sz="2400" b="1" dirty="0" smtClean="0">
                <a:solidFill>
                  <a:srgbClr val="FF99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t-EE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–</a:t>
            </a:r>
            <a:r>
              <a:rPr lang="et-EE" sz="2400" b="1" dirty="0" smtClean="0">
                <a:solidFill>
                  <a:srgbClr val="FF99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 smtClean="0">
                <a:latin typeface="Calibri"/>
                <a:ea typeface="Calibri"/>
                <a:cs typeface="Times New Roman"/>
              </a:rPr>
              <a:t>Studies</a:t>
            </a:r>
            <a:r>
              <a:rPr lang="et-EE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are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based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on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the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learner’s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interests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and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capabilities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,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they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support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his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or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her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development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and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meet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actual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labour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market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needs</a:t>
            </a:r>
            <a:endParaRPr lang="en-GB" sz="2200" dirty="0">
              <a:latin typeface="Calibri"/>
              <a:ea typeface="Calibri"/>
              <a:cs typeface="Times New Roman"/>
            </a:endParaRPr>
          </a:p>
          <a:p>
            <a:pPr marL="1348740" indent="-1348740">
              <a:lnSpc>
                <a:spcPct val="105000"/>
              </a:lnSpc>
              <a:spcAft>
                <a:spcPts val="0"/>
              </a:spcAft>
            </a:pPr>
            <a:r>
              <a:rPr lang="et-EE" sz="2400" b="1" dirty="0" err="1" smtClean="0">
                <a:solidFill>
                  <a:srgbClr val="FF9933"/>
                </a:solidFill>
                <a:latin typeface="Calibri"/>
                <a:ea typeface="Calibri"/>
                <a:cs typeface="Times New Roman"/>
              </a:rPr>
              <a:t>Opportunities</a:t>
            </a:r>
            <a:r>
              <a:rPr lang="et-EE" sz="2400" b="1" dirty="0" smtClean="0">
                <a:solidFill>
                  <a:srgbClr val="FF99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–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The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lifelong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learning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system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offers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good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quality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, modern,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flexible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study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opportunities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that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also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take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the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learners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’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special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needs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into</a:t>
            </a:r>
            <a:r>
              <a:rPr lang="et-EE" sz="2200" dirty="0">
                <a:latin typeface="Calibri"/>
                <a:ea typeface="Calibri"/>
                <a:cs typeface="Times New Roman"/>
              </a:rPr>
              <a:t> </a:t>
            </a:r>
            <a:r>
              <a:rPr lang="et-EE" sz="2200" dirty="0" err="1">
                <a:latin typeface="Calibri"/>
                <a:ea typeface="Calibri"/>
                <a:cs typeface="Times New Roman"/>
              </a:rPr>
              <a:t>account</a:t>
            </a:r>
            <a:endParaRPr lang="en-GB" sz="2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2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67544" y="54868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400" b="1" dirty="0" err="1" smtClean="0">
                <a:latin typeface="Georgia" pitchFamily="18" charset="0"/>
                <a:cs typeface="Arial" charset="0"/>
              </a:rPr>
              <a:t>Let’s</a:t>
            </a:r>
            <a:r>
              <a:rPr lang="et-EE" sz="4400" b="1" dirty="0" smtClean="0">
                <a:latin typeface="Georgia" pitchFamily="18" charset="0"/>
                <a:cs typeface="Arial" charset="0"/>
              </a:rPr>
              <a:t> </a:t>
            </a:r>
            <a:r>
              <a:rPr lang="et-EE" sz="4400" b="1" dirty="0" err="1" smtClean="0">
                <a:latin typeface="Georgia" pitchFamily="18" charset="0"/>
                <a:cs typeface="Arial" charset="0"/>
              </a:rPr>
              <a:t>do</a:t>
            </a:r>
            <a:r>
              <a:rPr lang="et-EE" sz="4400" b="1" dirty="0" smtClean="0">
                <a:latin typeface="Georgia" pitchFamily="18" charset="0"/>
                <a:cs typeface="Arial" charset="0"/>
              </a:rPr>
              <a:t> </a:t>
            </a:r>
            <a:r>
              <a:rPr lang="et-EE" sz="4400" b="1" dirty="0" err="1" smtClean="0">
                <a:latin typeface="Georgia" pitchFamily="18" charset="0"/>
                <a:cs typeface="Arial" charset="0"/>
              </a:rPr>
              <a:t>it</a:t>
            </a:r>
            <a:r>
              <a:rPr lang="et-EE" sz="4400" b="1" dirty="0" smtClean="0">
                <a:latin typeface="Georgia" pitchFamily="18" charset="0"/>
                <a:cs typeface="Arial" charset="0"/>
              </a:rPr>
              <a:t> </a:t>
            </a:r>
            <a:r>
              <a:rPr lang="et-EE" sz="4400" b="1" dirty="0" err="1" smtClean="0">
                <a:latin typeface="Georgia" pitchFamily="18" charset="0"/>
                <a:cs typeface="Arial" charset="0"/>
              </a:rPr>
              <a:t>together</a:t>
            </a:r>
            <a:r>
              <a:rPr lang="en-GB" sz="4400" b="1" dirty="0" smtClean="0">
                <a:latin typeface="Georgia" pitchFamily="18" charset="0"/>
                <a:cs typeface="Arial" charset="0"/>
              </a:rPr>
              <a:t>!</a:t>
            </a:r>
            <a:endParaRPr lang="en-GB" sz="4400" b="1" dirty="0">
              <a:latin typeface="Georgia" pitchFamily="18" charset="0"/>
            </a:endParaRPr>
          </a:p>
        </p:txBody>
      </p:sp>
      <p:pic>
        <p:nvPicPr>
          <p:cNvPr id="3" name="Picture 4" descr="Marja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7884"/>
            <a:ext cx="9201348" cy="35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9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FINEEC –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Evaluation Centre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132856"/>
            <a:ext cx="7128792" cy="4536504"/>
          </a:xfrm>
        </p:spPr>
        <p:txBody>
          <a:bodyPr>
            <a:normAutofit/>
          </a:bodyPr>
          <a:lstStyle/>
          <a:p>
            <a:r>
              <a:rPr lang="fi-FI" dirty="0" smtClean="0"/>
              <a:t>To </a:t>
            </a:r>
            <a:r>
              <a:rPr lang="fi-FI" dirty="0" err="1" smtClean="0">
                <a:solidFill>
                  <a:srgbClr val="1F9CE0"/>
                </a:solidFill>
              </a:rPr>
              <a:t>evaluate</a:t>
            </a:r>
            <a:r>
              <a:rPr lang="fi-FI" dirty="0" smtClean="0">
                <a:solidFill>
                  <a:srgbClr val="1F9CE0"/>
                </a:solidFill>
              </a:rPr>
              <a:t> </a:t>
            </a:r>
            <a:r>
              <a:rPr lang="fi-FI" dirty="0" err="1" smtClean="0"/>
              <a:t>activities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providers</a:t>
            </a:r>
            <a:r>
              <a:rPr lang="fi-FI" dirty="0" smtClean="0"/>
              <a:t> and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institutions</a:t>
            </a:r>
            <a:endParaRPr lang="fi-FI" dirty="0"/>
          </a:p>
          <a:p>
            <a:r>
              <a:rPr lang="fi-FI" dirty="0" smtClean="0"/>
              <a:t>To </a:t>
            </a:r>
            <a:r>
              <a:rPr lang="fi-FI" dirty="0" err="1" smtClean="0">
                <a:solidFill>
                  <a:srgbClr val="1F9CE0"/>
                </a:solidFill>
              </a:rPr>
              <a:t>support</a:t>
            </a:r>
            <a:r>
              <a:rPr lang="fi-FI" dirty="0" smtClean="0">
                <a:solidFill>
                  <a:srgbClr val="1F9CE0"/>
                </a:solidFill>
              </a:rPr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providers</a:t>
            </a:r>
            <a:r>
              <a:rPr lang="fi-FI" dirty="0" smtClean="0"/>
              <a:t> and </a:t>
            </a:r>
            <a:r>
              <a:rPr lang="fi-FI" dirty="0" err="1" smtClean="0"/>
              <a:t>HEIs</a:t>
            </a:r>
            <a:endParaRPr lang="fi-FI" dirty="0"/>
          </a:p>
          <a:p>
            <a:r>
              <a:rPr lang="fi-FI" dirty="0" smtClean="0"/>
              <a:t>To </a:t>
            </a:r>
            <a:r>
              <a:rPr lang="fi-FI" dirty="0" err="1" smtClean="0">
                <a:solidFill>
                  <a:srgbClr val="1F9CE0"/>
                </a:solidFill>
              </a:rPr>
              <a:t>develop</a:t>
            </a:r>
            <a:r>
              <a:rPr lang="fi-FI" dirty="0" smtClean="0">
                <a:solidFill>
                  <a:srgbClr val="1F9CE0"/>
                </a:solidFill>
              </a:rPr>
              <a:t> </a:t>
            </a:r>
            <a:r>
              <a:rPr lang="fi-FI" dirty="0" err="1" smtClean="0"/>
              <a:t>evaluation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8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9632" y="1987859"/>
            <a:ext cx="2818656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Operating in Helsinki and Jyväskylä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Total </a:t>
            </a:r>
            <a:r>
              <a:rPr lang="fi-FI" sz="2400" dirty="0" err="1" smtClean="0"/>
              <a:t>approx</a:t>
            </a:r>
            <a:r>
              <a:rPr lang="fi-FI" sz="2400" dirty="0" smtClean="0"/>
              <a:t>. 40 </a:t>
            </a:r>
            <a:r>
              <a:rPr lang="fi-FI" sz="2400" dirty="0" err="1" smtClean="0"/>
              <a:t>persons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121087" y="3229158"/>
            <a:ext cx="2656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latin typeface="Georgia" panose="02040502050405020303" pitchFamily="18" charset="0"/>
              </a:rPr>
              <a:t>Image: Gustav </a:t>
            </a:r>
            <a:r>
              <a:rPr lang="fi-FI" sz="800" dirty="0" err="1" smtClean="0">
                <a:latin typeface="Georgia" panose="02040502050405020303" pitchFamily="18" charset="0"/>
              </a:rPr>
              <a:t>Welin</a:t>
            </a:r>
            <a:r>
              <a:rPr lang="fi-FI" sz="800" dirty="0" smtClean="0">
                <a:latin typeface="Georgia" panose="02040502050405020303" pitchFamily="18" charset="0"/>
              </a:rPr>
              <a:t>, </a:t>
            </a:r>
            <a:r>
              <a:rPr lang="fi-FI" sz="800" dirty="0" err="1" smtClean="0">
                <a:latin typeface="Georgia" panose="02040502050405020303" pitchFamily="18" charset="0"/>
              </a:rPr>
              <a:t>Museum</a:t>
            </a:r>
            <a:r>
              <a:rPr lang="fi-FI" sz="800" dirty="0" smtClean="0">
                <a:latin typeface="Georgia" panose="02040502050405020303" pitchFamily="18" charset="0"/>
              </a:rPr>
              <a:t> of </a:t>
            </a:r>
            <a:r>
              <a:rPr lang="fi-FI" sz="800" dirty="0" err="1" smtClean="0">
                <a:latin typeface="Georgia" panose="02040502050405020303" pitchFamily="18" charset="0"/>
              </a:rPr>
              <a:t>Finnish</a:t>
            </a:r>
            <a:r>
              <a:rPr lang="fi-FI" sz="800" dirty="0" smtClean="0">
                <a:latin typeface="Georgia" panose="02040502050405020303" pitchFamily="18" charset="0"/>
              </a:rPr>
              <a:t> Architecture</a:t>
            </a:r>
            <a:endParaRPr lang="fi-FI" sz="800" dirty="0">
              <a:latin typeface="Georgia" panose="02040502050405020303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1778"/>
            <a:ext cx="4186808" cy="276503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0469"/>
            <a:ext cx="4186808" cy="2711322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020272" y="6248628"/>
            <a:ext cx="17573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 smtClean="0">
                <a:latin typeface="Georgia" panose="02040502050405020303" pitchFamily="18" charset="0"/>
              </a:rPr>
              <a:t>Image: </a:t>
            </a:r>
            <a:r>
              <a:rPr lang="fi-FI" sz="800" dirty="0" err="1" smtClean="0">
                <a:latin typeface="Georgia" panose="02040502050405020303" pitchFamily="18" charset="0"/>
              </a:rPr>
              <a:t>University</a:t>
            </a:r>
            <a:r>
              <a:rPr lang="fi-FI" sz="800" dirty="0" smtClean="0">
                <a:latin typeface="Georgia" panose="02040502050405020303" pitchFamily="18" charset="0"/>
              </a:rPr>
              <a:t> of Jyväskylä</a:t>
            </a:r>
            <a:endParaRPr lang="fi-FI" sz="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196752"/>
            <a:ext cx="7128792" cy="4857034"/>
          </a:xfrm>
        </p:spPr>
        <p:txBody>
          <a:bodyPr>
            <a:normAutofit/>
          </a:bodyPr>
          <a:lstStyle/>
          <a:p>
            <a:pPr mar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ＭＳ Ｐゴシック" pitchFamily="-112" charset="-128"/>
                <a:cs typeface="Verdana"/>
              </a:rPr>
              <a:t>Full member of ENQA and EQAR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endParaRPr lang="et-EE" sz="2000" dirty="0" smtClean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 smtClean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EKKA’s </a:t>
            </a: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mission is,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in cooperation with its partners,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to promote quality in the field of education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and thereby increase the competitiveness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of the Estonian society.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85098"/>
            <a:ext cx="3323655" cy="22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0118"/>
            <a:ext cx="4994811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9512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Georgia" panose="02040502050405020303" pitchFamily="18" charset="0"/>
              </a:rPr>
              <a:t>Project Leaders and RTA</a:t>
            </a:r>
            <a:endParaRPr lang="en-GB" sz="4000" dirty="0">
              <a:latin typeface="Georgia" panose="02040502050405020303" pitchFamily="18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339752" y="1484784"/>
            <a:ext cx="3995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Project Leader </a:t>
            </a:r>
          </a:p>
          <a:p>
            <a:r>
              <a:rPr lang="en-GB" sz="2000" dirty="0" smtClean="0"/>
              <a:t>Dr Helka Kekäläinen</a:t>
            </a:r>
          </a:p>
          <a:p>
            <a:r>
              <a:rPr lang="en-GB" sz="2000" dirty="0" smtClean="0"/>
              <a:t>Head of Higher Education Unit, FINEEC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Junior Project Leader </a:t>
            </a:r>
          </a:p>
          <a:p>
            <a:r>
              <a:rPr lang="et-EE" sz="2000" dirty="0" smtClean="0"/>
              <a:t>Dr </a:t>
            </a:r>
            <a:r>
              <a:rPr lang="en-GB" sz="2000" dirty="0" smtClean="0"/>
              <a:t>Heli Mattisen</a:t>
            </a:r>
            <a:endParaRPr lang="et-EE" sz="2000" dirty="0" smtClean="0"/>
          </a:p>
          <a:p>
            <a:r>
              <a:rPr lang="et-EE" sz="2000" dirty="0" smtClean="0"/>
              <a:t>Director of Estonian Higher Education Quality Agency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Resident Twinning Adviser </a:t>
            </a:r>
          </a:p>
          <a:p>
            <a:r>
              <a:rPr lang="en-GB" sz="2000" dirty="0" smtClean="0"/>
              <a:t>Mr </a:t>
            </a:r>
            <a:r>
              <a:rPr lang="fi-FI" sz="2000" dirty="0" smtClean="0"/>
              <a:t>Reijo Aholainen</a:t>
            </a:r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29" y="1412777"/>
            <a:ext cx="1398935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33" y="2784530"/>
            <a:ext cx="11588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7" y="3576922"/>
            <a:ext cx="1390497" cy="18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1F9CE0"/>
                </a:solidFill>
                <a:latin typeface="Georgia" panose="02040502050405020303" pitchFamily="18" charset="0"/>
              </a:rPr>
              <a:t>Institutions and Experts committed to the project </a:t>
            </a:r>
            <a:endParaRPr lang="en-US" sz="4000" dirty="0">
              <a:solidFill>
                <a:srgbClr val="1F9CE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51520" y="1720840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There are altogether </a:t>
            </a:r>
            <a:r>
              <a:rPr lang="en-GB" sz="2000" dirty="0"/>
              <a:t>n</a:t>
            </a:r>
            <a:r>
              <a:rPr lang="en-GB" sz="2000" dirty="0" smtClean="0"/>
              <a:t> Short Term Experts committed to the project:</a:t>
            </a:r>
          </a:p>
          <a:p>
            <a:pPr>
              <a:buClr>
                <a:srgbClr val="FF0000"/>
              </a:buClr>
            </a:pPr>
            <a:endParaRPr lang="en-GB" sz="2000" dirty="0" smtClean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Finnish Education Evaluation Centre FINEEC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Estonian Higher Education Quality Agency </a:t>
            </a:r>
            <a:r>
              <a:rPr lang="en-GB" sz="2000" dirty="0" smtClean="0"/>
              <a:t>EKKA</a:t>
            </a:r>
            <a:r>
              <a:rPr lang="et-EE" sz="2000" dirty="0" smtClean="0"/>
              <a:t>, Foundation Archimedes</a:t>
            </a:r>
            <a:endParaRPr lang="en-GB" sz="2000" dirty="0" smtClean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The Ministry of Education and Culture of Finland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Ministry of Education </a:t>
            </a:r>
            <a:r>
              <a:rPr lang="en-GB" sz="2000" dirty="0" smtClean="0"/>
              <a:t>and Research </a:t>
            </a:r>
            <a:r>
              <a:rPr lang="en-GB" sz="2000" dirty="0"/>
              <a:t>of </a:t>
            </a:r>
            <a:r>
              <a:rPr lang="en-GB" sz="2000" dirty="0" smtClean="0"/>
              <a:t>Estonia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CIMO Centre for International Mobility, Finland</a:t>
            </a:r>
            <a:endParaRPr lang="et-EE" sz="2000" dirty="0" smtClean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t-EE" sz="2000" dirty="0" smtClean="0"/>
              <a:t>Estonian Qualifications Authority EQA</a:t>
            </a:r>
            <a:endParaRPr lang="en-GB" sz="2000" dirty="0" smtClean="0"/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Finnish Universities and Universities of Applied Sciences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Individual Experts from ENQA and EUA. 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Academic perspective is entailed by university researchers and teachers. The two Finnish national student unions are involved in the project. Legal counsellors are also included in the team of experts.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752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350952" y="1443577"/>
            <a:ext cx="3960440" cy="43744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827584" y="2564904"/>
            <a:ext cx="3240360" cy="3985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Steering Committee</a:t>
            </a:r>
            <a:endParaRPr lang="en-US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827584" y="3573017"/>
            <a:ext cx="3240360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RTA MS – RTA Counterpart</a:t>
            </a:r>
            <a:endParaRPr lang="en-US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827584" y="4149080"/>
            <a:ext cx="3240360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STE’s and experts in Azerbaijan institutions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827584" y="3068960"/>
            <a:ext cx="3240360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PL &amp; JPL MS – PL BC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kstiruutu 7"/>
          <p:cNvSpPr txBox="1"/>
          <p:nvPr/>
        </p:nvSpPr>
        <p:spPr>
          <a:xfrm>
            <a:off x="5292080" y="443885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HEIs and the European Framework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4822676" y="1443577"/>
            <a:ext cx="4149086" cy="42825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yöristetty suorakulmio 6"/>
          <p:cNvSpPr/>
          <p:nvPr/>
        </p:nvSpPr>
        <p:spPr>
          <a:xfrm>
            <a:off x="5076056" y="2426495"/>
            <a:ext cx="1656184" cy="12465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Legislative framework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yöristetty suorakulmio 6"/>
          <p:cNvSpPr/>
          <p:nvPr/>
        </p:nvSpPr>
        <p:spPr>
          <a:xfrm>
            <a:off x="6957000" y="2426495"/>
            <a:ext cx="1728192" cy="12619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Capacity Building of </a:t>
            </a:r>
            <a:r>
              <a:rPr lang="en-US" dirty="0" err="1" smtClean="0"/>
              <a:t>MoES</a:t>
            </a:r>
            <a:r>
              <a:rPr lang="en-US" dirty="0" smtClean="0"/>
              <a:t> Staff</a:t>
            </a:r>
            <a:endParaRPr lang="en-US" dirty="0"/>
          </a:p>
        </p:txBody>
      </p:sp>
      <p:sp>
        <p:nvSpPr>
          <p:cNvPr id="17" name="Pyöristetty suorakulmio 6"/>
          <p:cNvSpPr/>
          <p:nvPr/>
        </p:nvSpPr>
        <p:spPr>
          <a:xfrm>
            <a:off x="6948264" y="4149080"/>
            <a:ext cx="1800200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Standards and Guidelines for </a:t>
            </a:r>
            <a:r>
              <a:rPr lang="en-US" dirty="0" smtClean="0"/>
              <a:t>QA </a:t>
            </a:r>
            <a:r>
              <a:rPr lang="en-US" dirty="0"/>
              <a:t>in HE in Azerbaijan </a:t>
            </a:r>
          </a:p>
        </p:txBody>
      </p:sp>
      <p:sp>
        <p:nvSpPr>
          <p:cNvPr id="18" name="Pyöristetty suorakulmio 6"/>
          <p:cNvSpPr/>
          <p:nvPr/>
        </p:nvSpPr>
        <p:spPr>
          <a:xfrm>
            <a:off x="5076056" y="4149080"/>
            <a:ext cx="1800200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AzQF</a:t>
            </a:r>
            <a:r>
              <a:rPr lang="en-US" dirty="0">
                <a:solidFill>
                  <a:schemeClr val="bg1"/>
                </a:solidFill>
              </a:rPr>
              <a:t> sections relevant for higher education </a:t>
            </a:r>
          </a:p>
        </p:txBody>
      </p:sp>
      <p:sp>
        <p:nvSpPr>
          <p:cNvPr id="19" name="Nuoli oikealle 18"/>
          <p:cNvSpPr/>
          <p:nvPr/>
        </p:nvSpPr>
        <p:spPr>
          <a:xfrm>
            <a:off x="4240996" y="2996952"/>
            <a:ext cx="907067" cy="1440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3333"/>
              </a:solidFill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576064" y="5064888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Other beneficiaries and partners involved in Azerbaijan</a:t>
            </a:r>
            <a:endParaRPr lang="en-GB" dirty="0"/>
          </a:p>
        </p:txBody>
      </p:sp>
      <p:sp>
        <p:nvSpPr>
          <p:cNvPr id="21" name="Suorakulmio 20"/>
          <p:cNvSpPr/>
          <p:nvPr/>
        </p:nvSpPr>
        <p:spPr>
          <a:xfrm>
            <a:off x="323528" y="18864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F9CE0"/>
                </a:solidFill>
                <a:latin typeface="Georgia" panose="02040502050405020303" pitchFamily="18" charset="0"/>
              </a:rPr>
              <a:t>It’s all about people and results!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496531" y="1750370"/>
            <a:ext cx="374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Ministry of Education of the Republic of Azerbaijan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5292080" y="17503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Mandatory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857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legal and normative framework for HE is reviewed and concrete recommendations for adapting legislation relevant to QA and the HE sections of the </a:t>
            </a:r>
            <a:r>
              <a:rPr lang="en-US" sz="2800" dirty="0" err="1"/>
              <a:t>AzQF</a:t>
            </a:r>
            <a:r>
              <a:rPr lang="en-US" sz="2800" dirty="0"/>
              <a:t> in Azerbaijan are developed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Comparative table on the conformity with Bologna framework</a:t>
            </a:r>
          </a:p>
          <a:p>
            <a:r>
              <a:rPr lang="en-US" sz="2800" dirty="0" smtClean="0"/>
              <a:t>Gap assessment</a:t>
            </a:r>
          </a:p>
          <a:p>
            <a:r>
              <a:rPr lang="en-US" sz="2800" dirty="0" smtClean="0"/>
              <a:t>Recommendations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180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The coordination &amp; networking capacity of the </a:t>
            </a:r>
            <a:r>
              <a:rPr lang="en-US" sz="2800" dirty="0" err="1"/>
              <a:t>MoE</a:t>
            </a:r>
            <a:r>
              <a:rPr lang="en-US" sz="2800" dirty="0"/>
              <a:t> and relevant stakeholders is enhanced on the </a:t>
            </a:r>
            <a:r>
              <a:rPr lang="en-US" sz="2800" dirty="0" smtClean="0"/>
              <a:t>basis </a:t>
            </a:r>
            <a:r>
              <a:rPr lang="en-US" sz="2800" dirty="0"/>
              <a:t>of good practice examples in the EHEA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Analysis of institutional setup </a:t>
            </a:r>
          </a:p>
          <a:p>
            <a:r>
              <a:rPr lang="en-US" sz="2800" dirty="0" err="1" smtClean="0"/>
              <a:t>Organisation</a:t>
            </a:r>
            <a:r>
              <a:rPr lang="en-US" sz="2800" dirty="0" smtClean="0"/>
              <a:t> chart</a:t>
            </a:r>
          </a:p>
          <a:p>
            <a:r>
              <a:rPr lang="en-US" sz="2800" dirty="0" smtClean="0"/>
              <a:t>Training needs analysis</a:t>
            </a:r>
          </a:p>
          <a:p>
            <a:r>
              <a:rPr lang="en-US" sz="2800" dirty="0"/>
              <a:t>Study visit to Brussels</a:t>
            </a:r>
          </a:p>
          <a:p>
            <a:r>
              <a:rPr lang="fi-FI" sz="2800" dirty="0" err="1" smtClean="0"/>
              <a:t>Expert</a:t>
            </a:r>
            <a:r>
              <a:rPr lang="fi-FI" sz="2800" dirty="0" smtClean="0"/>
              <a:t> </a:t>
            </a:r>
            <a:r>
              <a:rPr lang="fi-FI" sz="2800" dirty="0" err="1" smtClean="0"/>
              <a:t>visits</a:t>
            </a:r>
            <a:r>
              <a:rPr lang="fi-FI" sz="2800" dirty="0" smtClean="0"/>
              <a:t> to Finland and Estonia</a:t>
            </a:r>
          </a:p>
          <a:p>
            <a:r>
              <a:rPr lang="fi-FI" sz="2800" dirty="0" err="1" smtClean="0"/>
              <a:t>Communication</a:t>
            </a:r>
            <a:r>
              <a:rPr lang="fi-FI" sz="2800" dirty="0" smtClean="0"/>
              <a:t> </a:t>
            </a:r>
            <a:r>
              <a:rPr lang="fi-FI" sz="2800" dirty="0" err="1" smtClean="0"/>
              <a:t>strategy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719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845</Words>
  <Application>Microsoft Office PowerPoint</Application>
  <PresentationFormat>Экран (4:3)</PresentationFormat>
  <Paragraphs>147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Office-teema</vt:lpstr>
      <vt:lpstr>Kick Off Meeting Support to the Ministry of Education of the Republic of Azerbaijan for further adherence of the higher education system to the European Higher Education Area (AZ-ad-EHEA)</vt:lpstr>
      <vt:lpstr>FINEEC – Finnish Education Evaluation Centre</vt:lpstr>
      <vt:lpstr>Презентация PowerPoint</vt:lpstr>
      <vt:lpstr>EKKA</vt:lpstr>
      <vt:lpstr>Презентация PowerPoint</vt:lpstr>
      <vt:lpstr>Презентация PowerPoint</vt:lpstr>
      <vt:lpstr>Презентация PowerPoint</vt:lpstr>
      <vt:lpstr>Component I</vt:lpstr>
      <vt:lpstr>Component II</vt:lpstr>
      <vt:lpstr>Component III</vt:lpstr>
      <vt:lpstr>Component IV</vt:lpstr>
      <vt:lpstr>Презентация PowerPoint</vt:lpstr>
      <vt:lpstr>Finland Leading the Development of Learning Culture</vt:lpstr>
      <vt:lpstr>Estonian LLL strategy 2020</vt:lpstr>
      <vt:lpstr>Презентация PowerPoint</vt:lpstr>
    </vt:vector>
  </TitlesOfParts>
  <Company>Opetushallitus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Holopainen Johanna</dc:creator>
  <cp:lastModifiedBy>Mammadova</cp:lastModifiedBy>
  <cp:revision>144</cp:revision>
  <cp:lastPrinted>2014-06-02T10:56:04Z</cp:lastPrinted>
  <dcterms:created xsi:type="dcterms:W3CDTF">2014-05-14T05:32:59Z</dcterms:created>
  <dcterms:modified xsi:type="dcterms:W3CDTF">2015-11-18T12:10:09Z</dcterms:modified>
</cp:coreProperties>
</file>