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4.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 id="2147483675" r:id="rId3"/>
    <p:sldMasterId id="2147483690" r:id="rId4"/>
    <p:sldMasterId id="2147483706" r:id="rId5"/>
  </p:sldMasterIdLst>
  <p:notesMasterIdLst>
    <p:notesMasterId r:id="rId21"/>
  </p:notesMasterIdLst>
  <p:handoutMasterIdLst>
    <p:handoutMasterId r:id="rId22"/>
  </p:handoutMasterIdLst>
  <p:sldIdLst>
    <p:sldId id="373" r:id="rId6"/>
    <p:sldId id="391" r:id="rId7"/>
    <p:sldId id="375" r:id="rId8"/>
    <p:sldId id="376" r:id="rId9"/>
    <p:sldId id="339" r:id="rId10"/>
    <p:sldId id="351" r:id="rId11"/>
    <p:sldId id="332" r:id="rId12"/>
    <p:sldId id="309" r:id="rId13"/>
    <p:sldId id="389" r:id="rId14"/>
    <p:sldId id="348" r:id="rId15"/>
    <p:sldId id="329" r:id="rId16"/>
    <p:sldId id="350" r:id="rId17"/>
    <p:sldId id="390" r:id="rId18"/>
    <p:sldId id="387" r:id="rId19"/>
    <p:sldId id="388" r:id="rId20"/>
  </p:sldIdLst>
  <p:sldSz cx="9144000" cy="6858000" type="screen4x3"/>
  <p:notesSz cx="6808788" cy="9940925"/>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9CE0"/>
    <a:srgbClr val="7030A0"/>
    <a:srgbClr val="85C598"/>
    <a:srgbClr val="D20D0D"/>
    <a:srgbClr val="E73333"/>
    <a:srgbClr val="EF9F3C"/>
    <a:srgbClr val="0D93D2"/>
    <a:srgbClr val="74AF2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66936" autoAdjust="0"/>
  </p:normalViewPr>
  <p:slideViewPr>
    <p:cSldViewPr>
      <p:cViewPr varScale="1">
        <p:scale>
          <a:sx n="74" d="100"/>
          <a:sy n="74" d="100"/>
        </p:scale>
        <p:origin x="1164" y="72"/>
      </p:cViewPr>
      <p:guideLst>
        <p:guide orient="horz" pos="2160"/>
        <p:guide pos="2880"/>
      </p:guideLst>
    </p:cSldViewPr>
  </p:slideViewPr>
  <p:outlineViewPr>
    <p:cViewPr>
      <p:scale>
        <a:sx n="33" d="100"/>
        <a:sy n="33" d="100"/>
      </p:scale>
      <p:origin x="0" y="13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5DC2B1-D87F-45D2-AFA7-093569AFBAEF}" type="doc">
      <dgm:prSet loTypeId="urn:microsoft.com/office/officeart/2005/8/layout/hProcess9" loCatId="process" qsTypeId="urn:microsoft.com/office/officeart/2005/8/quickstyle/simple1" qsCatId="simple" csTypeId="urn:microsoft.com/office/officeart/2005/8/colors/accent1_2" csCatId="accent1" phldr="1"/>
      <dgm:spPr/>
    </dgm:pt>
    <dgm:pt modelId="{8609F8CE-A516-4A6E-86AE-F2598EAC4316}">
      <dgm:prSet phldrT="[Teksti]" custT="1"/>
      <dgm:spPr/>
      <dgm:t>
        <a:bodyPr/>
        <a:lstStyle/>
        <a:p>
          <a:endParaRPr lang="fi-FI" sz="1600" b="1" dirty="0" smtClean="0"/>
        </a:p>
        <a:p>
          <a:r>
            <a:rPr lang="fi-FI" sz="1600" b="1" dirty="0" smtClean="0"/>
            <a:t>Agreement negotiation</a:t>
          </a:r>
        </a:p>
        <a:p>
          <a:endParaRPr lang="fi-FI" sz="1600" b="1" dirty="0" smtClean="0"/>
        </a:p>
        <a:p>
          <a:r>
            <a:rPr lang="fi-FI" sz="1600" b="1" dirty="0" smtClean="0"/>
            <a:t>Preliminary time frame for </a:t>
          </a:r>
          <a:r>
            <a:rPr lang="fi-FI" sz="1600" b="1" dirty="0" err="1" smtClean="0"/>
            <a:t>the</a:t>
          </a:r>
          <a:r>
            <a:rPr lang="fi-FI" sz="1600" b="1" dirty="0" smtClean="0"/>
            <a:t> </a:t>
          </a:r>
          <a:r>
            <a:rPr lang="fi-FI" sz="1600" b="1" dirty="0" err="1" smtClean="0"/>
            <a:t>audit</a:t>
          </a:r>
          <a:endParaRPr lang="fi-FI" sz="1600" b="1" dirty="0" smtClean="0"/>
        </a:p>
        <a:p>
          <a:endParaRPr lang="fi-FI" sz="1600" b="1" dirty="0" smtClean="0"/>
        </a:p>
        <a:p>
          <a:r>
            <a:rPr lang="fi-FI" sz="1600" b="1" dirty="0" err="1" smtClean="0"/>
            <a:t>Auditor</a:t>
          </a:r>
          <a:r>
            <a:rPr lang="fi-FI" sz="1600" b="1" dirty="0" smtClean="0"/>
            <a:t> </a:t>
          </a:r>
          <a:r>
            <a:rPr lang="fi-FI" sz="1600" b="1" dirty="0" err="1" smtClean="0"/>
            <a:t>training</a:t>
          </a:r>
          <a:endParaRPr lang="fi-FI" sz="1600" b="1" dirty="0" smtClean="0"/>
        </a:p>
        <a:p>
          <a:endParaRPr lang="fi-FI" sz="1600" b="1" dirty="0" smtClean="0"/>
        </a:p>
      </dgm:t>
    </dgm:pt>
    <dgm:pt modelId="{26AA7818-7B79-48F7-B570-1726A7451E41}" type="parTrans" cxnId="{223C8E73-BCEF-482B-9104-CD859AC712CE}">
      <dgm:prSet/>
      <dgm:spPr/>
      <dgm:t>
        <a:bodyPr/>
        <a:lstStyle/>
        <a:p>
          <a:endParaRPr lang="fi-FI"/>
        </a:p>
      </dgm:t>
    </dgm:pt>
    <dgm:pt modelId="{4B8D2A59-9BAE-4366-81D5-7BD4E9F44FD0}" type="sibTrans" cxnId="{223C8E73-BCEF-482B-9104-CD859AC712CE}">
      <dgm:prSet/>
      <dgm:spPr/>
      <dgm:t>
        <a:bodyPr/>
        <a:lstStyle/>
        <a:p>
          <a:endParaRPr lang="fi-FI"/>
        </a:p>
      </dgm:t>
    </dgm:pt>
    <dgm:pt modelId="{84957DC1-4121-4CC5-9484-F716E2D21480}">
      <dgm:prSet phldrT="[Teksti]" custT="1"/>
      <dgm:spPr/>
      <dgm:t>
        <a:bodyPr/>
        <a:lstStyle/>
        <a:p>
          <a:r>
            <a:rPr lang="fi-FI" sz="1600" b="1" dirty="0" err="1" smtClean="0"/>
            <a:t>Submission</a:t>
          </a:r>
          <a:r>
            <a:rPr lang="fi-FI" sz="1600" b="1" dirty="0" smtClean="0"/>
            <a:t> of </a:t>
          </a:r>
          <a:r>
            <a:rPr lang="fi-FI" sz="1600" b="1" dirty="0" err="1" smtClean="0"/>
            <a:t>the</a:t>
          </a:r>
          <a:r>
            <a:rPr lang="fi-FI" sz="1600" b="1" dirty="0" smtClean="0"/>
            <a:t> </a:t>
          </a:r>
          <a:r>
            <a:rPr lang="fi-FI" sz="1600" b="1" dirty="0" err="1" smtClean="0"/>
            <a:t>audit</a:t>
          </a:r>
          <a:r>
            <a:rPr lang="fi-FI" sz="1600" b="1" dirty="0" smtClean="0"/>
            <a:t> </a:t>
          </a:r>
          <a:r>
            <a:rPr lang="fi-FI" sz="1600" b="1" dirty="0" err="1" smtClean="0"/>
            <a:t>material</a:t>
          </a:r>
          <a:r>
            <a:rPr lang="fi-FI" sz="1600" b="1" dirty="0" smtClean="0"/>
            <a:t>:</a:t>
          </a:r>
        </a:p>
        <a:p>
          <a:r>
            <a:rPr lang="fi-FI" sz="1400" b="1" dirty="0" err="1" smtClean="0"/>
            <a:t>Self-evaluation</a:t>
          </a:r>
          <a:r>
            <a:rPr lang="fi-FI" sz="1400" b="1" dirty="0" smtClean="0"/>
            <a:t> </a:t>
          </a:r>
        </a:p>
        <a:p>
          <a:r>
            <a:rPr lang="fi-FI" sz="1400" b="1" dirty="0" smtClean="0"/>
            <a:t>Other </a:t>
          </a:r>
          <a:r>
            <a:rPr lang="fi-FI" sz="1400" b="1" dirty="0" err="1" smtClean="0"/>
            <a:t>material</a:t>
          </a:r>
          <a:endParaRPr lang="fi-FI" sz="1400" b="1" dirty="0" smtClean="0"/>
        </a:p>
        <a:p>
          <a:endParaRPr lang="fi-FI" sz="1400" b="1" dirty="0" smtClean="0"/>
        </a:p>
        <a:p>
          <a:r>
            <a:rPr lang="fi-FI" sz="1400" b="1" dirty="0" err="1" smtClean="0"/>
            <a:t>Briefing</a:t>
          </a:r>
          <a:r>
            <a:rPr lang="fi-FI" sz="1400" b="1" dirty="0" smtClean="0"/>
            <a:t> and </a:t>
          </a:r>
          <a:r>
            <a:rPr lang="fi-FI" sz="1400" b="1" dirty="0" err="1" smtClean="0"/>
            <a:t>discussion</a:t>
          </a:r>
          <a:r>
            <a:rPr lang="fi-FI" sz="1400" b="1" dirty="0" smtClean="0"/>
            <a:t> </a:t>
          </a:r>
          <a:r>
            <a:rPr lang="fi-FI" sz="1400" b="1" dirty="0" err="1" smtClean="0"/>
            <a:t>event</a:t>
          </a:r>
          <a:endParaRPr lang="fi-FI" sz="1400" b="1" dirty="0" smtClean="0"/>
        </a:p>
      </dgm:t>
    </dgm:pt>
    <dgm:pt modelId="{3B6AFAC2-71E2-499B-ABCD-9DA22C578D78}" type="parTrans" cxnId="{9FD5981C-1ABA-4CF6-9FA4-AB902FE22E06}">
      <dgm:prSet/>
      <dgm:spPr/>
      <dgm:t>
        <a:bodyPr/>
        <a:lstStyle/>
        <a:p>
          <a:endParaRPr lang="fi-FI"/>
        </a:p>
      </dgm:t>
    </dgm:pt>
    <dgm:pt modelId="{C0BBF113-7767-4AF1-861B-7C5F0CCD4CBA}" type="sibTrans" cxnId="{9FD5981C-1ABA-4CF6-9FA4-AB902FE22E06}">
      <dgm:prSet/>
      <dgm:spPr/>
      <dgm:t>
        <a:bodyPr/>
        <a:lstStyle/>
        <a:p>
          <a:endParaRPr lang="fi-FI"/>
        </a:p>
      </dgm:t>
    </dgm:pt>
    <dgm:pt modelId="{B5B6B976-DC4E-4773-9958-EF9FFB208FDB}">
      <dgm:prSet phldrT="[Teksti]" custT="1"/>
      <dgm:spPr/>
      <dgm:t>
        <a:bodyPr/>
        <a:lstStyle/>
        <a:p>
          <a:r>
            <a:rPr lang="fi-FI" sz="1600" b="1" dirty="0" smtClean="0"/>
            <a:t>Audit </a:t>
          </a:r>
          <a:r>
            <a:rPr lang="fi-FI" sz="1600" b="1" dirty="0" err="1" smtClean="0"/>
            <a:t>visit</a:t>
          </a:r>
          <a:endParaRPr lang="fi-FI" sz="1600" b="1" dirty="0" smtClean="0"/>
        </a:p>
        <a:p>
          <a:r>
            <a:rPr lang="fi-FI" sz="1600" b="1" dirty="0" smtClean="0"/>
            <a:t>(3-4 </a:t>
          </a:r>
          <a:r>
            <a:rPr lang="fi-FI" sz="1600" b="1" dirty="0" err="1" smtClean="0"/>
            <a:t>days</a:t>
          </a:r>
          <a:r>
            <a:rPr lang="fi-FI" sz="1600" b="1" dirty="0" smtClean="0"/>
            <a:t>)</a:t>
          </a:r>
        </a:p>
        <a:p>
          <a:r>
            <a:rPr lang="fi-FI" sz="1600" b="1" dirty="0" smtClean="0"/>
            <a:t> </a:t>
          </a:r>
        </a:p>
        <a:p>
          <a:r>
            <a:rPr lang="fi-FI" sz="1600" b="1" dirty="0" smtClean="0"/>
            <a:t>Audit team’s report and recommen-dation regarding </a:t>
          </a:r>
          <a:r>
            <a:rPr lang="fi-FI" sz="1600" b="1" dirty="0" err="1" smtClean="0"/>
            <a:t>the</a:t>
          </a:r>
          <a:r>
            <a:rPr lang="fi-FI" sz="1600" b="1" dirty="0" smtClean="0"/>
            <a:t> audit result</a:t>
          </a:r>
        </a:p>
      </dgm:t>
    </dgm:pt>
    <dgm:pt modelId="{97A21462-EE39-408C-A784-15BF56D2C78D}" type="parTrans" cxnId="{E8921BD2-388B-4330-A387-7866BBE4AA8C}">
      <dgm:prSet/>
      <dgm:spPr/>
      <dgm:t>
        <a:bodyPr/>
        <a:lstStyle/>
        <a:p>
          <a:endParaRPr lang="fi-FI"/>
        </a:p>
      </dgm:t>
    </dgm:pt>
    <dgm:pt modelId="{7E98F944-095E-4356-9110-DF596D86F2D0}" type="sibTrans" cxnId="{E8921BD2-388B-4330-A387-7866BBE4AA8C}">
      <dgm:prSet/>
      <dgm:spPr/>
      <dgm:t>
        <a:bodyPr/>
        <a:lstStyle/>
        <a:p>
          <a:endParaRPr lang="fi-FI"/>
        </a:p>
      </dgm:t>
    </dgm:pt>
    <dgm:pt modelId="{4A4936A0-6962-44FC-B02F-777ECB80F7C8}">
      <dgm:prSet custT="1"/>
      <dgm:spPr/>
      <dgm:t>
        <a:bodyPr/>
        <a:lstStyle/>
        <a:p>
          <a:r>
            <a:rPr lang="fi-FI" sz="1600" b="1" i="0" dirty="0" smtClean="0"/>
            <a:t>Publication of </a:t>
          </a:r>
          <a:r>
            <a:rPr lang="fi-FI" sz="1600" b="1" i="0" dirty="0" err="1" smtClean="0"/>
            <a:t>the</a:t>
          </a:r>
          <a:r>
            <a:rPr lang="fi-FI" sz="1600" b="1" i="0" dirty="0" smtClean="0"/>
            <a:t> report</a:t>
          </a:r>
        </a:p>
        <a:p>
          <a:endParaRPr lang="fi-FI" sz="1600" b="1" i="0" baseline="0" dirty="0" smtClean="0">
            <a:solidFill>
              <a:schemeClr val="bg1"/>
            </a:solidFill>
          </a:endParaRPr>
        </a:p>
        <a:p>
          <a:r>
            <a:rPr lang="fi-FI" sz="1600" b="1" i="0" baseline="0" dirty="0" smtClean="0">
              <a:solidFill>
                <a:schemeClr val="bg1"/>
              </a:solidFill>
            </a:rPr>
            <a:t>Quality label – valid for 6 years</a:t>
          </a:r>
        </a:p>
      </dgm:t>
    </dgm:pt>
    <dgm:pt modelId="{7318E38D-1168-4872-93E5-6D07BFC45443}" type="parTrans" cxnId="{18C00DB3-4B36-415C-ACDC-1E1E7C6D2DE6}">
      <dgm:prSet/>
      <dgm:spPr/>
      <dgm:t>
        <a:bodyPr/>
        <a:lstStyle/>
        <a:p>
          <a:endParaRPr lang="fi-FI"/>
        </a:p>
      </dgm:t>
    </dgm:pt>
    <dgm:pt modelId="{C4BACC2E-8D50-439E-985A-BB65ABC8BE9B}" type="sibTrans" cxnId="{18C00DB3-4B36-415C-ACDC-1E1E7C6D2DE6}">
      <dgm:prSet/>
      <dgm:spPr/>
      <dgm:t>
        <a:bodyPr/>
        <a:lstStyle/>
        <a:p>
          <a:endParaRPr lang="fi-FI"/>
        </a:p>
      </dgm:t>
    </dgm:pt>
    <dgm:pt modelId="{82F2939F-C61E-445B-913D-9DFBC8911C07}">
      <dgm:prSet custT="1"/>
      <dgm:spPr/>
      <dgm:t>
        <a:bodyPr/>
        <a:lstStyle/>
        <a:p>
          <a:r>
            <a:rPr lang="fi-FI" sz="1600" b="1" baseline="0" dirty="0" smtClean="0">
              <a:solidFill>
                <a:schemeClr val="bg1"/>
              </a:solidFill>
            </a:rPr>
            <a:t>Concluding seminar at </a:t>
          </a:r>
          <a:r>
            <a:rPr lang="fi-FI" sz="1600" b="1" baseline="0" dirty="0" err="1" smtClean="0">
              <a:solidFill>
                <a:schemeClr val="bg1"/>
              </a:solidFill>
            </a:rPr>
            <a:t>the</a:t>
          </a:r>
          <a:r>
            <a:rPr lang="fi-FI" sz="1600" b="1" baseline="0" dirty="0" smtClean="0">
              <a:solidFill>
                <a:schemeClr val="bg1"/>
              </a:solidFill>
            </a:rPr>
            <a:t> HEI</a:t>
          </a:r>
          <a:endParaRPr lang="fi-FI" sz="1600" b="1" baseline="0" dirty="0">
            <a:solidFill>
              <a:schemeClr val="bg1"/>
            </a:solidFill>
          </a:endParaRPr>
        </a:p>
      </dgm:t>
    </dgm:pt>
    <dgm:pt modelId="{8731B88D-2995-486B-AF08-1EF339AF137E}" type="parTrans" cxnId="{F2108361-738E-46B9-BD0A-83DF30B34246}">
      <dgm:prSet/>
      <dgm:spPr/>
      <dgm:t>
        <a:bodyPr/>
        <a:lstStyle/>
        <a:p>
          <a:endParaRPr lang="fi-FI"/>
        </a:p>
      </dgm:t>
    </dgm:pt>
    <dgm:pt modelId="{61ED9408-7F75-437B-8791-B7A1C6E196D7}" type="sibTrans" cxnId="{F2108361-738E-46B9-BD0A-83DF30B34246}">
      <dgm:prSet/>
      <dgm:spPr/>
      <dgm:t>
        <a:bodyPr/>
        <a:lstStyle/>
        <a:p>
          <a:endParaRPr lang="fi-FI"/>
        </a:p>
      </dgm:t>
    </dgm:pt>
    <dgm:pt modelId="{B1A8721D-7E5D-4A41-AD91-AFD3DBCEEB36}" type="pres">
      <dgm:prSet presAssocID="{7D5DC2B1-D87F-45D2-AFA7-093569AFBAEF}" presName="CompostProcess" presStyleCnt="0">
        <dgm:presLayoutVars>
          <dgm:dir/>
          <dgm:resizeHandles val="exact"/>
        </dgm:presLayoutVars>
      </dgm:prSet>
      <dgm:spPr/>
    </dgm:pt>
    <dgm:pt modelId="{4CFC0B37-84CC-4B81-A80C-215990C81532}" type="pres">
      <dgm:prSet presAssocID="{7D5DC2B1-D87F-45D2-AFA7-093569AFBAEF}" presName="arrow" presStyleLbl="bgShp" presStyleIdx="0" presStyleCnt="1" custLinFactNeighborX="320"/>
      <dgm:spPr/>
    </dgm:pt>
    <dgm:pt modelId="{1EF7AB29-E5CF-4A06-82C5-98804B7E9CE8}" type="pres">
      <dgm:prSet presAssocID="{7D5DC2B1-D87F-45D2-AFA7-093569AFBAEF}" presName="linearProcess" presStyleCnt="0"/>
      <dgm:spPr/>
    </dgm:pt>
    <dgm:pt modelId="{39F9B52D-198C-47F1-BB25-23F1F2F6BBB8}" type="pres">
      <dgm:prSet presAssocID="{8609F8CE-A516-4A6E-86AE-F2598EAC4316}" presName="textNode" presStyleLbl="node1" presStyleIdx="0" presStyleCnt="5" custScaleX="116059" custScaleY="122097" custLinFactNeighborX="91273" custLinFactNeighborY="0">
        <dgm:presLayoutVars>
          <dgm:bulletEnabled val="1"/>
        </dgm:presLayoutVars>
      </dgm:prSet>
      <dgm:spPr/>
      <dgm:t>
        <a:bodyPr/>
        <a:lstStyle/>
        <a:p>
          <a:endParaRPr lang="fi-FI"/>
        </a:p>
      </dgm:t>
    </dgm:pt>
    <dgm:pt modelId="{7B687B7D-C583-438A-B84E-07E2D9506930}" type="pres">
      <dgm:prSet presAssocID="{4B8D2A59-9BAE-4366-81D5-7BD4E9F44FD0}" presName="sibTrans" presStyleCnt="0"/>
      <dgm:spPr/>
    </dgm:pt>
    <dgm:pt modelId="{388E89B4-7B7D-4545-9F7C-CDA09FB5DB7F}" type="pres">
      <dgm:prSet presAssocID="{84957DC1-4121-4CC5-9484-F716E2D21480}" presName="textNode" presStyleLbl="node1" presStyleIdx="1" presStyleCnt="5" custScaleX="106282" custScaleY="120739" custLinFactNeighborX="39718" custLinFactNeighborY="-679">
        <dgm:presLayoutVars>
          <dgm:bulletEnabled val="1"/>
        </dgm:presLayoutVars>
      </dgm:prSet>
      <dgm:spPr/>
      <dgm:t>
        <a:bodyPr/>
        <a:lstStyle/>
        <a:p>
          <a:endParaRPr lang="fi-FI"/>
        </a:p>
      </dgm:t>
    </dgm:pt>
    <dgm:pt modelId="{932D4E3E-2D9A-4C13-B98E-EA752168ADDD}" type="pres">
      <dgm:prSet presAssocID="{C0BBF113-7767-4AF1-861B-7C5F0CCD4CBA}" presName="sibTrans" presStyleCnt="0"/>
      <dgm:spPr/>
    </dgm:pt>
    <dgm:pt modelId="{B15CD184-7D8F-40D7-A6B5-9B1A847F4E60}" type="pres">
      <dgm:prSet presAssocID="{B5B6B976-DC4E-4773-9958-EF9FFB208FDB}" presName="textNode" presStyleLbl="node1" presStyleIdx="2" presStyleCnt="5" custScaleX="111307" custScaleY="122097">
        <dgm:presLayoutVars>
          <dgm:bulletEnabled val="1"/>
        </dgm:presLayoutVars>
      </dgm:prSet>
      <dgm:spPr/>
      <dgm:t>
        <a:bodyPr/>
        <a:lstStyle/>
        <a:p>
          <a:endParaRPr lang="fi-FI"/>
        </a:p>
      </dgm:t>
    </dgm:pt>
    <dgm:pt modelId="{71A53872-2D57-421E-AEF8-3B6C494624F3}" type="pres">
      <dgm:prSet presAssocID="{7E98F944-095E-4356-9110-DF596D86F2D0}" presName="sibTrans" presStyleCnt="0"/>
      <dgm:spPr/>
    </dgm:pt>
    <dgm:pt modelId="{62781C84-9D24-40AA-825C-581EC07BE2E3}" type="pres">
      <dgm:prSet presAssocID="{4A4936A0-6962-44FC-B02F-777ECB80F7C8}" presName="textNode" presStyleLbl="node1" presStyleIdx="3" presStyleCnt="5" custScaleX="111307" custScaleY="124049" custLinFactNeighborX="-73277" custLinFactNeighborY="0">
        <dgm:presLayoutVars>
          <dgm:bulletEnabled val="1"/>
        </dgm:presLayoutVars>
      </dgm:prSet>
      <dgm:spPr/>
      <dgm:t>
        <a:bodyPr/>
        <a:lstStyle/>
        <a:p>
          <a:endParaRPr lang="fi-FI"/>
        </a:p>
      </dgm:t>
    </dgm:pt>
    <dgm:pt modelId="{4A1A07F6-A862-4E9B-845A-D5CFB959BACD}" type="pres">
      <dgm:prSet presAssocID="{C4BACC2E-8D50-439E-985A-BB65ABC8BE9B}" presName="sibTrans" presStyleCnt="0"/>
      <dgm:spPr/>
    </dgm:pt>
    <dgm:pt modelId="{E274736C-940E-4C4A-8024-2165D006833C}" type="pres">
      <dgm:prSet presAssocID="{82F2939F-C61E-445B-913D-9DFBC8911C07}" presName="textNode" presStyleLbl="node1" presStyleIdx="4" presStyleCnt="5" custScaleY="121571" custLinFactX="-3972" custLinFactNeighborX="-100000" custLinFactNeighborY="-1239">
        <dgm:presLayoutVars>
          <dgm:bulletEnabled val="1"/>
        </dgm:presLayoutVars>
      </dgm:prSet>
      <dgm:spPr/>
      <dgm:t>
        <a:bodyPr/>
        <a:lstStyle/>
        <a:p>
          <a:endParaRPr lang="fi-FI"/>
        </a:p>
      </dgm:t>
    </dgm:pt>
  </dgm:ptLst>
  <dgm:cxnLst>
    <dgm:cxn modelId="{C06DECF0-E5F5-469A-A074-006605C31A4B}" type="presOf" srcId="{B5B6B976-DC4E-4773-9958-EF9FFB208FDB}" destId="{B15CD184-7D8F-40D7-A6B5-9B1A847F4E60}" srcOrd="0" destOrd="0" presId="urn:microsoft.com/office/officeart/2005/8/layout/hProcess9"/>
    <dgm:cxn modelId="{E8921BD2-388B-4330-A387-7866BBE4AA8C}" srcId="{7D5DC2B1-D87F-45D2-AFA7-093569AFBAEF}" destId="{B5B6B976-DC4E-4773-9958-EF9FFB208FDB}" srcOrd="2" destOrd="0" parTransId="{97A21462-EE39-408C-A784-15BF56D2C78D}" sibTransId="{7E98F944-095E-4356-9110-DF596D86F2D0}"/>
    <dgm:cxn modelId="{E735B110-7759-42EC-BEF8-859B9CB84406}" type="presOf" srcId="{82F2939F-C61E-445B-913D-9DFBC8911C07}" destId="{E274736C-940E-4C4A-8024-2165D006833C}" srcOrd="0" destOrd="0" presId="urn:microsoft.com/office/officeart/2005/8/layout/hProcess9"/>
    <dgm:cxn modelId="{D1E65A51-D39D-4C64-B194-8F85B62E6EE5}" type="presOf" srcId="{8609F8CE-A516-4A6E-86AE-F2598EAC4316}" destId="{39F9B52D-198C-47F1-BB25-23F1F2F6BBB8}" srcOrd="0" destOrd="0" presId="urn:microsoft.com/office/officeart/2005/8/layout/hProcess9"/>
    <dgm:cxn modelId="{92698BDE-A979-482F-A57B-DF42E6FA78FA}" type="presOf" srcId="{4A4936A0-6962-44FC-B02F-777ECB80F7C8}" destId="{62781C84-9D24-40AA-825C-581EC07BE2E3}" srcOrd="0" destOrd="0" presId="urn:microsoft.com/office/officeart/2005/8/layout/hProcess9"/>
    <dgm:cxn modelId="{223C8E73-BCEF-482B-9104-CD859AC712CE}" srcId="{7D5DC2B1-D87F-45D2-AFA7-093569AFBAEF}" destId="{8609F8CE-A516-4A6E-86AE-F2598EAC4316}" srcOrd="0" destOrd="0" parTransId="{26AA7818-7B79-48F7-B570-1726A7451E41}" sibTransId="{4B8D2A59-9BAE-4366-81D5-7BD4E9F44FD0}"/>
    <dgm:cxn modelId="{8D0F83EC-C12A-4B0E-B3BE-745EAE14F4E1}" type="presOf" srcId="{84957DC1-4121-4CC5-9484-F716E2D21480}" destId="{388E89B4-7B7D-4545-9F7C-CDA09FB5DB7F}" srcOrd="0" destOrd="0" presId="urn:microsoft.com/office/officeart/2005/8/layout/hProcess9"/>
    <dgm:cxn modelId="{25F6CEB4-B6C4-40C7-922D-12F10159A501}" type="presOf" srcId="{7D5DC2B1-D87F-45D2-AFA7-093569AFBAEF}" destId="{B1A8721D-7E5D-4A41-AD91-AFD3DBCEEB36}" srcOrd="0" destOrd="0" presId="urn:microsoft.com/office/officeart/2005/8/layout/hProcess9"/>
    <dgm:cxn modelId="{F2108361-738E-46B9-BD0A-83DF30B34246}" srcId="{7D5DC2B1-D87F-45D2-AFA7-093569AFBAEF}" destId="{82F2939F-C61E-445B-913D-9DFBC8911C07}" srcOrd="4" destOrd="0" parTransId="{8731B88D-2995-486B-AF08-1EF339AF137E}" sibTransId="{61ED9408-7F75-437B-8791-B7A1C6E196D7}"/>
    <dgm:cxn modelId="{9FD5981C-1ABA-4CF6-9FA4-AB902FE22E06}" srcId="{7D5DC2B1-D87F-45D2-AFA7-093569AFBAEF}" destId="{84957DC1-4121-4CC5-9484-F716E2D21480}" srcOrd="1" destOrd="0" parTransId="{3B6AFAC2-71E2-499B-ABCD-9DA22C578D78}" sibTransId="{C0BBF113-7767-4AF1-861B-7C5F0CCD4CBA}"/>
    <dgm:cxn modelId="{18C00DB3-4B36-415C-ACDC-1E1E7C6D2DE6}" srcId="{7D5DC2B1-D87F-45D2-AFA7-093569AFBAEF}" destId="{4A4936A0-6962-44FC-B02F-777ECB80F7C8}" srcOrd="3" destOrd="0" parTransId="{7318E38D-1168-4872-93E5-6D07BFC45443}" sibTransId="{C4BACC2E-8D50-439E-985A-BB65ABC8BE9B}"/>
    <dgm:cxn modelId="{EB47384E-BC07-4124-BBD0-A2353064F3B9}" type="presParOf" srcId="{B1A8721D-7E5D-4A41-AD91-AFD3DBCEEB36}" destId="{4CFC0B37-84CC-4B81-A80C-215990C81532}" srcOrd="0" destOrd="0" presId="urn:microsoft.com/office/officeart/2005/8/layout/hProcess9"/>
    <dgm:cxn modelId="{1BBF1B81-57FB-4FF5-9215-795EE1A47054}" type="presParOf" srcId="{B1A8721D-7E5D-4A41-AD91-AFD3DBCEEB36}" destId="{1EF7AB29-E5CF-4A06-82C5-98804B7E9CE8}" srcOrd="1" destOrd="0" presId="urn:microsoft.com/office/officeart/2005/8/layout/hProcess9"/>
    <dgm:cxn modelId="{10C77272-A218-4A36-B7AC-A662F405C089}" type="presParOf" srcId="{1EF7AB29-E5CF-4A06-82C5-98804B7E9CE8}" destId="{39F9B52D-198C-47F1-BB25-23F1F2F6BBB8}" srcOrd="0" destOrd="0" presId="urn:microsoft.com/office/officeart/2005/8/layout/hProcess9"/>
    <dgm:cxn modelId="{902056EE-F40E-4101-99F8-AD87D7A37C73}" type="presParOf" srcId="{1EF7AB29-E5CF-4A06-82C5-98804B7E9CE8}" destId="{7B687B7D-C583-438A-B84E-07E2D9506930}" srcOrd="1" destOrd="0" presId="urn:microsoft.com/office/officeart/2005/8/layout/hProcess9"/>
    <dgm:cxn modelId="{B7A9D38E-2E28-4487-A4DE-1784302326D0}" type="presParOf" srcId="{1EF7AB29-E5CF-4A06-82C5-98804B7E9CE8}" destId="{388E89B4-7B7D-4545-9F7C-CDA09FB5DB7F}" srcOrd="2" destOrd="0" presId="urn:microsoft.com/office/officeart/2005/8/layout/hProcess9"/>
    <dgm:cxn modelId="{060DCB02-3C4A-47A5-B178-6E3E986DAF28}" type="presParOf" srcId="{1EF7AB29-E5CF-4A06-82C5-98804B7E9CE8}" destId="{932D4E3E-2D9A-4C13-B98E-EA752168ADDD}" srcOrd="3" destOrd="0" presId="urn:microsoft.com/office/officeart/2005/8/layout/hProcess9"/>
    <dgm:cxn modelId="{49F84643-7E5A-470B-8AA3-7F22CE0BECB2}" type="presParOf" srcId="{1EF7AB29-E5CF-4A06-82C5-98804B7E9CE8}" destId="{B15CD184-7D8F-40D7-A6B5-9B1A847F4E60}" srcOrd="4" destOrd="0" presId="urn:microsoft.com/office/officeart/2005/8/layout/hProcess9"/>
    <dgm:cxn modelId="{D3E7E5BD-63E0-4EC9-8870-5B289C00F2C1}" type="presParOf" srcId="{1EF7AB29-E5CF-4A06-82C5-98804B7E9CE8}" destId="{71A53872-2D57-421E-AEF8-3B6C494624F3}" srcOrd="5" destOrd="0" presId="urn:microsoft.com/office/officeart/2005/8/layout/hProcess9"/>
    <dgm:cxn modelId="{F2077DB5-02F2-4218-B026-ED820A5A1633}" type="presParOf" srcId="{1EF7AB29-E5CF-4A06-82C5-98804B7E9CE8}" destId="{62781C84-9D24-40AA-825C-581EC07BE2E3}" srcOrd="6" destOrd="0" presId="urn:microsoft.com/office/officeart/2005/8/layout/hProcess9"/>
    <dgm:cxn modelId="{8917463E-5879-415B-B3EC-A0C6A5AF6B7B}" type="presParOf" srcId="{1EF7AB29-E5CF-4A06-82C5-98804B7E9CE8}" destId="{4A1A07F6-A862-4E9B-845A-D5CFB959BACD}" srcOrd="7" destOrd="0" presId="urn:microsoft.com/office/officeart/2005/8/layout/hProcess9"/>
    <dgm:cxn modelId="{2F521888-A9CE-4C93-87B0-66E97894EB3D}" type="presParOf" srcId="{1EF7AB29-E5CF-4A06-82C5-98804B7E9CE8}" destId="{E274736C-940E-4C4A-8024-2165D006833C}"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61B815-5007-4B18-86B5-606EBE79BEE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fi-FI"/>
        </a:p>
      </dgm:t>
    </dgm:pt>
    <dgm:pt modelId="{B5C6BFD3-B4D9-4F0A-9579-74EA4B248356}">
      <dgm:prSet phldrT="[Teksti]" custT="1"/>
      <dgm:spPr>
        <a:solidFill>
          <a:srgbClr val="D20D0D"/>
        </a:solidFill>
      </dgm:spPr>
      <dgm:t>
        <a:bodyPr/>
        <a:lstStyle/>
        <a:p>
          <a:r>
            <a:rPr lang="en-GB" sz="1600" b="1" noProof="0" dirty="0" smtClean="0"/>
            <a:t>1. Quality policy </a:t>
          </a:r>
          <a:endParaRPr lang="en-GB" sz="1600" b="1" noProof="0" dirty="0"/>
        </a:p>
      </dgm:t>
    </dgm:pt>
    <dgm:pt modelId="{8D12B086-EC65-4940-BD5C-CE3F7D149FFA}" type="parTrans" cxnId="{786BF60F-7777-4712-94E1-E8CE44AF1A56}">
      <dgm:prSet/>
      <dgm:spPr/>
      <dgm:t>
        <a:bodyPr/>
        <a:lstStyle/>
        <a:p>
          <a:endParaRPr lang="en-GB" noProof="0"/>
        </a:p>
      </dgm:t>
    </dgm:pt>
    <dgm:pt modelId="{4F3DD6A6-FE44-4A91-8A00-AAE74D14D357}" type="sibTrans" cxnId="{786BF60F-7777-4712-94E1-E8CE44AF1A56}">
      <dgm:prSet/>
      <dgm:spPr/>
      <dgm:t>
        <a:bodyPr/>
        <a:lstStyle/>
        <a:p>
          <a:endParaRPr lang="en-GB" noProof="0"/>
        </a:p>
      </dgm:t>
    </dgm:pt>
    <dgm:pt modelId="{BDDC5977-21EE-4EE7-83B2-F1FF2E5F915F}">
      <dgm:prSet phldrT="[Teksti]" custT="1"/>
      <dgm:spPr>
        <a:solidFill>
          <a:srgbClr val="D20D0D"/>
        </a:solidFill>
      </dgm:spPr>
      <dgm:t>
        <a:bodyPr/>
        <a:lstStyle/>
        <a:p>
          <a:r>
            <a:rPr lang="en-GB" sz="1600" b="1" noProof="0" dirty="0" smtClean="0"/>
            <a:t>4. Quality management of the HEI’s core duties, incl. essential services supporting these</a:t>
          </a:r>
          <a:endParaRPr lang="en-GB" sz="1600" b="1" noProof="0" dirty="0"/>
        </a:p>
      </dgm:t>
    </dgm:pt>
    <dgm:pt modelId="{C7CF70C7-9B0F-4275-9454-7C8E08E77E06}" type="parTrans" cxnId="{74791D73-2B4E-4F5C-9988-088BC12A80C6}">
      <dgm:prSet/>
      <dgm:spPr/>
      <dgm:t>
        <a:bodyPr/>
        <a:lstStyle/>
        <a:p>
          <a:endParaRPr lang="en-GB" noProof="0"/>
        </a:p>
      </dgm:t>
    </dgm:pt>
    <dgm:pt modelId="{67284C8F-FE74-4E40-A0C3-552990BCBF32}" type="sibTrans" cxnId="{74791D73-2B4E-4F5C-9988-088BC12A80C6}">
      <dgm:prSet/>
      <dgm:spPr/>
      <dgm:t>
        <a:bodyPr/>
        <a:lstStyle/>
        <a:p>
          <a:endParaRPr lang="en-GB" noProof="0"/>
        </a:p>
      </dgm:t>
    </dgm:pt>
    <dgm:pt modelId="{C81CD4A4-FD59-4B61-AC97-D35AF7309C54}">
      <dgm:prSet phldrT="[Teksti]" custT="1"/>
      <dgm:spPr>
        <a:solidFill>
          <a:srgbClr val="0D93D2"/>
        </a:solidFill>
      </dgm:spPr>
      <dgm:t>
        <a:bodyPr/>
        <a:lstStyle/>
        <a:p>
          <a:r>
            <a:rPr lang="en-GB" sz="1600" b="1" noProof="0" dirty="0" smtClean="0"/>
            <a:t>5. Samples of degree education (3 degree programmes)</a:t>
          </a:r>
          <a:endParaRPr lang="en-GB" sz="1600" b="1" noProof="0" dirty="0"/>
        </a:p>
      </dgm:t>
    </dgm:pt>
    <dgm:pt modelId="{8558A7A8-17E7-4C11-A9EB-87F289112A8D}" type="parTrans" cxnId="{9CCA823C-5317-4202-9F2F-543566FE9EF8}">
      <dgm:prSet/>
      <dgm:spPr/>
      <dgm:t>
        <a:bodyPr/>
        <a:lstStyle/>
        <a:p>
          <a:endParaRPr lang="en-GB" noProof="0"/>
        </a:p>
      </dgm:t>
    </dgm:pt>
    <dgm:pt modelId="{308AE2E6-12AE-4E8D-88E6-1A92CB9C28AE}" type="sibTrans" cxnId="{9CCA823C-5317-4202-9F2F-543566FE9EF8}">
      <dgm:prSet/>
      <dgm:spPr/>
      <dgm:t>
        <a:bodyPr/>
        <a:lstStyle/>
        <a:p>
          <a:endParaRPr lang="en-GB" noProof="0"/>
        </a:p>
      </dgm:t>
    </dgm:pt>
    <dgm:pt modelId="{29D8D2A3-ECCA-48ED-8983-63AE06CAFECB}">
      <dgm:prSet phldrT="[Teksti]" custT="1"/>
      <dgm:spPr>
        <a:solidFill>
          <a:srgbClr val="D20D0D"/>
        </a:solidFill>
      </dgm:spPr>
      <dgm:t>
        <a:bodyPr/>
        <a:lstStyle/>
        <a:p>
          <a:r>
            <a:rPr lang="en-GB" sz="1600" b="1" noProof="0" dirty="0" smtClean="0"/>
            <a:t>2. Quality system’s link with strategic management</a:t>
          </a:r>
          <a:endParaRPr lang="en-GB" sz="1600" b="1" noProof="0" dirty="0"/>
        </a:p>
      </dgm:t>
    </dgm:pt>
    <dgm:pt modelId="{F611B68E-9B0B-40DA-98AE-BAD9922F471F}" type="parTrans" cxnId="{C180B79A-0CD4-45D9-AFCD-77770B147FE4}">
      <dgm:prSet/>
      <dgm:spPr/>
      <dgm:t>
        <a:bodyPr/>
        <a:lstStyle/>
        <a:p>
          <a:endParaRPr lang="en-GB" noProof="0"/>
        </a:p>
      </dgm:t>
    </dgm:pt>
    <dgm:pt modelId="{7B3E12D8-72E7-4D64-81D1-726391070F6D}" type="sibTrans" cxnId="{C180B79A-0CD4-45D9-AFCD-77770B147FE4}">
      <dgm:prSet/>
      <dgm:spPr/>
      <dgm:t>
        <a:bodyPr/>
        <a:lstStyle/>
        <a:p>
          <a:endParaRPr lang="en-GB" noProof="0"/>
        </a:p>
      </dgm:t>
    </dgm:pt>
    <dgm:pt modelId="{BD5C4C3C-9DCC-48F3-BCF0-B428E45B7D5C}">
      <dgm:prSet phldrT="[Teksti]" custT="1"/>
      <dgm:spPr>
        <a:solidFill>
          <a:srgbClr val="D20D0D"/>
        </a:solidFill>
      </dgm:spPr>
      <dgm:t>
        <a:bodyPr/>
        <a:lstStyle/>
        <a:p>
          <a:r>
            <a:rPr lang="en-GB" sz="1600" b="1" noProof="0" dirty="0" smtClean="0"/>
            <a:t>3. Development of the quality system</a:t>
          </a:r>
          <a:endParaRPr lang="en-GB" sz="1600" b="1" noProof="0" dirty="0"/>
        </a:p>
      </dgm:t>
    </dgm:pt>
    <dgm:pt modelId="{5A195B64-14A4-4E83-BBBD-2EB51BD77D84}" type="parTrans" cxnId="{11EF330F-C31E-413C-8D76-3E08EC491A27}">
      <dgm:prSet/>
      <dgm:spPr/>
      <dgm:t>
        <a:bodyPr/>
        <a:lstStyle/>
        <a:p>
          <a:endParaRPr lang="en-GB" noProof="0"/>
        </a:p>
      </dgm:t>
    </dgm:pt>
    <dgm:pt modelId="{33C21806-8D22-432E-B77E-D48D616BD33B}" type="sibTrans" cxnId="{11EF330F-C31E-413C-8D76-3E08EC491A27}">
      <dgm:prSet/>
      <dgm:spPr/>
      <dgm:t>
        <a:bodyPr/>
        <a:lstStyle/>
        <a:p>
          <a:endParaRPr lang="en-GB" noProof="0"/>
        </a:p>
      </dgm:t>
    </dgm:pt>
    <dgm:pt modelId="{49D99C22-D180-41B1-B9B0-4D9BC4A4155E}">
      <dgm:prSet phldrT="[Teksti]" custT="1"/>
      <dgm:spPr>
        <a:solidFill>
          <a:srgbClr val="D20D0D"/>
        </a:solidFill>
      </dgm:spPr>
      <dgm:t>
        <a:bodyPr/>
        <a:lstStyle/>
        <a:p>
          <a:r>
            <a:rPr lang="en-GB" sz="1600" b="1" noProof="0" dirty="0" smtClean="0"/>
            <a:t>6. The quality system as a whole</a:t>
          </a:r>
          <a:endParaRPr lang="en-GB" sz="1600" b="1" noProof="0" dirty="0"/>
        </a:p>
      </dgm:t>
    </dgm:pt>
    <dgm:pt modelId="{D050797D-FD28-433C-A5B4-FD28D0710353}" type="parTrans" cxnId="{C0C03D06-45D8-4C89-A88B-435EEC7D3190}">
      <dgm:prSet/>
      <dgm:spPr/>
      <dgm:t>
        <a:bodyPr/>
        <a:lstStyle/>
        <a:p>
          <a:endParaRPr lang="en-GB" noProof="0"/>
        </a:p>
      </dgm:t>
    </dgm:pt>
    <dgm:pt modelId="{D4E82863-9290-4EF9-A5B8-9E8210DB5263}" type="sibTrans" cxnId="{C0C03D06-45D8-4C89-A88B-435EEC7D3190}">
      <dgm:prSet/>
      <dgm:spPr/>
      <dgm:t>
        <a:bodyPr/>
        <a:lstStyle/>
        <a:p>
          <a:endParaRPr lang="en-GB" noProof="0"/>
        </a:p>
      </dgm:t>
    </dgm:pt>
    <dgm:pt modelId="{57D42A58-D94B-4397-B532-698387F3E202}">
      <dgm:prSet phldrT="[Teksti]" custT="1"/>
      <dgm:spPr>
        <a:solidFill>
          <a:srgbClr val="85C598"/>
        </a:solidFill>
      </dgm:spPr>
      <dgm:t>
        <a:bodyPr/>
        <a:lstStyle/>
        <a:p>
          <a:r>
            <a:rPr lang="en-GB" sz="1300" b="1" noProof="0" dirty="0" smtClean="0"/>
            <a:t>4 b) RDI &amp; artistic activities</a:t>
          </a:r>
          <a:endParaRPr lang="en-GB" sz="1300" b="1" noProof="0" dirty="0"/>
        </a:p>
      </dgm:t>
    </dgm:pt>
    <dgm:pt modelId="{779FE166-AFD4-4A48-B992-A08D936CE4F9}" type="parTrans" cxnId="{A316F832-F9CD-492C-9EE2-E456198F780A}">
      <dgm:prSet/>
      <dgm:spPr/>
      <dgm:t>
        <a:bodyPr/>
        <a:lstStyle/>
        <a:p>
          <a:endParaRPr lang="en-GB" noProof="0"/>
        </a:p>
      </dgm:t>
    </dgm:pt>
    <dgm:pt modelId="{68F0CF4C-90C8-4ED2-9872-270283F428BA}" type="sibTrans" cxnId="{A316F832-F9CD-492C-9EE2-E456198F780A}">
      <dgm:prSet/>
      <dgm:spPr/>
      <dgm:t>
        <a:bodyPr/>
        <a:lstStyle/>
        <a:p>
          <a:endParaRPr lang="en-GB" noProof="0"/>
        </a:p>
      </dgm:t>
    </dgm:pt>
    <dgm:pt modelId="{5A0D9B07-927F-41B0-9F21-1AD686162492}">
      <dgm:prSet phldrT="[Teksti]" custT="1"/>
      <dgm:spPr>
        <a:solidFill>
          <a:srgbClr val="7030A0"/>
        </a:solidFill>
      </dgm:spPr>
      <dgm:t>
        <a:bodyPr/>
        <a:lstStyle/>
        <a:p>
          <a:r>
            <a:rPr lang="en-GB" sz="1300" b="1" noProof="0" dirty="0" smtClean="0"/>
            <a:t>4 c) Societal inter-action and regional development work</a:t>
          </a:r>
          <a:endParaRPr lang="en-GB" sz="1300" b="1" noProof="0" dirty="0"/>
        </a:p>
      </dgm:t>
    </dgm:pt>
    <dgm:pt modelId="{BAAED0B9-20D3-4C30-AFD2-B4F112EF777C}" type="parTrans" cxnId="{186741C9-87DB-4C89-9414-9BEE2F35BFB9}">
      <dgm:prSet/>
      <dgm:spPr/>
      <dgm:t>
        <a:bodyPr/>
        <a:lstStyle/>
        <a:p>
          <a:endParaRPr lang="en-GB" noProof="0"/>
        </a:p>
      </dgm:t>
    </dgm:pt>
    <dgm:pt modelId="{DBE191B4-6DDB-4D1E-9931-D8EA4CDE2F0C}" type="sibTrans" cxnId="{186741C9-87DB-4C89-9414-9BEE2F35BFB9}">
      <dgm:prSet/>
      <dgm:spPr/>
      <dgm:t>
        <a:bodyPr/>
        <a:lstStyle/>
        <a:p>
          <a:endParaRPr lang="en-GB" noProof="0"/>
        </a:p>
      </dgm:t>
    </dgm:pt>
    <dgm:pt modelId="{0D262DF4-1CE9-47A4-9AB6-8F10546E8B5C}">
      <dgm:prSet phldrT="[Teksti]" custT="1"/>
      <dgm:spPr>
        <a:solidFill>
          <a:srgbClr val="EF9F3C"/>
        </a:solidFill>
      </dgm:spPr>
      <dgm:t>
        <a:bodyPr/>
        <a:lstStyle/>
        <a:p>
          <a:r>
            <a:rPr lang="en-GB" sz="1300" b="1" noProof="0" dirty="0" smtClean="0"/>
            <a:t>4 d) Optional audit target</a:t>
          </a:r>
          <a:endParaRPr lang="en-GB" sz="1300" b="1" noProof="0" dirty="0"/>
        </a:p>
      </dgm:t>
    </dgm:pt>
    <dgm:pt modelId="{841DF579-508C-417C-AB0D-97B16E313B68}" type="parTrans" cxnId="{991F51AE-3807-417B-A922-D7AD89001334}">
      <dgm:prSet/>
      <dgm:spPr/>
      <dgm:t>
        <a:bodyPr/>
        <a:lstStyle/>
        <a:p>
          <a:endParaRPr lang="en-GB" noProof="0"/>
        </a:p>
      </dgm:t>
    </dgm:pt>
    <dgm:pt modelId="{CF6530B4-23F3-4EC3-9E3B-3087C1FD39DC}" type="sibTrans" cxnId="{991F51AE-3807-417B-A922-D7AD89001334}">
      <dgm:prSet/>
      <dgm:spPr/>
      <dgm:t>
        <a:bodyPr/>
        <a:lstStyle/>
        <a:p>
          <a:endParaRPr lang="en-GB" noProof="0"/>
        </a:p>
      </dgm:t>
    </dgm:pt>
    <dgm:pt modelId="{98C19F34-FCBA-4353-B57A-B7AA5677229B}">
      <dgm:prSet phldrT="[Teksti]" custT="1"/>
      <dgm:spPr>
        <a:solidFill>
          <a:srgbClr val="0D93D2"/>
        </a:solidFill>
      </dgm:spPr>
      <dgm:t>
        <a:bodyPr/>
        <a:lstStyle/>
        <a:p>
          <a:r>
            <a:rPr lang="en-GB" sz="1300" b="1" noProof="0" dirty="0" smtClean="0"/>
            <a:t>4 a) Degree education</a:t>
          </a:r>
          <a:endParaRPr lang="en-GB" sz="1300" b="1" noProof="0" dirty="0"/>
        </a:p>
      </dgm:t>
    </dgm:pt>
    <dgm:pt modelId="{A143F11B-AE35-4092-ABBA-D1F9229D4503}" type="sibTrans" cxnId="{2AE527E9-DEF5-479D-8FEF-74F6BC42E367}">
      <dgm:prSet/>
      <dgm:spPr/>
      <dgm:t>
        <a:bodyPr/>
        <a:lstStyle/>
        <a:p>
          <a:endParaRPr lang="en-GB" noProof="0"/>
        </a:p>
      </dgm:t>
    </dgm:pt>
    <dgm:pt modelId="{6FCE4931-EE90-49CC-8551-335FB2858998}" type="parTrans" cxnId="{2AE527E9-DEF5-479D-8FEF-74F6BC42E367}">
      <dgm:prSet/>
      <dgm:spPr/>
      <dgm:t>
        <a:bodyPr/>
        <a:lstStyle/>
        <a:p>
          <a:endParaRPr lang="en-GB" noProof="0"/>
        </a:p>
      </dgm:t>
    </dgm:pt>
    <dgm:pt modelId="{60AF127B-1F0D-469B-AD40-8663C0D7C3F3}" type="pres">
      <dgm:prSet presAssocID="{9261B815-5007-4B18-86B5-606EBE79BEE3}" presName="diagram" presStyleCnt="0">
        <dgm:presLayoutVars>
          <dgm:dir/>
          <dgm:resizeHandles val="exact"/>
        </dgm:presLayoutVars>
      </dgm:prSet>
      <dgm:spPr/>
      <dgm:t>
        <a:bodyPr/>
        <a:lstStyle/>
        <a:p>
          <a:endParaRPr lang="fi-FI"/>
        </a:p>
      </dgm:t>
    </dgm:pt>
    <dgm:pt modelId="{318C5B86-6270-4E5D-B22B-31A5B979AABF}" type="pres">
      <dgm:prSet presAssocID="{B5C6BFD3-B4D9-4F0A-9579-74EA4B248356}" presName="node" presStyleLbl="node1" presStyleIdx="0" presStyleCnt="10" custScaleX="218658" custScaleY="29280" custLinFactNeighborX="36544" custLinFactNeighborY="43040">
        <dgm:presLayoutVars>
          <dgm:bulletEnabled val="1"/>
        </dgm:presLayoutVars>
      </dgm:prSet>
      <dgm:spPr/>
      <dgm:t>
        <a:bodyPr/>
        <a:lstStyle/>
        <a:p>
          <a:endParaRPr lang="fi-FI"/>
        </a:p>
      </dgm:t>
    </dgm:pt>
    <dgm:pt modelId="{9385741F-131A-4EF0-B79D-B7D9DFE56171}" type="pres">
      <dgm:prSet presAssocID="{4F3DD6A6-FE44-4A91-8A00-AAE74D14D357}" presName="sibTrans" presStyleCnt="0"/>
      <dgm:spPr/>
    </dgm:pt>
    <dgm:pt modelId="{9F91D558-534C-4561-97CB-FA19CFFD1487}" type="pres">
      <dgm:prSet presAssocID="{98C19F34-FCBA-4353-B57A-B7AA5677229B}" presName="node" presStyleLbl="node1" presStyleIdx="1" presStyleCnt="10" custScaleX="64113" custScaleY="34400" custLinFactY="60019" custLinFactNeighborX="-96934" custLinFactNeighborY="100000">
        <dgm:presLayoutVars>
          <dgm:bulletEnabled val="1"/>
        </dgm:presLayoutVars>
      </dgm:prSet>
      <dgm:spPr/>
      <dgm:t>
        <a:bodyPr/>
        <a:lstStyle/>
        <a:p>
          <a:endParaRPr lang="fi-FI"/>
        </a:p>
      </dgm:t>
    </dgm:pt>
    <dgm:pt modelId="{B864F3C7-1FA4-4AED-91E4-571AED154A16}" type="pres">
      <dgm:prSet presAssocID="{A143F11B-AE35-4092-ABBA-D1F9229D4503}" presName="sibTrans" presStyleCnt="0"/>
      <dgm:spPr/>
    </dgm:pt>
    <dgm:pt modelId="{F08E0AF1-243D-4E34-A37F-6663C4BA6197}" type="pres">
      <dgm:prSet presAssocID="{BDDC5977-21EE-4EE7-83B2-F1FF2E5F915F}" presName="node" presStyleLbl="node1" presStyleIdx="2" presStyleCnt="10" custScaleY="56782" custLinFactY="13529" custLinFactNeighborX="-68080" custLinFactNeighborY="100000">
        <dgm:presLayoutVars>
          <dgm:bulletEnabled val="1"/>
        </dgm:presLayoutVars>
      </dgm:prSet>
      <dgm:spPr/>
      <dgm:t>
        <a:bodyPr/>
        <a:lstStyle/>
        <a:p>
          <a:endParaRPr lang="fi-FI"/>
        </a:p>
      </dgm:t>
    </dgm:pt>
    <dgm:pt modelId="{2832C523-60CF-4C0E-825E-8ED341FADB25}" type="pres">
      <dgm:prSet presAssocID="{67284C8F-FE74-4E40-A0C3-552990BCBF32}" presName="sibTrans" presStyleCnt="0"/>
      <dgm:spPr/>
    </dgm:pt>
    <dgm:pt modelId="{4F4EDF41-FEAD-46F4-ABFA-F58606422C0B}" type="pres">
      <dgm:prSet presAssocID="{C81CD4A4-FD59-4B61-AC97-D35AF7309C54}" presName="node" presStyleLbl="node1" presStyleIdx="3" presStyleCnt="10" custScaleX="214442" custScaleY="28830" custLinFactY="22462" custLinFactNeighborX="125" custLinFactNeighborY="100000">
        <dgm:presLayoutVars>
          <dgm:bulletEnabled val="1"/>
        </dgm:presLayoutVars>
      </dgm:prSet>
      <dgm:spPr/>
      <dgm:t>
        <a:bodyPr/>
        <a:lstStyle/>
        <a:p>
          <a:endParaRPr lang="fi-FI"/>
        </a:p>
      </dgm:t>
    </dgm:pt>
    <dgm:pt modelId="{218F3C68-D59D-4605-8730-B8BFE0EDBBC7}" type="pres">
      <dgm:prSet presAssocID="{308AE2E6-12AE-4E8D-88E6-1A92CB9C28AE}" presName="sibTrans" presStyleCnt="0"/>
      <dgm:spPr/>
    </dgm:pt>
    <dgm:pt modelId="{97FAD773-D163-46D0-8F13-71436C4800ED}" type="pres">
      <dgm:prSet presAssocID="{29D8D2A3-ECCA-48ED-8983-63AE06CAFECB}" presName="node" presStyleLbl="node1" presStyleIdx="4" presStyleCnt="10" custScaleX="218658" custScaleY="29280" custLinFactNeighborX="630" custLinFactNeighborY="-88918">
        <dgm:presLayoutVars>
          <dgm:bulletEnabled val="1"/>
        </dgm:presLayoutVars>
      </dgm:prSet>
      <dgm:spPr/>
      <dgm:t>
        <a:bodyPr/>
        <a:lstStyle/>
        <a:p>
          <a:endParaRPr lang="fi-FI"/>
        </a:p>
      </dgm:t>
    </dgm:pt>
    <dgm:pt modelId="{01D23880-FBE4-4598-BE68-B5314F62B52B}" type="pres">
      <dgm:prSet presAssocID="{7B3E12D8-72E7-4D64-81D1-726391070F6D}" presName="sibTrans" presStyleCnt="0"/>
      <dgm:spPr/>
    </dgm:pt>
    <dgm:pt modelId="{032F83CE-1AAB-44EA-9520-F2A592863960}" type="pres">
      <dgm:prSet presAssocID="{BD5C4C3C-9DCC-48F3-BCF0-B428E45B7D5C}" presName="node" presStyleLbl="node1" presStyleIdx="5" presStyleCnt="10" custScaleX="218658" custScaleY="29280" custLinFactNeighborX="630" custLinFactNeighborY="-97703">
        <dgm:presLayoutVars>
          <dgm:bulletEnabled val="1"/>
        </dgm:presLayoutVars>
      </dgm:prSet>
      <dgm:spPr/>
      <dgm:t>
        <a:bodyPr/>
        <a:lstStyle/>
        <a:p>
          <a:endParaRPr lang="fi-FI"/>
        </a:p>
      </dgm:t>
    </dgm:pt>
    <dgm:pt modelId="{0041FEB2-EABC-4F00-8B7E-9D7F70E8BF46}" type="pres">
      <dgm:prSet presAssocID="{33C21806-8D22-432E-B77E-D48D616BD33B}" presName="sibTrans" presStyleCnt="0"/>
      <dgm:spPr/>
    </dgm:pt>
    <dgm:pt modelId="{5DFDEAD2-238F-4FC6-A1C1-6BD6D9DA907D}" type="pres">
      <dgm:prSet presAssocID="{49D99C22-D180-41B1-B9B0-4D9BC4A4155E}" presName="node" presStyleLbl="node1" presStyleIdx="6" presStyleCnt="10" custScaleX="214442" custScaleY="28830" custLinFactNeighborX="34413" custLinFactNeighborY="18900">
        <dgm:presLayoutVars>
          <dgm:bulletEnabled val="1"/>
        </dgm:presLayoutVars>
      </dgm:prSet>
      <dgm:spPr/>
      <dgm:t>
        <a:bodyPr/>
        <a:lstStyle/>
        <a:p>
          <a:endParaRPr lang="fi-FI"/>
        </a:p>
      </dgm:t>
    </dgm:pt>
    <dgm:pt modelId="{5F7905BA-0D3F-47C9-8BC2-247A8D92B115}" type="pres">
      <dgm:prSet presAssocID="{D4E82863-9290-4EF9-A5B8-9E8210DB5263}" presName="sibTrans" presStyleCnt="0"/>
      <dgm:spPr/>
    </dgm:pt>
    <dgm:pt modelId="{E04ACAFF-C874-4382-A324-17BE48141F45}" type="pres">
      <dgm:prSet presAssocID="{57D42A58-D94B-4397-B532-698387F3E202}" presName="node" presStyleLbl="node1" presStyleIdx="7" presStyleCnt="10" custScaleX="61404" custScaleY="34400" custLinFactNeighborX="-95249" custLinFactNeighborY="-65273">
        <dgm:presLayoutVars>
          <dgm:bulletEnabled val="1"/>
        </dgm:presLayoutVars>
      </dgm:prSet>
      <dgm:spPr/>
      <dgm:t>
        <a:bodyPr/>
        <a:lstStyle/>
        <a:p>
          <a:endParaRPr lang="fi-FI"/>
        </a:p>
      </dgm:t>
    </dgm:pt>
    <dgm:pt modelId="{EF93FFBF-FE9A-432C-9F62-27097F4458D2}" type="pres">
      <dgm:prSet presAssocID="{68F0CF4C-90C8-4ED2-9872-270283F428BA}" presName="sibTrans" presStyleCnt="0"/>
      <dgm:spPr/>
    </dgm:pt>
    <dgm:pt modelId="{35523B7C-8638-4981-8A6D-A41202C91FDC}" type="pres">
      <dgm:prSet presAssocID="{5A0D9B07-927F-41B0-9F21-1AD686162492}" presName="node" presStyleLbl="node1" presStyleIdx="8" presStyleCnt="10" custScaleX="62178" custScaleY="34526" custLinFactX="20334" custLinFactY="-52953" custLinFactNeighborX="100000" custLinFactNeighborY="-100000">
        <dgm:presLayoutVars>
          <dgm:bulletEnabled val="1"/>
        </dgm:presLayoutVars>
      </dgm:prSet>
      <dgm:spPr/>
      <dgm:t>
        <a:bodyPr/>
        <a:lstStyle/>
        <a:p>
          <a:endParaRPr lang="fi-FI"/>
        </a:p>
      </dgm:t>
    </dgm:pt>
    <dgm:pt modelId="{ED772E8F-7BB4-41FA-9007-96A8496D6114}" type="pres">
      <dgm:prSet presAssocID="{DBE191B4-6DDB-4D1E-9931-D8EA4CDE2F0C}" presName="sibTrans" presStyleCnt="0"/>
      <dgm:spPr/>
    </dgm:pt>
    <dgm:pt modelId="{FF1CB885-A5A9-4D14-8F17-B58A13C358B9}" type="pres">
      <dgm:prSet presAssocID="{0D262DF4-1CE9-47A4-9AB6-8F10546E8B5C}" presName="node" presStyleLbl="node1" presStyleIdx="9" presStyleCnt="10" custScaleX="64140" custScaleY="34400" custLinFactY="-16402" custLinFactNeighborX="47175" custLinFactNeighborY="-100000">
        <dgm:presLayoutVars>
          <dgm:bulletEnabled val="1"/>
        </dgm:presLayoutVars>
      </dgm:prSet>
      <dgm:spPr/>
      <dgm:t>
        <a:bodyPr/>
        <a:lstStyle/>
        <a:p>
          <a:endParaRPr lang="fi-FI"/>
        </a:p>
      </dgm:t>
    </dgm:pt>
  </dgm:ptLst>
  <dgm:cxnLst>
    <dgm:cxn modelId="{74791D73-2B4E-4F5C-9988-088BC12A80C6}" srcId="{9261B815-5007-4B18-86B5-606EBE79BEE3}" destId="{BDDC5977-21EE-4EE7-83B2-F1FF2E5F915F}" srcOrd="2" destOrd="0" parTransId="{C7CF70C7-9B0F-4275-9454-7C8E08E77E06}" sibTransId="{67284C8F-FE74-4E40-A0C3-552990BCBF32}"/>
    <dgm:cxn modelId="{11EF330F-C31E-413C-8D76-3E08EC491A27}" srcId="{9261B815-5007-4B18-86B5-606EBE79BEE3}" destId="{BD5C4C3C-9DCC-48F3-BCF0-B428E45B7D5C}" srcOrd="5" destOrd="0" parTransId="{5A195B64-14A4-4E83-BBBD-2EB51BD77D84}" sibTransId="{33C21806-8D22-432E-B77E-D48D616BD33B}"/>
    <dgm:cxn modelId="{7FB3CB40-F7E7-4D0B-BB21-20AB83305A81}" type="presOf" srcId="{5A0D9B07-927F-41B0-9F21-1AD686162492}" destId="{35523B7C-8638-4981-8A6D-A41202C91FDC}" srcOrd="0" destOrd="0" presId="urn:microsoft.com/office/officeart/2005/8/layout/default"/>
    <dgm:cxn modelId="{90D6E443-BC4C-4533-A950-E2B7091C1EC8}" type="presOf" srcId="{29D8D2A3-ECCA-48ED-8983-63AE06CAFECB}" destId="{97FAD773-D163-46D0-8F13-71436C4800ED}" srcOrd="0" destOrd="0" presId="urn:microsoft.com/office/officeart/2005/8/layout/default"/>
    <dgm:cxn modelId="{7B98EFFF-A592-4C1A-9761-4F71CBEB47DB}" type="presOf" srcId="{0D262DF4-1CE9-47A4-9AB6-8F10546E8B5C}" destId="{FF1CB885-A5A9-4D14-8F17-B58A13C358B9}" srcOrd="0" destOrd="0" presId="urn:microsoft.com/office/officeart/2005/8/layout/default"/>
    <dgm:cxn modelId="{15377461-6CBC-4B0B-A844-253A427EA088}" type="presOf" srcId="{C81CD4A4-FD59-4B61-AC97-D35AF7309C54}" destId="{4F4EDF41-FEAD-46F4-ABFA-F58606422C0B}" srcOrd="0" destOrd="0" presId="urn:microsoft.com/office/officeart/2005/8/layout/default"/>
    <dgm:cxn modelId="{C180B79A-0CD4-45D9-AFCD-77770B147FE4}" srcId="{9261B815-5007-4B18-86B5-606EBE79BEE3}" destId="{29D8D2A3-ECCA-48ED-8983-63AE06CAFECB}" srcOrd="4" destOrd="0" parTransId="{F611B68E-9B0B-40DA-98AE-BAD9922F471F}" sibTransId="{7B3E12D8-72E7-4D64-81D1-726391070F6D}"/>
    <dgm:cxn modelId="{2AE527E9-DEF5-479D-8FEF-74F6BC42E367}" srcId="{9261B815-5007-4B18-86B5-606EBE79BEE3}" destId="{98C19F34-FCBA-4353-B57A-B7AA5677229B}" srcOrd="1" destOrd="0" parTransId="{6FCE4931-EE90-49CC-8551-335FB2858998}" sibTransId="{A143F11B-AE35-4092-ABBA-D1F9229D4503}"/>
    <dgm:cxn modelId="{9CCA823C-5317-4202-9F2F-543566FE9EF8}" srcId="{9261B815-5007-4B18-86B5-606EBE79BEE3}" destId="{C81CD4A4-FD59-4B61-AC97-D35AF7309C54}" srcOrd="3" destOrd="0" parTransId="{8558A7A8-17E7-4C11-A9EB-87F289112A8D}" sibTransId="{308AE2E6-12AE-4E8D-88E6-1A92CB9C28AE}"/>
    <dgm:cxn modelId="{991C8DF6-FE4B-42BF-9577-4BCA177328B1}" type="presOf" srcId="{57D42A58-D94B-4397-B532-698387F3E202}" destId="{E04ACAFF-C874-4382-A324-17BE48141F45}" srcOrd="0" destOrd="0" presId="urn:microsoft.com/office/officeart/2005/8/layout/default"/>
    <dgm:cxn modelId="{DB29D4B0-08A1-4D25-B8DC-A717F4B7B267}" type="presOf" srcId="{9261B815-5007-4B18-86B5-606EBE79BEE3}" destId="{60AF127B-1F0D-469B-AD40-8663C0D7C3F3}" srcOrd="0" destOrd="0" presId="urn:microsoft.com/office/officeart/2005/8/layout/default"/>
    <dgm:cxn modelId="{A316F832-F9CD-492C-9EE2-E456198F780A}" srcId="{9261B815-5007-4B18-86B5-606EBE79BEE3}" destId="{57D42A58-D94B-4397-B532-698387F3E202}" srcOrd="7" destOrd="0" parTransId="{779FE166-AFD4-4A48-B992-A08D936CE4F9}" sibTransId="{68F0CF4C-90C8-4ED2-9872-270283F428BA}"/>
    <dgm:cxn modelId="{C0C03D06-45D8-4C89-A88B-435EEC7D3190}" srcId="{9261B815-5007-4B18-86B5-606EBE79BEE3}" destId="{49D99C22-D180-41B1-B9B0-4D9BC4A4155E}" srcOrd="6" destOrd="0" parTransId="{D050797D-FD28-433C-A5B4-FD28D0710353}" sibTransId="{D4E82863-9290-4EF9-A5B8-9E8210DB5263}"/>
    <dgm:cxn modelId="{786BF60F-7777-4712-94E1-E8CE44AF1A56}" srcId="{9261B815-5007-4B18-86B5-606EBE79BEE3}" destId="{B5C6BFD3-B4D9-4F0A-9579-74EA4B248356}" srcOrd="0" destOrd="0" parTransId="{8D12B086-EC65-4940-BD5C-CE3F7D149FFA}" sibTransId="{4F3DD6A6-FE44-4A91-8A00-AAE74D14D357}"/>
    <dgm:cxn modelId="{33A34B65-6193-439B-BF3B-2575AB76CE55}" type="presOf" srcId="{49D99C22-D180-41B1-B9B0-4D9BC4A4155E}" destId="{5DFDEAD2-238F-4FC6-A1C1-6BD6D9DA907D}" srcOrd="0" destOrd="0" presId="urn:microsoft.com/office/officeart/2005/8/layout/default"/>
    <dgm:cxn modelId="{706BFC32-6684-4C01-A6BD-3E6D0D6E51E0}" type="presOf" srcId="{B5C6BFD3-B4D9-4F0A-9579-74EA4B248356}" destId="{318C5B86-6270-4E5D-B22B-31A5B979AABF}" srcOrd="0" destOrd="0" presId="urn:microsoft.com/office/officeart/2005/8/layout/default"/>
    <dgm:cxn modelId="{CA45FEC6-FE27-4888-A17C-8BD57B3FE2C3}" type="presOf" srcId="{98C19F34-FCBA-4353-B57A-B7AA5677229B}" destId="{9F91D558-534C-4561-97CB-FA19CFFD1487}" srcOrd="0" destOrd="0" presId="urn:microsoft.com/office/officeart/2005/8/layout/default"/>
    <dgm:cxn modelId="{DBE5A11A-F644-4248-9263-0E383DB355C2}" type="presOf" srcId="{BD5C4C3C-9DCC-48F3-BCF0-B428E45B7D5C}" destId="{032F83CE-1AAB-44EA-9520-F2A592863960}" srcOrd="0" destOrd="0" presId="urn:microsoft.com/office/officeart/2005/8/layout/default"/>
    <dgm:cxn modelId="{991F51AE-3807-417B-A922-D7AD89001334}" srcId="{9261B815-5007-4B18-86B5-606EBE79BEE3}" destId="{0D262DF4-1CE9-47A4-9AB6-8F10546E8B5C}" srcOrd="9" destOrd="0" parTransId="{841DF579-508C-417C-AB0D-97B16E313B68}" sibTransId="{CF6530B4-23F3-4EC3-9E3B-3087C1FD39DC}"/>
    <dgm:cxn modelId="{186741C9-87DB-4C89-9414-9BEE2F35BFB9}" srcId="{9261B815-5007-4B18-86B5-606EBE79BEE3}" destId="{5A0D9B07-927F-41B0-9F21-1AD686162492}" srcOrd="8" destOrd="0" parTransId="{BAAED0B9-20D3-4C30-AFD2-B4F112EF777C}" sibTransId="{DBE191B4-6DDB-4D1E-9931-D8EA4CDE2F0C}"/>
    <dgm:cxn modelId="{CF8CC2BA-8AB8-430B-9096-AB1639D0FFB8}" type="presOf" srcId="{BDDC5977-21EE-4EE7-83B2-F1FF2E5F915F}" destId="{F08E0AF1-243D-4E34-A37F-6663C4BA6197}" srcOrd="0" destOrd="0" presId="urn:microsoft.com/office/officeart/2005/8/layout/default"/>
    <dgm:cxn modelId="{EC691770-757E-4D79-9FDE-EA5F7F665599}" type="presParOf" srcId="{60AF127B-1F0D-469B-AD40-8663C0D7C3F3}" destId="{318C5B86-6270-4E5D-B22B-31A5B979AABF}" srcOrd="0" destOrd="0" presId="urn:microsoft.com/office/officeart/2005/8/layout/default"/>
    <dgm:cxn modelId="{E56F7A75-446E-41F0-917D-3F6D2BC4E181}" type="presParOf" srcId="{60AF127B-1F0D-469B-AD40-8663C0D7C3F3}" destId="{9385741F-131A-4EF0-B79D-B7D9DFE56171}" srcOrd="1" destOrd="0" presId="urn:microsoft.com/office/officeart/2005/8/layout/default"/>
    <dgm:cxn modelId="{DC6400C7-E03A-45A7-BC80-EB3845B50D91}" type="presParOf" srcId="{60AF127B-1F0D-469B-AD40-8663C0D7C3F3}" destId="{9F91D558-534C-4561-97CB-FA19CFFD1487}" srcOrd="2" destOrd="0" presId="urn:microsoft.com/office/officeart/2005/8/layout/default"/>
    <dgm:cxn modelId="{049A3248-F6A5-461E-A029-A1309B4D9EAB}" type="presParOf" srcId="{60AF127B-1F0D-469B-AD40-8663C0D7C3F3}" destId="{B864F3C7-1FA4-4AED-91E4-571AED154A16}" srcOrd="3" destOrd="0" presId="urn:microsoft.com/office/officeart/2005/8/layout/default"/>
    <dgm:cxn modelId="{918E9220-4717-4F60-811D-9A2FC1C0AC2D}" type="presParOf" srcId="{60AF127B-1F0D-469B-AD40-8663C0D7C3F3}" destId="{F08E0AF1-243D-4E34-A37F-6663C4BA6197}" srcOrd="4" destOrd="0" presId="urn:microsoft.com/office/officeart/2005/8/layout/default"/>
    <dgm:cxn modelId="{3D9CC573-5D68-40C0-BB59-3A621E6F3CC2}" type="presParOf" srcId="{60AF127B-1F0D-469B-AD40-8663C0D7C3F3}" destId="{2832C523-60CF-4C0E-825E-8ED341FADB25}" srcOrd="5" destOrd="0" presId="urn:microsoft.com/office/officeart/2005/8/layout/default"/>
    <dgm:cxn modelId="{74B69B70-018E-464E-8BA1-9967315BC2AC}" type="presParOf" srcId="{60AF127B-1F0D-469B-AD40-8663C0D7C3F3}" destId="{4F4EDF41-FEAD-46F4-ABFA-F58606422C0B}" srcOrd="6" destOrd="0" presId="urn:microsoft.com/office/officeart/2005/8/layout/default"/>
    <dgm:cxn modelId="{0935418F-483E-498A-99E5-26227338A673}" type="presParOf" srcId="{60AF127B-1F0D-469B-AD40-8663C0D7C3F3}" destId="{218F3C68-D59D-4605-8730-B8BFE0EDBBC7}" srcOrd="7" destOrd="0" presId="urn:microsoft.com/office/officeart/2005/8/layout/default"/>
    <dgm:cxn modelId="{526D6048-578B-4993-9B49-534FED5F4C8E}" type="presParOf" srcId="{60AF127B-1F0D-469B-AD40-8663C0D7C3F3}" destId="{97FAD773-D163-46D0-8F13-71436C4800ED}" srcOrd="8" destOrd="0" presId="urn:microsoft.com/office/officeart/2005/8/layout/default"/>
    <dgm:cxn modelId="{B857079F-85A2-41A9-9883-C4E46AFA7C39}" type="presParOf" srcId="{60AF127B-1F0D-469B-AD40-8663C0D7C3F3}" destId="{01D23880-FBE4-4598-BE68-B5314F62B52B}" srcOrd="9" destOrd="0" presId="urn:microsoft.com/office/officeart/2005/8/layout/default"/>
    <dgm:cxn modelId="{6467F067-9B43-4D01-8693-047933FE3D31}" type="presParOf" srcId="{60AF127B-1F0D-469B-AD40-8663C0D7C3F3}" destId="{032F83CE-1AAB-44EA-9520-F2A592863960}" srcOrd="10" destOrd="0" presId="urn:microsoft.com/office/officeart/2005/8/layout/default"/>
    <dgm:cxn modelId="{5549FD41-CE4F-446D-A209-072BFCD7B1BB}" type="presParOf" srcId="{60AF127B-1F0D-469B-AD40-8663C0D7C3F3}" destId="{0041FEB2-EABC-4F00-8B7E-9D7F70E8BF46}" srcOrd="11" destOrd="0" presId="urn:microsoft.com/office/officeart/2005/8/layout/default"/>
    <dgm:cxn modelId="{64CDC882-2346-44CA-893E-931506FA59F0}" type="presParOf" srcId="{60AF127B-1F0D-469B-AD40-8663C0D7C3F3}" destId="{5DFDEAD2-238F-4FC6-A1C1-6BD6D9DA907D}" srcOrd="12" destOrd="0" presId="urn:microsoft.com/office/officeart/2005/8/layout/default"/>
    <dgm:cxn modelId="{D67D14FB-C1BB-45E8-850B-C187D603C8ED}" type="presParOf" srcId="{60AF127B-1F0D-469B-AD40-8663C0D7C3F3}" destId="{5F7905BA-0D3F-47C9-8BC2-247A8D92B115}" srcOrd="13" destOrd="0" presId="urn:microsoft.com/office/officeart/2005/8/layout/default"/>
    <dgm:cxn modelId="{DB8D0031-7A3B-4296-B015-CB362AEEDAF2}" type="presParOf" srcId="{60AF127B-1F0D-469B-AD40-8663C0D7C3F3}" destId="{E04ACAFF-C874-4382-A324-17BE48141F45}" srcOrd="14" destOrd="0" presId="urn:microsoft.com/office/officeart/2005/8/layout/default"/>
    <dgm:cxn modelId="{3980EAE3-82FE-4EB6-B07F-679C61317C15}" type="presParOf" srcId="{60AF127B-1F0D-469B-AD40-8663C0D7C3F3}" destId="{EF93FFBF-FE9A-432C-9F62-27097F4458D2}" srcOrd="15" destOrd="0" presId="urn:microsoft.com/office/officeart/2005/8/layout/default"/>
    <dgm:cxn modelId="{8ECE9E41-33B0-4A9E-A40A-8412E72287C7}" type="presParOf" srcId="{60AF127B-1F0D-469B-AD40-8663C0D7C3F3}" destId="{35523B7C-8638-4981-8A6D-A41202C91FDC}" srcOrd="16" destOrd="0" presId="urn:microsoft.com/office/officeart/2005/8/layout/default"/>
    <dgm:cxn modelId="{528F80A2-4516-4DFF-ACA2-72DF185DB8FB}" type="presParOf" srcId="{60AF127B-1F0D-469B-AD40-8663C0D7C3F3}" destId="{ED772E8F-7BB4-41FA-9007-96A8496D6114}" srcOrd="17" destOrd="0" presId="urn:microsoft.com/office/officeart/2005/8/layout/default"/>
    <dgm:cxn modelId="{8E2E3B15-B6A4-428E-84D9-D23D726EB90D}" type="presParOf" srcId="{60AF127B-1F0D-469B-AD40-8663C0D7C3F3}" destId="{FF1CB885-A5A9-4D14-8F17-B58A13C358B9}"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C0B37-84CC-4B81-A80C-215990C81532}">
      <dsp:nvSpPr>
        <dsp:cNvPr id="0" name=""/>
        <dsp:cNvSpPr/>
      </dsp:nvSpPr>
      <dsp:spPr>
        <a:xfrm>
          <a:off x="658388" y="0"/>
          <a:ext cx="7200591" cy="514543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F9B52D-198C-47F1-BB25-23F1F2F6BBB8}">
      <dsp:nvSpPr>
        <dsp:cNvPr id="0" name=""/>
        <dsp:cNvSpPr/>
      </dsp:nvSpPr>
      <dsp:spPr>
        <a:xfrm>
          <a:off x="198100" y="1316233"/>
          <a:ext cx="1619372" cy="25129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fi-FI" sz="1600" b="1" kern="1200" dirty="0" smtClean="0"/>
        </a:p>
        <a:p>
          <a:pPr lvl="0" algn="ctr" defTabSz="711200">
            <a:lnSpc>
              <a:spcPct val="90000"/>
            </a:lnSpc>
            <a:spcBef>
              <a:spcPct val="0"/>
            </a:spcBef>
            <a:spcAft>
              <a:spcPct val="35000"/>
            </a:spcAft>
          </a:pPr>
          <a:r>
            <a:rPr lang="fi-FI" sz="1600" b="1" kern="1200" dirty="0" smtClean="0"/>
            <a:t>Agreement negotiation</a:t>
          </a:r>
        </a:p>
        <a:p>
          <a:pPr lvl="0" algn="ctr" defTabSz="711200">
            <a:lnSpc>
              <a:spcPct val="90000"/>
            </a:lnSpc>
            <a:spcBef>
              <a:spcPct val="0"/>
            </a:spcBef>
            <a:spcAft>
              <a:spcPct val="35000"/>
            </a:spcAft>
          </a:pPr>
          <a:endParaRPr lang="fi-FI" sz="1600" b="1" kern="1200" dirty="0" smtClean="0"/>
        </a:p>
        <a:p>
          <a:pPr lvl="0" algn="ctr" defTabSz="711200">
            <a:lnSpc>
              <a:spcPct val="90000"/>
            </a:lnSpc>
            <a:spcBef>
              <a:spcPct val="0"/>
            </a:spcBef>
            <a:spcAft>
              <a:spcPct val="35000"/>
            </a:spcAft>
          </a:pPr>
          <a:r>
            <a:rPr lang="fi-FI" sz="1600" b="1" kern="1200" dirty="0" smtClean="0"/>
            <a:t>Preliminary time frame for </a:t>
          </a:r>
          <a:r>
            <a:rPr lang="fi-FI" sz="1600" b="1" kern="1200" dirty="0" err="1" smtClean="0"/>
            <a:t>the</a:t>
          </a:r>
          <a:r>
            <a:rPr lang="fi-FI" sz="1600" b="1" kern="1200" dirty="0" smtClean="0"/>
            <a:t> </a:t>
          </a:r>
          <a:r>
            <a:rPr lang="fi-FI" sz="1600" b="1" kern="1200" dirty="0" err="1" smtClean="0"/>
            <a:t>audit</a:t>
          </a:r>
          <a:endParaRPr lang="fi-FI" sz="1600" b="1" kern="1200" dirty="0" smtClean="0"/>
        </a:p>
        <a:p>
          <a:pPr lvl="0" algn="ctr" defTabSz="711200">
            <a:lnSpc>
              <a:spcPct val="90000"/>
            </a:lnSpc>
            <a:spcBef>
              <a:spcPct val="0"/>
            </a:spcBef>
            <a:spcAft>
              <a:spcPct val="35000"/>
            </a:spcAft>
          </a:pPr>
          <a:endParaRPr lang="fi-FI" sz="1600" b="1" kern="1200" dirty="0" smtClean="0"/>
        </a:p>
        <a:p>
          <a:pPr lvl="0" algn="ctr" defTabSz="711200">
            <a:lnSpc>
              <a:spcPct val="90000"/>
            </a:lnSpc>
            <a:spcBef>
              <a:spcPct val="0"/>
            </a:spcBef>
            <a:spcAft>
              <a:spcPct val="35000"/>
            </a:spcAft>
          </a:pPr>
          <a:r>
            <a:rPr lang="fi-FI" sz="1600" b="1" kern="1200" dirty="0" err="1" smtClean="0"/>
            <a:t>Auditor</a:t>
          </a:r>
          <a:r>
            <a:rPr lang="fi-FI" sz="1600" b="1" kern="1200" dirty="0" smtClean="0"/>
            <a:t> </a:t>
          </a:r>
          <a:r>
            <a:rPr lang="fi-FI" sz="1600" b="1" kern="1200" dirty="0" err="1" smtClean="0"/>
            <a:t>training</a:t>
          </a:r>
          <a:endParaRPr lang="fi-FI" sz="1600" b="1" kern="1200" dirty="0" smtClean="0"/>
        </a:p>
        <a:p>
          <a:pPr lvl="0" algn="ctr" defTabSz="711200">
            <a:lnSpc>
              <a:spcPct val="90000"/>
            </a:lnSpc>
            <a:spcBef>
              <a:spcPct val="0"/>
            </a:spcBef>
            <a:spcAft>
              <a:spcPct val="35000"/>
            </a:spcAft>
          </a:pPr>
          <a:endParaRPr lang="fi-FI" sz="1600" b="1" kern="1200" dirty="0" smtClean="0"/>
        </a:p>
      </dsp:txBody>
      <dsp:txXfrm>
        <a:off x="277151" y="1395284"/>
        <a:ext cx="1461270" cy="2354866"/>
      </dsp:txXfrm>
    </dsp:sp>
    <dsp:sp modelId="{388E89B4-7B7D-4545-9F7C-CDA09FB5DB7F}">
      <dsp:nvSpPr>
        <dsp:cNvPr id="0" name=""/>
        <dsp:cNvSpPr/>
      </dsp:nvSpPr>
      <dsp:spPr>
        <a:xfrm>
          <a:off x="1922474" y="1316233"/>
          <a:ext cx="1482953" cy="24850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i-FI" sz="1600" b="1" kern="1200" dirty="0" err="1" smtClean="0"/>
            <a:t>Submission</a:t>
          </a:r>
          <a:r>
            <a:rPr lang="fi-FI" sz="1600" b="1" kern="1200" dirty="0" smtClean="0"/>
            <a:t> of </a:t>
          </a:r>
          <a:r>
            <a:rPr lang="fi-FI" sz="1600" b="1" kern="1200" dirty="0" err="1" smtClean="0"/>
            <a:t>the</a:t>
          </a:r>
          <a:r>
            <a:rPr lang="fi-FI" sz="1600" b="1" kern="1200" dirty="0" smtClean="0"/>
            <a:t> </a:t>
          </a:r>
          <a:r>
            <a:rPr lang="fi-FI" sz="1600" b="1" kern="1200" dirty="0" err="1" smtClean="0"/>
            <a:t>audit</a:t>
          </a:r>
          <a:r>
            <a:rPr lang="fi-FI" sz="1600" b="1" kern="1200" dirty="0" smtClean="0"/>
            <a:t> </a:t>
          </a:r>
          <a:r>
            <a:rPr lang="fi-FI" sz="1600" b="1" kern="1200" dirty="0" err="1" smtClean="0"/>
            <a:t>material</a:t>
          </a:r>
          <a:r>
            <a:rPr lang="fi-FI" sz="1600" b="1" kern="1200" dirty="0" smtClean="0"/>
            <a:t>:</a:t>
          </a:r>
        </a:p>
        <a:p>
          <a:pPr lvl="0" algn="ctr" defTabSz="711200">
            <a:lnSpc>
              <a:spcPct val="90000"/>
            </a:lnSpc>
            <a:spcBef>
              <a:spcPct val="0"/>
            </a:spcBef>
            <a:spcAft>
              <a:spcPct val="35000"/>
            </a:spcAft>
          </a:pPr>
          <a:r>
            <a:rPr lang="fi-FI" sz="1400" b="1" kern="1200" dirty="0" err="1" smtClean="0"/>
            <a:t>Self-evaluation</a:t>
          </a:r>
          <a:r>
            <a:rPr lang="fi-FI" sz="1400" b="1" kern="1200" dirty="0" smtClean="0"/>
            <a:t> </a:t>
          </a:r>
        </a:p>
        <a:p>
          <a:pPr lvl="0" algn="ctr" defTabSz="711200">
            <a:lnSpc>
              <a:spcPct val="90000"/>
            </a:lnSpc>
            <a:spcBef>
              <a:spcPct val="0"/>
            </a:spcBef>
            <a:spcAft>
              <a:spcPct val="35000"/>
            </a:spcAft>
          </a:pPr>
          <a:r>
            <a:rPr lang="fi-FI" sz="1400" b="1" kern="1200" dirty="0" smtClean="0"/>
            <a:t>Other </a:t>
          </a:r>
          <a:r>
            <a:rPr lang="fi-FI" sz="1400" b="1" kern="1200" dirty="0" err="1" smtClean="0"/>
            <a:t>material</a:t>
          </a:r>
          <a:endParaRPr lang="fi-FI" sz="1400" b="1" kern="1200" dirty="0" smtClean="0"/>
        </a:p>
        <a:p>
          <a:pPr lvl="0" algn="ctr" defTabSz="711200">
            <a:lnSpc>
              <a:spcPct val="90000"/>
            </a:lnSpc>
            <a:spcBef>
              <a:spcPct val="0"/>
            </a:spcBef>
            <a:spcAft>
              <a:spcPct val="35000"/>
            </a:spcAft>
          </a:pPr>
          <a:endParaRPr lang="fi-FI" sz="1400" b="1" kern="1200" dirty="0" smtClean="0"/>
        </a:p>
        <a:p>
          <a:pPr lvl="0" algn="ctr" defTabSz="711200">
            <a:lnSpc>
              <a:spcPct val="90000"/>
            </a:lnSpc>
            <a:spcBef>
              <a:spcPct val="0"/>
            </a:spcBef>
            <a:spcAft>
              <a:spcPct val="35000"/>
            </a:spcAft>
          </a:pPr>
          <a:r>
            <a:rPr lang="fi-FI" sz="1400" b="1" kern="1200" dirty="0" err="1" smtClean="0"/>
            <a:t>Briefing</a:t>
          </a:r>
          <a:r>
            <a:rPr lang="fi-FI" sz="1400" b="1" kern="1200" dirty="0" smtClean="0"/>
            <a:t> and </a:t>
          </a:r>
          <a:r>
            <a:rPr lang="fi-FI" sz="1400" b="1" kern="1200" dirty="0" err="1" smtClean="0"/>
            <a:t>discussion</a:t>
          </a:r>
          <a:r>
            <a:rPr lang="fi-FI" sz="1400" b="1" kern="1200" dirty="0" smtClean="0"/>
            <a:t> </a:t>
          </a:r>
          <a:r>
            <a:rPr lang="fi-FI" sz="1400" b="1" kern="1200" dirty="0" err="1" smtClean="0"/>
            <a:t>event</a:t>
          </a:r>
          <a:endParaRPr lang="fi-FI" sz="1400" b="1" kern="1200" dirty="0" smtClean="0"/>
        </a:p>
      </dsp:txBody>
      <dsp:txXfrm>
        <a:off x="1994866" y="1388625"/>
        <a:ext cx="1338169" cy="2340234"/>
      </dsp:txXfrm>
    </dsp:sp>
    <dsp:sp modelId="{B15CD184-7D8F-40D7-A6B5-9B1A847F4E60}">
      <dsp:nvSpPr>
        <dsp:cNvPr id="0" name=""/>
        <dsp:cNvSpPr/>
      </dsp:nvSpPr>
      <dsp:spPr>
        <a:xfrm>
          <a:off x="3536087" y="1316233"/>
          <a:ext cx="1553067" cy="25129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i-FI" sz="1600" b="1" kern="1200" dirty="0" smtClean="0"/>
            <a:t>Audit </a:t>
          </a:r>
          <a:r>
            <a:rPr lang="fi-FI" sz="1600" b="1" kern="1200" dirty="0" err="1" smtClean="0"/>
            <a:t>visit</a:t>
          </a:r>
          <a:endParaRPr lang="fi-FI" sz="1600" b="1" kern="1200" dirty="0" smtClean="0"/>
        </a:p>
        <a:p>
          <a:pPr lvl="0" algn="ctr" defTabSz="711200">
            <a:lnSpc>
              <a:spcPct val="90000"/>
            </a:lnSpc>
            <a:spcBef>
              <a:spcPct val="0"/>
            </a:spcBef>
            <a:spcAft>
              <a:spcPct val="35000"/>
            </a:spcAft>
          </a:pPr>
          <a:r>
            <a:rPr lang="fi-FI" sz="1600" b="1" kern="1200" dirty="0" smtClean="0"/>
            <a:t>(3-4 </a:t>
          </a:r>
          <a:r>
            <a:rPr lang="fi-FI" sz="1600" b="1" kern="1200" dirty="0" err="1" smtClean="0"/>
            <a:t>days</a:t>
          </a:r>
          <a:r>
            <a:rPr lang="fi-FI" sz="1600" b="1" kern="1200" dirty="0" smtClean="0"/>
            <a:t>)</a:t>
          </a:r>
        </a:p>
        <a:p>
          <a:pPr lvl="0" algn="ctr" defTabSz="711200">
            <a:lnSpc>
              <a:spcPct val="90000"/>
            </a:lnSpc>
            <a:spcBef>
              <a:spcPct val="0"/>
            </a:spcBef>
            <a:spcAft>
              <a:spcPct val="35000"/>
            </a:spcAft>
          </a:pPr>
          <a:r>
            <a:rPr lang="fi-FI" sz="1600" b="1" kern="1200" dirty="0" smtClean="0"/>
            <a:t> </a:t>
          </a:r>
        </a:p>
        <a:p>
          <a:pPr lvl="0" algn="ctr" defTabSz="711200">
            <a:lnSpc>
              <a:spcPct val="90000"/>
            </a:lnSpc>
            <a:spcBef>
              <a:spcPct val="0"/>
            </a:spcBef>
            <a:spcAft>
              <a:spcPct val="35000"/>
            </a:spcAft>
          </a:pPr>
          <a:r>
            <a:rPr lang="fi-FI" sz="1600" b="1" kern="1200" dirty="0" smtClean="0"/>
            <a:t>Audit team’s report and recommen-dation regarding </a:t>
          </a:r>
          <a:r>
            <a:rPr lang="fi-FI" sz="1600" b="1" kern="1200" dirty="0" err="1" smtClean="0"/>
            <a:t>the</a:t>
          </a:r>
          <a:r>
            <a:rPr lang="fi-FI" sz="1600" b="1" kern="1200" dirty="0" smtClean="0"/>
            <a:t> audit result</a:t>
          </a:r>
        </a:p>
      </dsp:txBody>
      <dsp:txXfrm>
        <a:off x="3611901" y="1392047"/>
        <a:ext cx="1401439" cy="2361340"/>
      </dsp:txXfrm>
    </dsp:sp>
    <dsp:sp modelId="{62781C84-9D24-40AA-825C-581EC07BE2E3}">
      <dsp:nvSpPr>
        <dsp:cNvPr id="0" name=""/>
        <dsp:cNvSpPr/>
      </dsp:nvSpPr>
      <dsp:spPr>
        <a:xfrm>
          <a:off x="5147075" y="1296145"/>
          <a:ext cx="1553067" cy="255314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i-FI" sz="1600" b="1" i="0" kern="1200" dirty="0" smtClean="0"/>
            <a:t>Publication of </a:t>
          </a:r>
          <a:r>
            <a:rPr lang="fi-FI" sz="1600" b="1" i="0" kern="1200" dirty="0" err="1" smtClean="0"/>
            <a:t>the</a:t>
          </a:r>
          <a:r>
            <a:rPr lang="fi-FI" sz="1600" b="1" i="0" kern="1200" dirty="0" smtClean="0"/>
            <a:t> report</a:t>
          </a:r>
        </a:p>
        <a:p>
          <a:pPr lvl="0" algn="ctr" defTabSz="711200">
            <a:lnSpc>
              <a:spcPct val="90000"/>
            </a:lnSpc>
            <a:spcBef>
              <a:spcPct val="0"/>
            </a:spcBef>
            <a:spcAft>
              <a:spcPct val="35000"/>
            </a:spcAft>
          </a:pPr>
          <a:endParaRPr lang="fi-FI" sz="1600" b="1" i="0" kern="1200" baseline="0" dirty="0" smtClean="0">
            <a:solidFill>
              <a:schemeClr val="bg1"/>
            </a:solidFill>
          </a:endParaRPr>
        </a:p>
        <a:p>
          <a:pPr lvl="0" algn="ctr" defTabSz="711200">
            <a:lnSpc>
              <a:spcPct val="90000"/>
            </a:lnSpc>
            <a:spcBef>
              <a:spcPct val="0"/>
            </a:spcBef>
            <a:spcAft>
              <a:spcPct val="35000"/>
            </a:spcAft>
          </a:pPr>
          <a:r>
            <a:rPr lang="fi-FI" sz="1600" b="1" i="0" kern="1200" baseline="0" dirty="0" smtClean="0">
              <a:solidFill>
                <a:schemeClr val="bg1"/>
              </a:solidFill>
            </a:rPr>
            <a:t>Quality label – valid for 6 years</a:t>
          </a:r>
        </a:p>
      </dsp:txBody>
      <dsp:txXfrm>
        <a:off x="5222889" y="1371959"/>
        <a:ext cx="1401439" cy="2401516"/>
      </dsp:txXfrm>
    </dsp:sp>
    <dsp:sp modelId="{E274736C-940E-4C4A-8024-2165D006833C}">
      <dsp:nvSpPr>
        <dsp:cNvPr id="0" name=""/>
        <dsp:cNvSpPr/>
      </dsp:nvSpPr>
      <dsp:spPr>
        <a:xfrm>
          <a:off x="6803546" y="1296145"/>
          <a:ext cx="1395300" cy="25021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i-FI" sz="1600" b="1" kern="1200" baseline="0" dirty="0" smtClean="0">
              <a:solidFill>
                <a:schemeClr val="bg1"/>
              </a:solidFill>
            </a:rPr>
            <a:t>Concluding seminar at </a:t>
          </a:r>
          <a:r>
            <a:rPr lang="fi-FI" sz="1600" b="1" kern="1200" baseline="0" dirty="0" err="1" smtClean="0">
              <a:solidFill>
                <a:schemeClr val="bg1"/>
              </a:solidFill>
            </a:rPr>
            <a:t>the</a:t>
          </a:r>
          <a:r>
            <a:rPr lang="fi-FI" sz="1600" b="1" kern="1200" baseline="0" dirty="0" smtClean="0">
              <a:solidFill>
                <a:schemeClr val="bg1"/>
              </a:solidFill>
            </a:rPr>
            <a:t> HEI</a:t>
          </a:r>
          <a:endParaRPr lang="fi-FI" sz="1600" b="1" kern="1200" baseline="0" dirty="0">
            <a:solidFill>
              <a:schemeClr val="bg1"/>
            </a:solidFill>
          </a:endParaRPr>
        </a:p>
      </dsp:txBody>
      <dsp:txXfrm>
        <a:off x="6871659" y="1364258"/>
        <a:ext cx="1259074" cy="23659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8C5B86-6270-4E5D-B22B-31A5B979AABF}">
      <dsp:nvSpPr>
        <dsp:cNvPr id="0" name=""/>
        <dsp:cNvSpPr/>
      </dsp:nvSpPr>
      <dsp:spPr>
        <a:xfrm>
          <a:off x="1080127" y="720075"/>
          <a:ext cx="5733747" cy="460675"/>
        </a:xfrm>
        <a:prstGeom prst="rect">
          <a:avLst/>
        </a:prstGeom>
        <a:solidFill>
          <a:srgbClr val="D20D0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noProof="0" dirty="0" smtClean="0"/>
            <a:t>1. Quality policy </a:t>
          </a:r>
          <a:endParaRPr lang="en-GB" sz="1600" b="1" kern="1200" noProof="0" dirty="0"/>
        </a:p>
      </dsp:txBody>
      <dsp:txXfrm>
        <a:off x="1080127" y="720075"/>
        <a:ext cx="5733747" cy="460675"/>
      </dsp:txXfrm>
    </dsp:sp>
    <dsp:sp modelId="{9F91D558-534C-4561-97CB-FA19CFFD1487}">
      <dsp:nvSpPr>
        <dsp:cNvPr id="0" name=""/>
        <dsp:cNvSpPr/>
      </dsp:nvSpPr>
      <dsp:spPr>
        <a:xfrm>
          <a:off x="3575979" y="2520283"/>
          <a:ext cx="1681199" cy="541231"/>
        </a:xfrm>
        <a:prstGeom prst="rect">
          <a:avLst/>
        </a:prstGeom>
        <a:solidFill>
          <a:srgbClr val="0D93D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b="1" kern="1200" noProof="0" dirty="0" smtClean="0"/>
            <a:t>4 a) Degree education</a:t>
          </a:r>
          <a:endParaRPr lang="en-GB" sz="1300" b="1" kern="1200" noProof="0" dirty="0"/>
        </a:p>
      </dsp:txBody>
      <dsp:txXfrm>
        <a:off x="3575979" y="2520283"/>
        <a:ext cx="1681199" cy="541231"/>
      </dsp:txXfrm>
    </dsp:sp>
    <dsp:sp modelId="{F08E0AF1-243D-4E34-A37F-6663C4BA6197}">
      <dsp:nvSpPr>
        <dsp:cNvPr id="0" name=""/>
        <dsp:cNvSpPr/>
      </dsp:nvSpPr>
      <dsp:spPr>
        <a:xfrm>
          <a:off x="864093" y="2592290"/>
          <a:ext cx="2622244" cy="893377"/>
        </a:xfrm>
        <a:prstGeom prst="rect">
          <a:avLst/>
        </a:prstGeom>
        <a:solidFill>
          <a:srgbClr val="D20D0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noProof="0" dirty="0" smtClean="0"/>
            <a:t>4. Quality management of the HEI’s core duties, incl. essential services supporting these</a:t>
          </a:r>
          <a:endParaRPr lang="en-GB" sz="1600" b="1" kern="1200" noProof="0" dirty="0"/>
        </a:p>
      </dsp:txBody>
      <dsp:txXfrm>
        <a:off x="864093" y="2592290"/>
        <a:ext cx="2622244" cy="893377"/>
      </dsp:txXfrm>
    </dsp:sp>
    <dsp:sp modelId="{4F4EDF41-FEAD-46F4-ABFA-F58606422C0B}">
      <dsp:nvSpPr>
        <dsp:cNvPr id="0" name=""/>
        <dsp:cNvSpPr/>
      </dsp:nvSpPr>
      <dsp:spPr>
        <a:xfrm>
          <a:off x="1152121" y="3888439"/>
          <a:ext cx="5623193" cy="453595"/>
        </a:xfrm>
        <a:prstGeom prst="rect">
          <a:avLst/>
        </a:prstGeom>
        <a:solidFill>
          <a:srgbClr val="0D93D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noProof="0" dirty="0" smtClean="0"/>
            <a:t>5. Samples of degree education (3 degree programmes)</a:t>
          </a:r>
          <a:endParaRPr lang="en-GB" sz="1600" b="1" kern="1200" noProof="0" dirty="0"/>
        </a:p>
      </dsp:txBody>
      <dsp:txXfrm>
        <a:off x="1152121" y="3888439"/>
        <a:ext cx="5623193" cy="453595"/>
      </dsp:txXfrm>
    </dsp:sp>
    <dsp:sp modelId="{97FAD773-D163-46D0-8F13-71436C4800ED}">
      <dsp:nvSpPr>
        <dsp:cNvPr id="0" name=""/>
        <dsp:cNvSpPr/>
      </dsp:nvSpPr>
      <dsp:spPr>
        <a:xfrm>
          <a:off x="1110086" y="1278519"/>
          <a:ext cx="5733747" cy="460675"/>
        </a:xfrm>
        <a:prstGeom prst="rect">
          <a:avLst/>
        </a:prstGeom>
        <a:solidFill>
          <a:srgbClr val="D20D0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noProof="0" dirty="0" smtClean="0"/>
            <a:t>2. Quality system’s link with strategic management</a:t>
          </a:r>
          <a:endParaRPr lang="en-GB" sz="1600" b="1" kern="1200" noProof="0" dirty="0"/>
        </a:p>
      </dsp:txBody>
      <dsp:txXfrm>
        <a:off x="1110086" y="1278519"/>
        <a:ext cx="5733747" cy="460675"/>
      </dsp:txXfrm>
    </dsp:sp>
    <dsp:sp modelId="{032F83CE-1AAB-44EA-9520-F2A592863960}">
      <dsp:nvSpPr>
        <dsp:cNvPr id="0" name=""/>
        <dsp:cNvSpPr/>
      </dsp:nvSpPr>
      <dsp:spPr>
        <a:xfrm>
          <a:off x="1110086" y="1863201"/>
          <a:ext cx="5733747" cy="460675"/>
        </a:xfrm>
        <a:prstGeom prst="rect">
          <a:avLst/>
        </a:prstGeom>
        <a:solidFill>
          <a:srgbClr val="D20D0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noProof="0" dirty="0" smtClean="0"/>
            <a:t>3. Development of the quality system</a:t>
          </a:r>
          <a:endParaRPr lang="en-GB" sz="1600" b="1" kern="1200" noProof="0" dirty="0"/>
        </a:p>
      </dsp:txBody>
      <dsp:txXfrm>
        <a:off x="1110086" y="1863201"/>
        <a:ext cx="5733747" cy="460675"/>
      </dsp:txXfrm>
    </dsp:sp>
    <dsp:sp modelId="{5DFDEAD2-238F-4FC6-A1C1-6BD6D9DA907D}">
      <dsp:nvSpPr>
        <dsp:cNvPr id="0" name=""/>
        <dsp:cNvSpPr/>
      </dsp:nvSpPr>
      <dsp:spPr>
        <a:xfrm>
          <a:off x="1115042" y="4464488"/>
          <a:ext cx="5623193" cy="453595"/>
        </a:xfrm>
        <a:prstGeom prst="rect">
          <a:avLst/>
        </a:prstGeom>
        <a:solidFill>
          <a:srgbClr val="D20D0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noProof="0" dirty="0" smtClean="0"/>
            <a:t>6. The quality system as a whole</a:t>
          </a:r>
          <a:endParaRPr lang="en-GB" sz="1600" b="1" kern="1200" noProof="0" dirty="0"/>
        </a:p>
      </dsp:txBody>
      <dsp:txXfrm>
        <a:off x="1115042" y="4464488"/>
        <a:ext cx="5623193" cy="453595"/>
      </dsp:txXfrm>
    </dsp:sp>
    <dsp:sp modelId="{E04ACAFF-C874-4382-A324-17BE48141F45}">
      <dsp:nvSpPr>
        <dsp:cNvPr id="0" name=""/>
        <dsp:cNvSpPr/>
      </dsp:nvSpPr>
      <dsp:spPr>
        <a:xfrm>
          <a:off x="3600405" y="3096338"/>
          <a:ext cx="1610162" cy="541231"/>
        </a:xfrm>
        <a:prstGeom prst="rect">
          <a:avLst/>
        </a:prstGeom>
        <a:solidFill>
          <a:srgbClr val="85C59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b="1" kern="1200" noProof="0" dirty="0" smtClean="0"/>
            <a:t>4 b) RDI &amp; artistic activities</a:t>
          </a:r>
          <a:endParaRPr lang="en-GB" sz="1300" b="1" kern="1200" noProof="0" dirty="0"/>
        </a:p>
      </dsp:txBody>
      <dsp:txXfrm>
        <a:off x="3600405" y="3096338"/>
        <a:ext cx="1610162" cy="541231"/>
      </dsp:txXfrm>
    </dsp:sp>
    <dsp:sp modelId="{35523B7C-8638-4981-8A6D-A41202C91FDC}">
      <dsp:nvSpPr>
        <dsp:cNvPr id="0" name=""/>
        <dsp:cNvSpPr/>
      </dsp:nvSpPr>
      <dsp:spPr>
        <a:xfrm>
          <a:off x="5328596" y="2520283"/>
          <a:ext cx="1630459" cy="543213"/>
        </a:xfrm>
        <a:prstGeom prst="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b="1" kern="1200" noProof="0" dirty="0" smtClean="0"/>
            <a:t>4 c) Societal inter-action and regional development work</a:t>
          </a:r>
          <a:endParaRPr lang="en-GB" sz="1300" b="1" kern="1200" noProof="0" dirty="0"/>
        </a:p>
      </dsp:txBody>
      <dsp:txXfrm>
        <a:off x="5328596" y="2520283"/>
        <a:ext cx="1630459" cy="543213"/>
      </dsp:txXfrm>
    </dsp:sp>
    <dsp:sp modelId="{FF1CB885-A5A9-4D14-8F17-B58A13C358B9}">
      <dsp:nvSpPr>
        <dsp:cNvPr id="0" name=""/>
        <dsp:cNvSpPr/>
      </dsp:nvSpPr>
      <dsp:spPr>
        <a:xfrm>
          <a:off x="5302871" y="3096348"/>
          <a:ext cx="1681907" cy="541231"/>
        </a:xfrm>
        <a:prstGeom prst="rect">
          <a:avLst/>
        </a:prstGeom>
        <a:solidFill>
          <a:srgbClr val="EF9F3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b="1" kern="1200" noProof="0" dirty="0" smtClean="0"/>
            <a:t>4 d) Optional audit target</a:t>
          </a:r>
          <a:endParaRPr lang="en-GB" sz="1300" b="1" kern="1200" noProof="0" dirty="0"/>
        </a:p>
      </dsp:txBody>
      <dsp:txXfrm>
        <a:off x="5302871" y="3096348"/>
        <a:ext cx="1681907" cy="54123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3"/>
            <a:ext cx="2950475" cy="497047"/>
          </a:xfrm>
          <a:prstGeom prst="rect">
            <a:avLst/>
          </a:prstGeom>
        </p:spPr>
        <p:txBody>
          <a:bodyPr vert="horz" lIns="92254" tIns="46127" rIns="92254" bIns="46127" rtlCol="0"/>
          <a:lstStyle>
            <a:lvl1pPr algn="l">
              <a:defRPr sz="1200"/>
            </a:lvl1pPr>
          </a:lstStyle>
          <a:p>
            <a:endParaRPr lang="fi-FI" dirty="0"/>
          </a:p>
        </p:txBody>
      </p:sp>
      <p:sp>
        <p:nvSpPr>
          <p:cNvPr id="3" name="Päivämäärän paikkamerkki 2"/>
          <p:cNvSpPr>
            <a:spLocks noGrp="1"/>
          </p:cNvSpPr>
          <p:nvPr>
            <p:ph type="dt" sz="quarter" idx="1"/>
          </p:nvPr>
        </p:nvSpPr>
        <p:spPr>
          <a:xfrm>
            <a:off x="3856738" y="3"/>
            <a:ext cx="2950475" cy="497047"/>
          </a:xfrm>
          <a:prstGeom prst="rect">
            <a:avLst/>
          </a:prstGeom>
        </p:spPr>
        <p:txBody>
          <a:bodyPr vert="horz" lIns="92254" tIns="46127" rIns="92254" bIns="46127" rtlCol="0"/>
          <a:lstStyle>
            <a:lvl1pPr algn="r">
              <a:defRPr sz="1200"/>
            </a:lvl1pPr>
          </a:lstStyle>
          <a:p>
            <a:fld id="{7EBF6F90-81C1-4BD2-9EF0-E2841BE83923}" type="datetimeFigureOut">
              <a:rPr lang="fi-FI" smtClean="0"/>
              <a:t>22.2.2016</a:t>
            </a:fld>
            <a:endParaRPr lang="fi-FI" dirty="0"/>
          </a:p>
        </p:txBody>
      </p:sp>
      <p:sp>
        <p:nvSpPr>
          <p:cNvPr id="4" name="Alatunnisteen paikkamerkki 3"/>
          <p:cNvSpPr>
            <a:spLocks noGrp="1"/>
          </p:cNvSpPr>
          <p:nvPr>
            <p:ph type="ftr" sz="quarter" idx="2"/>
          </p:nvPr>
        </p:nvSpPr>
        <p:spPr>
          <a:xfrm>
            <a:off x="0" y="9442157"/>
            <a:ext cx="2950475" cy="497047"/>
          </a:xfrm>
          <a:prstGeom prst="rect">
            <a:avLst/>
          </a:prstGeom>
        </p:spPr>
        <p:txBody>
          <a:bodyPr vert="horz" lIns="92254" tIns="46127" rIns="92254" bIns="46127" rtlCol="0" anchor="b"/>
          <a:lstStyle>
            <a:lvl1pPr algn="l">
              <a:defRPr sz="1200"/>
            </a:lvl1pPr>
          </a:lstStyle>
          <a:p>
            <a:endParaRPr lang="fi-FI" dirty="0"/>
          </a:p>
        </p:txBody>
      </p:sp>
      <p:sp>
        <p:nvSpPr>
          <p:cNvPr id="5" name="Dian numeron paikkamerkki 4"/>
          <p:cNvSpPr>
            <a:spLocks noGrp="1"/>
          </p:cNvSpPr>
          <p:nvPr>
            <p:ph type="sldNum" sz="quarter" idx="3"/>
          </p:nvPr>
        </p:nvSpPr>
        <p:spPr>
          <a:xfrm>
            <a:off x="3856738" y="9442157"/>
            <a:ext cx="2950475" cy="497047"/>
          </a:xfrm>
          <a:prstGeom prst="rect">
            <a:avLst/>
          </a:prstGeom>
        </p:spPr>
        <p:txBody>
          <a:bodyPr vert="horz" lIns="92254" tIns="46127" rIns="92254" bIns="46127" rtlCol="0" anchor="b"/>
          <a:lstStyle>
            <a:lvl1pPr algn="r">
              <a:defRPr sz="1200"/>
            </a:lvl1pPr>
          </a:lstStyle>
          <a:p>
            <a:fld id="{F6D89656-DD1A-4CB0-8588-2F19E6F1B3D7}" type="slidenum">
              <a:rPr lang="fi-FI" smtClean="0"/>
              <a:t>‹#›</a:t>
            </a:fld>
            <a:endParaRPr lang="fi-FI" dirty="0"/>
          </a:p>
        </p:txBody>
      </p:sp>
    </p:spTree>
    <p:extLst>
      <p:ext uri="{BB962C8B-B14F-4D97-AF65-F5344CB8AC3E}">
        <p14:creationId xmlns:p14="http://schemas.microsoft.com/office/powerpoint/2010/main" val="1940635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3"/>
            <a:ext cx="2950475" cy="497047"/>
          </a:xfrm>
          <a:prstGeom prst="rect">
            <a:avLst/>
          </a:prstGeom>
        </p:spPr>
        <p:txBody>
          <a:bodyPr vert="horz" lIns="92254" tIns="46127" rIns="92254" bIns="46127" rtlCol="0"/>
          <a:lstStyle>
            <a:lvl1pPr algn="l">
              <a:defRPr sz="1200"/>
            </a:lvl1pPr>
          </a:lstStyle>
          <a:p>
            <a:endParaRPr lang="fi-FI" dirty="0"/>
          </a:p>
        </p:txBody>
      </p:sp>
      <p:sp>
        <p:nvSpPr>
          <p:cNvPr id="3" name="Päivämäärän paikkamerkki 2"/>
          <p:cNvSpPr>
            <a:spLocks noGrp="1"/>
          </p:cNvSpPr>
          <p:nvPr>
            <p:ph type="dt" idx="1"/>
          </p:nvPr>
        </p:nvSpPr>
        <p:spPr>
          <a:xfrm>
            <a:off x="3856738" y="3"/>
            <a:ext cx="2950475" cy="497047"/>
          </a:xfrm>
          <a:prstGeom prst="rect">
            <a:avLst/>
          </a:prstGeom>
        </p:spPr>
        <p:txBody>
          <a:bodyPr vert="horz" lIns="92254" tIns="46127" rIns="92254" bIns="46127" rtlCol="0"/>
          <a:lstStyle>
            <a:lvl1pPr algn="r">
              <a:defRPr sz="1200"/>
            </a:lvl1pPr>
          </a:lstStyle>
          <a:p>
            <a:fld id="{47D6E770-DBEE-4057-AAA8-74363FE0F83D}" type="datetimeFigureOut">
              <a:rPr lang="fi-FI" smtClean="0"/>
              <a:t>22.2.2016</a:t>
            </a:fld>
            <a:endParaRPr lang="fi-FI" dirty="0"/>
          </a:p>
        </p:txBody>
      </p:sp>
      <p:sp>
        <p:nvSpPr>
          <p:cNvPr id="4" name="Dian kuvan paikkamerkki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2254" tIns="46127" rIns="92254" bIns="46127" rtlCol="0" anchor="ctr"/>
          <a:lstStyle/>
          <a:p>
            <a:endParaRPr lang="fi-FI" dirty="0"/>
          </a:p>
        </p:txBody>
      </p:sp>
      <p:sp>
        <p:nvSpPr>
          <p:cNvPr id="5" name="Huomautusten paikkamerkki 4"/>
          <p:cNvSpPr>
            <a:spLocks noGrp="1"/>
          </p:cNvSpPr>
          <p:nvPr>
            <p:ph type="body" sz="quarter" idx="3"/>
          </p:nvPr>
        </p:nvSpPr>
        <p:spPr>
          <a:xfrm>
            <a:off x="680880" y="4721941"/>
            <a:ext cx="5447030" cy="4473416"/>
          </a:xfrm>
          <a:prstGeom prst="rect">
            <a:avLst/>
          </a:prstGeom>
        </p:spPr>
        <p:txBody>
          <a:bodyPr vert="horz" lIns="92254" tIns="46127" rIns="92254" bIns="46127"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442157"/>
            <a:ext cx="2950475" cy="497047"/>
          </a:xfrm>
          <a:prstGeom prst="rect">
            <a:avLst/>
          </a:prstGeom>
        </p:spPr>
        <p:txBody>
          <a:bodyPr vert="horz" lIns="92254" tIns="46127" rIns="92254" bIns="46127" rtlCol="0" anchor="b"/>
          <a:lstStyle>
            <a:lvl1pPr algn="l">
              <a:defRPr sz="1200"/>
            </a:lvl1pPr>
          </a:lstStyle>
          <a:p>
            <a:endParaRPr lang="fi-FI" dirty="0"/>
          </a:p>
        </p:txBody>
      </p:sp>
      <p:sp>
        <p:nvSpPr>
          <p:cNvPr id="7" name="Dian numeron paikkamerkki 6"/>
          <p:cNvSpPr>
            <a:spLocks noGrp="1"/>
          </p:cNvSpPr>
          <p:nvPr>
            <p:ph type="sldNum" sz="quarter" idx="5"/>
          </p:nvPr>
        </p:nvSpPr>
        <p:spPr>
          <a:xfrm>
            <a:off x="3856738" y="9442157"/>
            <a:ext cx="2950475" cy="497047"/>
          </a:xfrm>
          <a:prstGeom prst="rect">
            <a:avLst/>
          </a:prstGeom>
        </p:spPr>
        <p:txBody>
          <a:bodyPr vert="horz" lIns="92254" tIns="46127" rIns="92254" bIns="46127" rtlCol="0" anchor="b"/>
          <a:lstStyle>
            <a:lvl1pPr algn="r">
              <a:defRPr sz="1200"/>
            </a:lvl1pPr>
          </a:lstStyle>
          <a:p>
            <a:fld id="{CB29B034-0593-492F-9222-617272031296}" type="slidenum">
              <a:rPr lang="fi-FI" smtClean="0"/>
              <a:t>‹#›</a:t>
            </a:fld>
            <a:endParaRPr lang="fi-FI" dirty="0"/>
          </a:p>
        </p:txBody>
      </p:sp>
    </p:spTree>
    <p:extLst>
      <p:ext uri="{BB962C8B-B14F-4D97-AF65-F5344CB8AC3E}">
        <p14:creationId xmlns:p14="http://schemas.microsoft.com/office/powerpoint/2010/main" val="2353354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B29B034-0593-492F-9222-617272031296}" type="slidenum">
              <a:rPr lang="fi-FI" smtClean="0">
                <a:solidFill>
                  <a:prstClr val="black"/>
                </a:solidFill>
              </a:rPr>
              <a:pPr/>
              <a:t>1</a:t>
            </a:fld>
            <a:endParaRPr lang="fi-FI" dirty="0">
              <a:solidFill>
                <a:prstClr val="black"/>
              </a:solidFill>
            </a:endParaRPr>
          </a:p>
        </p:txBody>
      </p:sp>
    </p:spTree>
    <p:extLst>
      <p:ext uri="{BB962C8B-B14F-4D97-AF65-F5344CB8AC3E}">
        <p14:creationId xmlns:p14="http://schemas.microsoft.com/office/powerpoint/2010/main" val="26643823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smtClean="0"/>
              <a:t>Muokkaa alaotsikon perustyyliä </a:t>
            </a:r>
            <a:r>
              <a:rPr lang="fi-FI" dirty="0" err="1" smtClean="0"/>
              <a:t>napsautt</a:t>
            </a:r>
            <a:r>
              <a:rPr lang="fi-FI" dirty="0" smtClean="0"/>
              <a:t>.</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5" name="Kuva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39752" y="692696"/>
            <a:ext cx="4063077" cy="1647038"/>
          </a:xfrm>
          <a:prstGeom prst="rect">
            <a:avLst/>
          </a:prstGeom>
        </p:spPr>
      </p:pic>
    </p:spTree>
    <p:extLst>
      <p:ext uri="{BB962C8B-B14F-4D97-AF65-F5344CB8AC3E}">
        <p14:creationId xmlns:p14="http://schemas.microsoft.com/office/powerpoint/2010/main" val="3952933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ystysuoran tekstin paikkamerkki 2"/>
          <p:cNvSpPr>
            <a:spLocks noGrp="1"/>
          </p:cNvSpPr>
          <p:nvPr>
            <p:ph type="body" orient="vert" idx="1"/>
          </p:nvPr>
        </p:nvSpPr>
        <p:spPr/>
        <p:txBody>
          <a:bodyPr vert="eaVert"/>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474835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lvl1pPr>
              <a:defRPr>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ystysuoran tekstin paikkamerkki 2"/>
          <p:cNvSpPr>
            <a:spLocks noGrp="1"/>
          </p:cNvSpPr>
          <p:nvPr>
            <p:ph type="body" orient="vert" idx="1"/>
          </p:nvPr>
        </p:nvSpPr>
        <p:spPr>
          <a:xfrm>
            <a:off x="457200" y="274638"/>
            <a:ext cx="6019800" cy="5851525"/>
          </a:xfrm>
        </p:spPr>
        <p:txBody>
          <a:bodyPr vert="eaVert"/>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1530805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 cover">
    <p:bg>
      <p:bgPr>
        <a:solidFill>
          <a:schemeClr val="bg1"/>
        </a:solidFill>
        <a:effectLst/>
      </p:bgPr>
    </p:bg>
    <p:spTree>
      <p:nvGrpSpPr>
        <p:cNvPr id="1" name=""/>
        <p:cNvGrpSpPr/>
        <p:nvPr/>
      </p:nvGrpSpPr>
      <p:grpSpPr>
        <a:xfrm>
          <a:off x="0" y="0"/>
          <a:ext cx="0" cy="0"/>
          <a:chOff x="0" y="0"/>
          <a:chExt cx="0" cy="0"/>
        </a:xfrm>
      </p:grpSpPr>
      <p:pic>
        <p:nvPicPr>
          <p:cNvPr id="102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139028276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ue cover">
    <p:bg>
      <p:bgPr>
        <a:solidFill>
          <a:schemeClr val="tx2"/>
        </a:solidFill>
        <a:effectLst/>
      </p:bgPr>
    </p:bg>
    <p:spTree>
      <p:nvGrpSpPr>
        <p:cNvPr id="1" name=""/>
        <p:cNvGrpSpPr/>
        <p:nvPr/>
      </p:nvGrpSpPr>
      <p:grpSpPr>
        <a:xfrm>
          <a:off x="0" y="0"/>
          <a:ext cx="0" cy="0"/>
          <a:chOff x="0" y="0"/>
          <a:chExt cx="0" cy="0"/>
        </a:xfrm>
      </p:grpSpPr>
      <p:pic>
        <p:nvPicPr>
          <p:cNvPr id="2050"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83593536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 cover 2">
    <p:bg>
      <p:bgPr>
        <a:solidFill>
          <a:schemeClr val="bg1"/>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 name="connsiteX0" fmla="*/ 9987 w 10000"/>
              <a:gd name="connsiteY0" fmla="*/ 10000 h 10000"/>
              <a:gd name="connsiteX1" fmla="*/ 0 w 10000"/>
              <a:gd name="connsiteY1" fmla="*/ 10 h 10000"/>
              <a:gd name="connsiteX2" fmla="*/ 9987 w 10000"/>
              <a:gd name="connsiteY2" fmla="*/ 0 h 10000"/>
              <a:gd name="connsiteX3" fmla="*/ 10000 w 10000"/>
              <a:gd name="connsiteY3" fmla="*/ 9054 h 10000"/>
              <a:gd name="connsiteX4" fmla="*/ 9987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987" y="10000"/>
                </a:moveTo>
                <a:lnTo>
                  <a:pt x="0" y="10"/>
                </a:lnTo>
                <a:lnTo>
                  <a:pt x="9987" y="0"/>
                </a:lnTo>
                <a:cubicBezTo>
                  <a:pt x="10015" y="3177"/>
                  <a:pt x="9972" y="5898"/>
                  <a:pt x="10000" y="9054"/>
                </a:cubicBezTo>
                <a:cubicBezTo>
                  <a:pt x="9990" y="9345"/>
                  <a:pt x="9998" y="9585"/>
                  <a:pt x="9987" y="1000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28590"/>
          </a:xfrm>
          <a:prstGeom prst="rect">
            <a:avLst/>
          </a:prstGeom>
        </p:spPr>
        <p:txBody>
          <a:bodyPr lIns="0" tIns="0" rIns="0" bIns="0" anchor="t">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2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593827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ue cover 2">
    <p:bg>
      <p:bgPr>
        <a:solidFill>
          <a:schemeClr val="tx2"/>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12"/>
              <a:gd name="connsiteY0" fmla="*/ 10000 h 10000"/>
              <a:gd name="connsiteX1" fmla="*/ 0 w 10012"/>
              <a:gd name="connsiteY1" fmla="*/ 10 h 10000"/>
              <a:gd name="connsiteX2" fmla="*/ 9975 w 10012"/>
              <a:gd name="connsiteY2" fmla="*/ 0 h 10000"/>
              <a:gd name="connsiteX3" fmla="*/ 9988 w 10012"/>
              <a:gd name="connsiteY3" fmla="*/ 9054 h 10000"/>
              <a:gd name="connsiteX4" fmla="*/ 9975 w 10012"/>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88" h="10000">
                <a:moveTo>
                  <a:pt x="9975" y="10000"/>
                </a:moveTo>
                <a:lnTo>
                  <a:pt x="0" y="10"/>
                </a:lnTo>
                <a:lnTo>
                  <a:pt x="9975" y="0"/>
                </a:lnTo>
                <a:cubicBezTo>
                  <a:pt x="10003" y="3177"/>
                  <a:pt x="9960" y="5898"/>
                  <a:pt x="9988" y="9054"/>
                </a:cubicBezTo>
                <a:cubicBezTo>
                  <a:pt x="9978" y="9407"/>
                  <a:pt x="9986" y="9667"/>
                  <a:pt x="9975" y="1000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35848"/>
          </a:xfrm>
          <a:prstGeom prst="rect">
            <a:avLst/>
          </a:prstGeom>
        </p:spPr>
        <p:txBody>
          <a:bodyPr lIns="0" tIns="0" rIns="0" bIns="0" anchor="t">
            <a:noAutofit/>
          </a:bodyPr>
          <a:lstStyle>
            <a:lvl1pPr algn="l">
              <a:lnSpc>
                <a:spcPct val="80000"/>
              </a:lnSpc>
              <a:defRPr sz="6600" b="1" spc="-15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30"/>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088847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mage cover">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490003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mage cover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gradFill flip="none" rotWithShape="1">
            <a:gsLst>
              <a:gs pos="0">
                <a:schemeClr val="tx1">
                  <a:alpha val="40000"/>
                </a:schemeClr>
              </a:gs>
              <a:gs pos="100000">
                <a:schemeClr val="bg1">
                  <a:shade val="100000"/>
                  <a:satMod val="115000"/>
                  <a:alpha val="0"/>
                </a:schemeClr>
              </a:gs>
            </a:gsLst>
            <a:path path="circle">
              <a:fillToRect r="100000" b="100000"/>
            </a:path>
            <a:tileRect l="-100000" t="-10000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8"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862155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ubcover">
    <p:bg>
      <p:bgPr>
        <a:solidFill>
          <a:schemeClr val="tx2"/>
        </a:solidFill>
        <a:effectLst/>
      </p:bgPr>
    </p:bg>
    <p:spTree>
      <p:nvGrpSpPr>
        <p:cNvPr id="1" name=""/>
        <p:cNvGrpSpPr/>
        <p:nvPr/>
      </p:nvGrpSpPr>
      <p:grpSpPr>
        <a:xfrm>
          <a:off x="0" y="0"/>
          <a:ext cx="0" cy="0"/>
          <a:chOff x="0" y="0"/>
          <a:chExt cx="0" cy="0"/>
        </a:xfrm>
      </p:grpSpPr>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spTree>
    <p:extLst>
      <p:ext uri="{BB962C8B-B14F-4D97-AF65-F5344CB8AC3E}">
        <p14:creationId xmlns:p14="http://schemas.microsoft.com/office/powerpoint/2010/main" val="127095845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ubcover with image">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72388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37948141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ubcover with image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6"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455324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824285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0001" y="1685675"/>
            <a:ext cx="39880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2" name="Content Placeholder 10"/>
          <p:cNvSpPr>
            <a:spLocks noGrp="1"/>
          </p:cNvSpPr>
          <p:nvPr>
            <p:ph sz="quarter" idx="18"/>
          </p:nvPr>
        </p:nvSpPr>
        <p:spPr>
          <a:xfrm>
            <a:off x="4637521" y="1685675"/>
            <a:ext cx="39222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cxnSp>
        <p:nvCxnSpPr>
          <p:cNvPr id="16" name="Straight Connector 15"/>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9"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648560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cxnSp>
        <p:nvCxnSpPr>
          <p:cNvPr id="12" name="Straight Connector 11"/>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6"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7"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45073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4"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6"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49491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876208674"/>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a:xfrm>
            <a:off x="457200" y="1600200"/>
            <a:ext cx="8229600" cy="4525963"/>
          </a:xfrm>
          <a:prstGeom prst="rect">
            <a:avLst/>
          </a:prstGeo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15790990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White cover">
    <p:bg>
      <p:bgPr>
        <a:solidFill>
          <a:schemeClr val="bg1"/>
        </a:solidFill>
        <a:effectLst/>
      </p:bgPr>
    </p:bg>
    <p:spTree>
      <p:nvGrpSpPr>
        <p:cNvPr id="1" name=""/>
        <p:cNvGrpSpPr/>
        <p:nvPr/>
      </p:nvGrpSpPr>
      <p:grpSpPr>
        <a:xfrm>
          <a:off x="0" y="0"/>
          <a:ext cx="0" cy="0"/>
          <a:chOff x="0" y="0"/>
          <a:chExt cx="0" cy="0"/>
        </a:xfrm>
      </p:grpSpPr>
      <p:pic>
        <p:nvPicPr>
          <p:cNvPr id="102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2065539087"/>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ue cover">
    <p:bg>
      <p:bgPr>
        <a:solidFill>
          <a:schemeClr val="tx2"/>
        </a:solidFill>
        <a:effectLst/>
      </p:bgPr>
    </p:bg>
    <p:spTree>
      <p:nvGrpSpPr>
        <p:cNvPr id="1" name=""/>
        <p:cNvGrpSpPr/>
        <p:nvPr/>
      </p:nvGrpSpPr>
      <p:grpSpPr>
        <a:xfrm>
          <a:off x="0" y="0"/>
          <a:ext cx="0" cy="0"/>
          <a:chOff x="0" y="0"/>
          <a:chExt cx="0" cy="0"/>
        </a:xfrm>
      </p:grpSpPr>
      <p:pic>
        <p:nvPicPr>
          <p:cNvPr id="2050"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2854035904"/>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White cover 2">
    <p:bg>
      <p:bgPr>
        <a:solidFill>
          <a:schemeClr val="bg1"/>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 name="connsiteX0" fmla="*/ 9987 w 10000"/>
              <a:gd name="connsiteY0" fmla="*/ 10000 h 10000"/>
              <a:gd name="connsiteX1" fmla="*/ 0 w 10000"/>
              <a:gd name="connsiteY1" fmla="*/ 10 h 10000"/>
              <a:gd name="connsiteX2" fmla="*/ 9987 w 10000"/>
              <a:gd name="connsiteY2" fmla="*/ 0 h 10000"/>
              <a:gd name="connsiteX3" fmla="*/ 10000 w 10000"/>
              <a:gd name="connsiteY3" fmla="*/ 9054 h 10000"/>
              <a:gd name="connsiteX4" fmla="*/ 9987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987" y="10000"/>
                </a:moveTo>
                <a:lnTo>
                  <a:pt x="0" y="10"/>
                </a:lnTo>
                <a:lnTo>
                  <a:pt x="9987" y="0"/>
                </a:lnTo>
                <a:cubicBezTo>
                  <a:pt x="10015" y="3177"/>
                  <a:pt x="9972" y="5898"/>
                  <a:pt x="10000" y="9054"/>
                </a:cubicBezTo>
                <a:cubicBezTo>
                  <a:pt x="9990" y="9345"/>
                  <a:pt x="9998" y="9585"/>
                  <a:pt x="9987" y="1000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28590"/>
          </a:xfrm>
          <a:prstGeom prst="rect">
            <a:avLst/>
          </a:prstGeom>
        </p:spPr>
        <p:txBody>
          <a:bodyPr lIns="0" tIns="0" rIns="0" bIns="0" anchor="t">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2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27302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1891518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ue cover 2">
    <p:bg>
      <p:bgPr>
        <a:solidFill>
          <a:schemeClr val="tx2"/>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12"/>
              <a:gd name="connsiteY0" fmla="*/ 10000 h 10000"/>
              <a:gd name="connsiteX1" fmla="*/ 0 w 10012"/>
              <a:gd name="connsiteY1" fmla="*/ 10 h 10000"/>
              <a:gd name="connsiteX2" fmla="*/ 9975 w 10012"/>
              <a:gd name="connsiteY2" fmla="*/ 0 h 10000"/>
              <a:gd name="connsiteX3" fmla="*/ 9988 w 10012"/>
              <a:gd name="connsiteY3" fmla="*/ 9054 h 10000"/>
              <a:gd name="connsiteX4" fmla="*/ 9975 w 10012"/>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88" h="10000">
                <a:moveTo>
                  <a:pt x="9975" y="10000"/>
                </a:moveTo>
                <a:lnTo>
                  <a:pt x="0" y="10"/>
                </a:lnTo>
                <a:lnTo>
                  <a:pt x="9975" y="0"/>
                </a:lnTo>
                <a:cubicBezTo>
                  <a:pt x="10003" y="3177"/>
                  <a:pt x="9960" y="5898"/>
                  <a:pt x="9988" y="9054"/>
                </a:cubicBezTo>
                <a:cubicBezTo>
                  <a:pt x="9978" y="9407"/>
                  <a:pt x="9986" y="9667"/>
                  <a:pt x="9975" y="1000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35848"/>
          </a:xfrm>
          <a:prstGeom prst="rect">
            <a:avLst/>
          </a:prstGeom>
        </p:spPr>
        <p:txBody>
          <a:bodyPr lIns="0" tIns="0" rIns="0" bIns="0" anchor="t">
            <a:noAutofit/>
          </a:bodyPr>
          <a:lstStyle>
            <a:lvl1pPr algn="l">
              <a:lnSpc>
                <a:spcPct val="80000"/>
              </a:lnSpc>
              <a:defRPr sz="6600" b="1" spc="-15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30"/>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494790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Image cover">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7390707"/>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Image cover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gradFill flip="none" rotWithShape="1">
            <a:gsLst>
              <a:gs pos="0">
                <a:schemeClr val="tx1">
                  <a:alpha val="40000"/>
                </a:schemeClr>
              </a:gs>
              <a:gs pos="100000">
                <a:schemeClr val="bg1">
                  <a:shade val="100000"/>
                  <a:satMod val="115000"/>
                  <a:alpha val="0"/>
                </a:schemeClr>
              </a:gs>
            </a:gsLst>
            <a:path path="circle">
              <a:fillToRect r="100000" b="100000"/>
            </a:path>
            <a:tileRect l="-100000" t="-10000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8"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6715930"/>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ubcover">
    <p:bg>
      <p:bgPr>
        <a:solidFill>
          <a:schemeClr val="tx2"/>
        </a:solidFill>
        <a:effectLst/>
      </p:bgPr>
    </p:bg>
    <p:spTree>
      <p:nvGrpSpPr>
        <p:cNvPr id="1" name=""/>
        <p:cNvGrpSpPr/>
        <p:nvPr/>
      </p:nvGrpSpPr>
      <p:grpSpPr>
        <a:xfrm>
          <a:off x="0" y="0"/>
          <a:ext cx="0" cy="0"/>
          <a:chOff x="0" y="0"/>
          <a:chExt cx="0" cy="0"/>
        </a:xfrm>
      </p:grpSpPr>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spTree>
    <p:extLst>
      <p:ext uri="{BB962C8B-B14F-4D97-AF65-F5344CB8AC3E}">
        <p14:creationId xmlns:p14="http://schemas.microsoft.com/office/powerpoint/2010/main" val="1370874207"/>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ubcover with image">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0581838"/>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ubcover with image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6"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2521694"/>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33862113"/>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0001" y="1685675"/>
            <a:ext cx="39880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2" name="Content Placeholder 10"/>
          <p:cNvSpPr>
            <a:spLocks noGrp="1"/>
          </p:cNvSpPr>
          <p:nvPr>
            <p:ph sz="quarter" idx="18"/>
          </p:nvPr>
        </p:nvSpPr>
        <p:spPr>
          <a:xfrm>
            <a:off x="4637521" y="1685675"/>
            <a:ext cx="39222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cxnSp>
        <p:nvCxnSpPr>
          <p:cNvPr id="16" name="Straight Connector 15"/>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9"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665696"/>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cxnSp>
        <p:nvCxnSpPr>
          <p:cNvPr id="12" name="Straight Connector 11"/>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6"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7"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5204277"/>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4"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6"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8083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sz="half" idx="1"/>
          </p:nvPr>
        </p:nvSpPr>
        <p:spPr>
          <a:xfrm>
            <a:off x="457200" y="1600200"/>
            <a:ext cx="4038600" cy="4525963"/>
          </a:xfrm>
        </p:spPr>
        <p:txBody>
          <a:bodyPr/>
          <a:lstStyle>
            <a:lvl1pPr>
              <a:defRPr sz="2800">
                <a:latin typeface="Georgia" panose="02040502050405020303" pitchFamily="18" charset="0"/>
              </a:defRPr>
            </a:lvl1pPr>
            <a:lvl2pPr>
              <a:defRPr sz="2400">
                <a:latin typeface="Georgia" panose="02040502050405020303" pitchFamily="18" charset="0"/>
              </a:defRPr>
            </a:lvl2pPr>
            <a:lvl3pPr>
              <a:defRPr sz="2000">
                <a:latin typeface="Georgia" panose="02040502050405020303" pitchFamily="18" charset="0"/>
              </a:defRPr>
            </a:lvl3pPr>
            <a:lvl4pPr>
              <a:defRPr sz="1800">
                <a:latin typeface="Georgia" panose="02040502050405020303" pitchFamily="18" charset="0"/>
              </a:defRPr>
            </a:lvl4pPr>
            <a:lvl5pPr>
              <a:defRPr sz="1800">
                <a:latin typeface="Georgia" panose="02040502050405020303" pitchFamily="18" charset="0"/>
              </a:defRPr>
            </a:lvl5pPr>
            <a:lvl6pPr>
              <a:defRPr sz="1800"/>
            </a:lvl6pPr>
            <a:lvl7pPr>
              <a:defRPr sz="1800"/>
            </a:lvl7pPr>
            <a:lvl8pPr>
              <a:defRPr sz="1800"/>
            </a:lvl8pPr>
            <a:lvl9pPr>
              <a:defRPr sz="18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Sisällön paikkamerkki 3"/>
          <p:cNvSpPr>
            <a:spLocks noGrp="1"/>
          </p:cNvSpPr>
          <p:nvPr>
            <p:ph sz="half" idx="2"/>
          </p:nvPr>
        </p:nvSpPr>
        <p:spPr>
          <a:xfrm>
            <a:off x="4648200" y="1600200"/>
            <a:ext cx="4038600" cy="4525963"/>
          </a:xfrm>
        </p:spPr>
        <p:txBody>
          <a:bodyPr/>
          <a:lstStyle>
            <a:lvl1pPr>
              <a:defRPr sz="2800">
                <a:latin typeface="Georgia" panose="02040502050405020303" pitchFamily="18" charset="0"/>
              </a:defRPr>
            </a:lvl1pPr>
            <a:lvl2pPr>
              <a:defRPr sz="2400">
                <a:latin typeface="Georgia" panose="02040502050405020303" pitchFamily="18" charset="0"/>
              </a:defRPr>
            </a:lvl2pPr>
            <a:lvl3pPr>
              <a:defRPr sz="2000">
                <a:latin typeface="Georgia" panose="02040502050405020303" pitchFamily="18" charset="0"/>
              </a:defRPr>
            </a:lvl3pPr>
            <a:lvl4pPr>
              <a:defRPr sz="1800">
                <a:latin typeface="Georgia" panose="02040502050405020303" pitchFamily="18" charset="0"/>
              </a:defRPr>
            </a:lvl4pPr>
            <a:lvl5pPr>
              <a:defRPr sz="1800">
                <a:latin typeface="Georgia" panose="02040502050405020303" pitchFamily="18" charset="0"/>
              </a:defRPr>
            </a:lvl5pPr>
            <a:lvl6pPr>
              <a:defRPr sz="1800"/>
            </a:lvl6pPr>
            <a:lvl7pPr>
              <a:defRPr sz="1800"/>
            </a:lvl7pPr>
            <a:lvl8pPr>
              <a:defRPr sz="1800"/>
            </a:lvl8pPr>
            <a:lvl9pPr>
              <a:defRPr sz="18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5" name="Päivämäärän paikkamerkki 4"/>
          <p:cNvSpPr>
            <a:spLocks noGrp="1"/>
          </p:cNvSpPr>
          <p:nvPr>
            <p:ph type="dt" sz="half" idx="10"/>
          </p:nvPr>
        </p:nvSpPr>
        <p:spPr/>
        <p:txBody>
          <a:bodyPr/>
          <a:lstStyle/>
          <a:p>
            <a:r>
              <a:rPr lang="fi-FI" dirty="0" smtClean="0"/>
              <a:t>26.5.2014</a:t>
            </a:r>
            <a:endParaRPr lang="fi-FI" dirty="0"/>
          </a:p>
        </p:txBody>
      </p:sp>
      <p:sp>
        <p:nvSpPr>
          <p:cNvPr id="7" name="Dian numeron paikkamerkki 6"/>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52101812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7062854"/>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White cover">
    <p:bg>
      <p:bgPr>
        <a:solidFill>
          <a:schemeClr val="bg1"/>
        </a:solidFill>
        <a:effectLst/>
      </p:bgPr>
    </p:bg>
    <p:spTree>
      <p:nvGrpSpPr>
        <p:cNvPr id="1" name=""/>
        <p:cNvGrpSpPr/>
        <p:nvPr/>
      </p:nvGrpSpPr>
      <p:grpSpPr>
        <a:xfrm>
          <a:off x="0" y="0"/>
          <a:ext cx="0" cy="0"/>
          <a:chOff x="0" y="0"/>
          <a:chExt cx="0" cy="0"/>
        </a:xfrm>
      </p:grpSpPr>
      <p:pic>
        <p:nvPicPr>
          <p:cNvPr id="102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2568858737"/>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lue cover">
    <p:bg>
      <p:bgPr>
        <a:solidFill>
          <a:schemeClr val="tx2"/>
        </a:solidFill>
        <a:effectLst/>
      </p:bgPr>
    </p:bg>
    <p:spTree>
      <p:nvGrpSpPr>
        <p:cNvPr id="1" name=""/>
        <p:cNvGrpSpPr/>
        <p:nvPr/>
      </p:nvGrpSpPr>
      <p:grpSpPr>
        <a:xfrm>
          <a:off x="0" y="0"/>
          <a:ext cx="0" cy="0"/>
          <a:chOff x="0" y="0"/>
          <a:chExt cx="0" cy="0"/>
        </a:xfrm>
      </p:grpSpPr>
      <p:pic>
        <p:nvPicPr>
          <p:cNvPr id="2050"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3132202519"/>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White cover 2">
    <p:bg>
      <p:bgPr>
        <a:solidFill>
          <a:schemeClr val="bg1"/>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 name="connsiteX0" fmla="*/ 9987 w 10000"/>
              <a:gd name="connsiteY0" fmla="*/ 10000 h 10000"/>
              <a:gd name="connsiteX1" fmla="*/ 0 w 10000"/>
              <a:gd name="connsiteY1" fmla="*/ 10 h 10000"/>
              <a:gd name="connsiteX2" fmla="*/ 9987 w 10000"/>
              <a:gd name="connsiteY2" fmla="*/ 0 h 10000"/>
              <a:gd name="connsiteX3" fmla="*/ 10000 w 10000"/>
              <a:gd name="connsiteY3" fmla="*/ 9054 h 10000"/>
              <a:gd name="connsiteX4" fmla="*/ 9987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987" y="10000"/>
                </a:moveTo>
                <a:lnTo>
                  <a:pt x="0" y="10"/>
                </a:lnTo>
                <a:lnTo>
                  <a:pt x="9987" y="0"/>
                </a:lnTo>
                <a:cubicBezTo>
                  <a:pt x="10015" y="3177"/>
                  <a:pt x="9972" y="5898"/>
                  <a:pt x="10000" y="9054"/>
                </a:cubicBezTo>
                <a:cubicBezTo>
                  <a:pt x="9990" y="9345"/>
                  <a:pt x="9998" y="9585"/>
                  <a:pt x="9987" y="1000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28590"/>
          </a:xfrm>
          <a:prstGeom prst="rect">
            <a:avLst/>
          </a:prstGeom>
        </p:spPr>
        <p:txBody>
          <a:bodyPr lIns="0" tIns="0" rIns="0" bIns="0" anchor="t">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2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8605068"/>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Blue cover 2">
    <p:bg>
      <p:bgPr>
        <a:solidFill>
          <a:schemeClr val="tx2"/>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12"/>
              <a:gd name="connsiteY0" fmla="*/ 10000 h 10000"/>
              <a:gd name="connsiteX1" fmla="*/ 0 w 10012"/>
              <a:gd name="connsiteY1" fmla="*/ 10 h 10000"/>
              <a:gd name="connsiteX2" fmla="*/ 9975 w 10012"/>
              <a:gd name="connsiteY2" fmla="*/ 0 h 10000"/>
              <a:gd name="connsiteX3" fmla="*/ 9988 w 10012"/>
              <a:gd name="connsiteY3" fmla="*/ 9054 h 10000"/>
              <a:gd name="connsiteX4" fmla="*/ 9975 w 10012"/>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88" h="10000">
                <a:moveTo>
                  <a:pt x="9975" y="10000"/>
                </a:moveTo>
                <a:lnTo>
                  <a:pt x="0" y="10"/>
                </a:lnTo>
                <a:lnTo>
                  <a:pt x="9975" y="0"/>
                </a:lnTo>
                <a:cubicBezTo>
                  <a:pt x="10003" y="3177"/>
                  <a:pt x="9960" y="5898"/>
                  <a:pt x="9988" y="9054"/>
                </a:cubicBezTo>
                <a:cubicBezTo>
                  <a:pt x="9978" y="9407"/>
                  <a:pt x="9986" y="9667"/>
                  <a:pt x="9975" y="1000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35848"/>
          </a:xfrm>
          <a:prstGeom prst="rect">
            <a:avLst/>
          </a:prstGeom>
        </p:spPr>
        <p:txBody>
          <a:bodyPr lIns="0" tIns="0" rIns="0" bIns="0" anchor="t">
            <a:noAutofit/>
          </a:bodyPr>
          <a:lstStyle>
            <a:lvl1pPr algn="l">
              <a:lnSpc>
                <a:spcPct val="80000"/>
              </a:lnSpc>
              <a:defRPr sz="6600" b="1" spc="-15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30"/>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40108"/>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cover">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8760630"/>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cover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gradFill flip="none" rotWithShape="1">
            <a:gsLst>
              <a:gs pos="0">
                <a:schemeClr val="tx1">
                  <a:alpha val="40000"/>
                </a:schemeClr>
              </a:gs>
              <a:gs pos="100000">
                <a:schemeClr val="bg1">
                  <a:shade val="100000"/>
                  <a:satMod val="115000"/>
                  <a:alpha val="0"/>
                </a:schemeClr>
              </a:gs>
            </a:gsLst>
            <a:path path="circle">
              <a:fillToRect r="100000" b="100000"/>
            </a:path>
            <a:tileRect l="-100000" t="-10000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8"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9648263"/>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ubcover">
    <p:bg>
      <p:bgPr>
        <a:solidFill>
          <a:schemeClr val="tx2"/>
        </a:solidFill>
        <a:effectLst/>
      </p:bgPr>
    </p:bg>
    <p:spTree>
      <p:nvGrpSpPr>
        <p:cNvPr id="1" name=""/>
        <p:cNvGrpSpPr/>
        <p:nvPr/>
      </p:nvGrpSpPr>
      <p:grpSpPr>
        <a:xfrm>
          <a:off x="0" y="0"/>
          <a:ext cx="0" cy="0"/>
          <a:chOff x="0" y="0"/>
          <a:chExt cx="0" cy="0"/>
        </a:xfrm>
      </p:grpSpPr>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spTree>
    <p:extLst>
      <p:ext uri="{BB962C8B-B14F-4D97-AF65-F5344CB8AC3E}">
        <p14:creationId xmlns:p14="http://schemas.microsoft.com/office/powerpoint/2010/main" val="2297071454"/>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ubcover with image">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5792240"/>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ubcover with image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6"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948920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atin typeface="Georgia" panose="02040502050405020303" pitchFamily="18" charset="0"/>
              </a:defRPr>
            </a:lvl1pPr>
            <a:lvl2pPr>
              <a:defRPr sz="2000">
                <a:latin typeface="Georgia" panose="02040502050405020303" pitchFamily="18" charset="0"/>
              </a:defRPr>
            </a:lvl2pPr>
            <a:lvl3pPr>
              <a:defRPr sz="1800">
                <a:latin typeface="Georgia" panose="02040502050405020303" pitchFamily="18" charset="0"/>
              </a:defRPr>
            </a:lvl3pPr>
            <a:lvl4pPr>
              <a:defRPr sz="1600">
                <a:latin typeface="Georgia" panose="02040502050405020303" pitchFamily="18" charset="0"/>
              </a:defRPr>
            </a:lvl4pPr>
            <a:lvl5pPr>
              <a:defRPr sz="1600">
                <a:latin typeface="Georgia" panose="02040502050405020303" pitchFamily="18"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atin typeface="Georgia" panose="02040502050405020303" pitchFamily="18" charset="0"/>
              </a:defRPr>
            </a:lvl1pPr>
            <a:lvl2pPr>
              <a:defRPr sz="2000">
                <a:latin typeface="Georgia" panose="02040502050405020303" pitchFamily="18" charset="0"/>
              </a:defRPr>
            </a:lvl2pPr>
            <a:lvl3pPr>
              <a:defRPr sz="1800">
                <a:latin typeface="Georgia" panose="02040502050405020303" pitchFamily="18" charset="0"/>
              </a:defRPr>
            </a:lvl3pPr>
            <a:lvl4pPr>
              <a:defRPr sz="1600">
                <a:latin typeface="Georgia" panose="02040502050405020303" pitchFamily="18" charset="0"/>
              </a:defRPr>
            </a:lvl4pPr>
            <a:lvl5pPr>
              <a:defRPr sz="1600">
                <a:latin typeface="Georgia" panose="02040502050405020303" pitchFamily="18"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7" name="Päivämäärän paikkamerkki 6"/>
          <p:cNvSpPr>
            <a:spLocks noGrp="1"/>
          </p:cNvSpPr>
          <p:nvPr>
            <p:ph type="dt" sz="half" idx="10"/>
          </p:nvPr>
        </p:nvSpPr>
        <p:spPr/>
        <p:txBody>
          <a:bodyPr/>
          <a:lstStyle/>
          <a:p>
            <a:r>
              <a:rPr lang="fi-FI" dirty="0" smtClean="0"/>
              <a:t>26.5.2014</a:t>
            </a:r>
            <a:endParaRPr lang="fi-FI" dirty="0"/>
          </a:p>
        </p:txBody>
      </p:sp>
      <p:sp>
        <p:nvSpPr>
          <p:cNvPr id="9" name="Dian numeron paikkamerkki 8"/>
          <p:cNvSpPr>
            <a:spLocks noGrp="1"/>
          </p:cNvSpPr>
          <p:nvPr>
            <p:ph type="sldNum" sz="quarter" idx="12"/>
          </p:nvPr>
        </p:nvSpPr>
        <p:spPr/>
        <p:txBody>
          <a:bodyPr/>
          <a:lstStyle/>
          <a:p>
            <a:fld id="{139301F4-86FD-4910-9F5A-C4CF14468D5D}" type="slidenum">
              <a:rPr lang="fi-FI" smtClean="0"/>
              <a:t>‹#›</a:t>
            </a:fld>
            <a:endParaRPr lang="fi-FI" dirty="0"/>
          </a:p>
        </p:txBody>
      </p:sp>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36651948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25804454"/>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0001" y="1685675"/>
            <a:ext cx="39880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2" name="Content Placeholder 10"/>
          <p:cNvSpPr>
            <a:spLocks noGrp="1"/>
          </p:cNvSpPr>
          <p:nvPr>
            <p:ph sz="quarter" idx="18"/>
          </p:nvPr>
        </p:nvSpPr>
        <p:spPr>
          <a:xfrm>
            <a:off x="4637521" y="1685675"/>
            <a:ext cx="39222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cxnSp>
        <p:nvCxnSpPr>
          <p:cNvPr id="16" name="Straight Connector 15"/>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9"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480488"/>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cxnSp>
        <p:nvCxnSpPr>
          <p:cNvPr id="12" name="Straight Connector 11"/>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6"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7"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5130373"/>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4"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6"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020573"/>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0963094"/>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White cover">
    <p:bg>
      <p:bgPr>
        <a:solidFill>
          <a:schemeClr val="bg1"/>
        </a:solidFill>
        <a:effectLst/>
      </p:bgPr>
    </p:bg>
    <p:spTree>
      <p:nvGrpSpPr>
        <p:cNvPr id="1" name=""/>
        <p:cNvGrpSpPr/>
        <p:nvPr/>
      </p:nvGrpSpPr>
      <p:grpSpPr>
        <a:xfrm>
          <a:off x="0" y="0"/>
          <a:ext cx="0" cy="0"/>
          <a:chOff x="0" y="0"/>
          <a:chExt cx="0" cy="0"/>
        </a:xfrm>
      </p:grpSpPr>
      <p:pic>
        <p:nvPicPr>
          <p:cNvPr id="102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1449197931"/>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Blue cover">
    <p:bg>
      <p:bgPr>
        <a:solidFill>
          <a:schemeClr val="tx2"/>
        </a:solidFill>
        <a:effectLst/>
      </p:bgPr>
    </p:bg>
    <p:spTree>
      <p:nvGrpSpPr>
        <p:cNvPr id="1" name=""/>
        <p:cNvGrpSpPr/>
        <p:nvPr/>
      </p:nvGrpSpPr>
      <p:grpSpPr>
        <a:xfrm>
          <a:off x="0" y="0"/>
          <a:ext cx="0" cy="0"/>
          <a:chOff x="0" y="0"/>
          <a:chExt cx="0" cy="0"/>
        </a:xfrm>
      </p:grpSpPr>
      <p:pic>
        <p:nvPicPr>
          <p:cNvPr id="2050"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3775185919"/>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White cover 2">
    <p:bg>
      <p:bgPr>
        <a:solidFill>
          <a:schemeClr val="bg1"/>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 name="connsiteX0" fmla="*/ 9987 w 10000"/>
              <a:gd name="connsiteY0" fmla="*/ 10000 h 10000"/>
              <a:gd name="connsiteX1" fmla="*/ 0 w 10000"/>
              <a:gd name="connsiteY1" fmla="*/ 10 h 10000"/>
              <a:gd name="connsiteX2" fmla="*/ 9987 w 10000"/>
              <a:gd name="connsiteY2" fmla="*/ 0 h 10000"/>
              <a:gd name="connsiteX3" fmla="*/ 10000 w 10000"/>
              <a:gd name="connsiteY3" fmla="*/ 9054 h 10000"/>
              <a:gd name="connsiteX4" fmla="*/ 9987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987" y="10000"/>
                </a:moveTo>
                <a:lnTo>
                  <a:pt x="0" y="10"/>
                </a:lnTo>
                <a:lnTo>
                  <a:pt x="9987" y="0"/>
                </a:lnTo>
                <a:cubicBezTo>
                  <a:pt x="10015" y="3177"/>
                  <a:pt x="9972" y="5898"/>
                  <a:pt x="10000" y="9054"/>
                </a:cubicBezTo>
                <a:cubicBezTo>
                  <a:pt x="9990" y="9345"/>
                  <a:pt x="9998" y="9585"/>
                  <a:pt x="9987" y="1000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28590"/>
          </a:xfrm>
          <a:prstGeom prst="rect">
            <a:avLst/>
          </a:prstGeom>
        </p:spPr>
        <p:txBody>
          <a:bodyPr lIns="0" tIns="0" rIns="0" bIns="0" anchor="t">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2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827151"/>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Blue cover 2">
    <p:bg>
      <p:bgPr>
        <a:solidFill>
          <a:schemeClr val="tx2"/>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12"/>
              <a:gd name="connsiteY0" fmla="*/ 10000 h 10000"/>
              <a:gd name="connsiteX1" fmla="*/ 0 w 10012"/>
              <a:gd name="connsiteY1" fmla="*/ 10 h 10000"/>
              <a:gd name="connsiteX2" fmla="*/ 9975 w 10012"/>
              <a:gd name="connsiteY2" fmla="*/ 0 h 10000"/>
              <a:gd name="connsiteX3" fmla="*/ 9988 w 10012"/>
              <a:gd name="connsiteY3" fmla="*/ 9054 h 10000"/>
              <a:gd name="connsiteX4" fmla="*/ 9975 w 10012"/>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88" h="10000">
                <a:moveTo>
                  <a:pt x="9975" y="10000"/>
                </a:moveTo>
                <a:lnTo>
                  <a:pt x="0" y="10"/>
                </a:lnTo>
                <a:lnTo>
                  <a:pt x="9975" y="0"/>
                </a:lnTo>
                <a:cubicBezTo>
                  <a:pt x="10003" y="3177"/>
                  <a:pt x="9960" y="5898"/>
                  <a:pt x="9988" y="9054"/>
                </a:cubicBezTo>
                <a:cubicBezTo>
                  <a:pt x="9978" y="9407"/>
                  <a:pt x="9986" y="9667"/>
                  <a:pt x="9975" y="1000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35848"/>
          </a:xfrm>
          <a:prstGeom prst="rect">
            <a:avLst/>
          </a:prstGeom>
        </p:spPr>
        <p:txBody>
          <a:bodyPr lIns="0" tIns="0" rIns="0" bIns="0" anchor="t">
            <a:noAutofit/>
          </a:bodyPr>
          <a:lstStyle>
            <a:lvl1pPr algn="l">
              <a:lnSpc>
                <a:spcPct val="80000"/>
              </a:lnSpc>
              <a:defRPr sz="6600" b="1" spc="-15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30"/>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963962"/>
      </p:ext>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Image cover">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78291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äivämäärän paikkamerkki 2"/>
          <p:cNvSpPr>
            <a:spLocks noGrp="1"/>
          </p:cNvSpPr>
          <p:nvPr>
            <p:ph type="dt" sz="half" idx="10"/>
          </p:nvPr>
        </p:nvSpPr>
        <p:spPr/>
        <p:txBody>
          <a:bodyPr/>
          <a:lstStyle/>
          <a:p>
            <a:r>
              <a:rPr lang="fi-FI" dirty="0" smtClean="0"/>
              <a:t>26.5.2014</a:t>
            </a:r>
            <a:endParaRPr lang="fi-FI" dirty="0"/>
          </a:p>
        </p:txBody>
      </p:sp>
      <p:sp>
        <p:nvSpPr>
          <p:cNvPr id="5" name="Dian numeron paikkamerkki 4"/>
          <p:cNvSpPr>
            <a:spLocks noGrp="1"/>
          </p:cNvSpPr>
          <p:nvPr>
            <p:ph type="sldNum" sz="quarter" idx="12"/>
          </p:nvPr>
        </p:nvSpPr>
        <p:spPr/>
        <p:txBody>
          <a:bodyPr/>
          <a:lstStyle/>
          <a:p>
            <a:fld id="{139301F4-86FD-4910-9F5A-C4CF14468D5D}" type="slidenum">
              <a:rPr lang="fi-FI" smtClean="0"/>
              <a:t>‹#›</a:t>
            </a:fld>
            <a:endParaRPr lang="fi-FI" dirty="0"/>
          </a:p>
        </p:txBody>
      </p:sp>
      <p:pic>
        <p:nvPicPr>
          <p:cNvPr id="7" name="Kuva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419253231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Image cover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gradFill flip="none" rotWithShape="1">
            <a:gsLst>
              <a:gs pos="0">
                <a:schemeClr val="tx1">
                  <a:alpha val="40000"/>
                </a:schemeClr>
              </a:gs>
              <a:gs pos="100000">
                <a:schemeClr val="bg1">
                  <a:shade val="100000"/>
                  <a:satMod val="115000"/>
                  <a:alpha val="0"/>
                </a:schemeClr>
              </a:gs>
            </a:gsLst>
            <a:path path="circle">
              <a:fillToRect r="100000" b="100000"/>
            </a:path>
            <a:tileRect l="-100000" t="-10000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8"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3778126"/>
      </p:ext>
    </p:extLst>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Subcover">
    <p:bg>
      <p:bgPr>
        <a:solidFill>
          <a:schemeClr val="tx2"/>
        </a:solidFill>
        <a:effectLst/>
      </p:bgPr>
    </p:bg>
    <p:spTree>
      <p:nvGrpSpPr>
        <p:cNvPr id="1" name=""/>
        <p:cNvGrpSpPr/>
        <p:nvPr/>
      </p:nvGrpSpPr>
      <p:grpSpPr>
        <a:xfrm>
          <a:off x="0" y="0"/>
          <a:ext cx="0" cy="0"/>
          <a:chOff x="0" y="0"/>
          <a:chExt cx="0" cy="0"/>
        </a:xfrm>
      </p:grpSpPr>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spTree>
    <p:extLst>
      <p:ext uri="{BB962C8B-B14F-4D97-AF65-F5344CB8AC3E}">
        <p14:creationId xmlns:p14="http://schemas.microsoft.com/office/powerpoint/2010/main" val="2246936378"/>
      </p:ext>
    </p:extLst>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Subcover with image">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0611793"/>
      </p:ext>
    </p:extLst>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Subcover with image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6"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9729277"/>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1030899"/>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0001" y="1685675"/>
            <a:ext cx="39880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2" name="Content Placeholder 10"/>
          <p:cNvSpPr>
            <a:spLocks noGrp="1"/>
          </p:cNvSpPr>
          <p:nvPr>
            <p:ph sz="quarter" idx="18"/>
          </p:nvPr>
        </p:nvSpPr>
        <p:spPr>
          <a:xfrm>
            <a:off x="4637521" y="1685675"/>
            <a:ext cx="39222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cxnSp>
        <p:nvCxnSpPr>
          <p:cNvPr id="16" name="Straight Connector 15"/>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9"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930967"/>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cxnSp>
        <p:nvCxnSpPr>
          <p:cNvPr id="12" name="Straight Connector 11"/>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6"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7"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91400"/>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4"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6"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9631265"/>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974276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r>
              <a:rPr lang="fi-FI" dirty="0" smtClean="0"/>
              <a:t>26.5.2014</a:t>
            </a:r>
            <a:endParaRPr lang="fi-FI" dirty="0"/>
          </a:p>
        </p:txBody>
      </p:sp>
      <p:sp>
        <p:nvSpPr>
          <p:cNvPr id="4" name="Dian numeron paikkamerkki 3"/>
          <p:cNvSpPr>
            <a:spLocks noGrp="1"/>
          </p:cNvSpPr>
          <p:nvPr>
            <p:ph type="sldNum" sz="quarter" idx="12"/>
          </p:nvPr>
        </p:nvSpPr>
        <p:spPr/>
        <p:txBody>
          <a:bodyPr/>
          <a:lstStyle/>
          <a:p>
            <a:fld id="{139301F4-86FD-4910-9F5A-C4CF14468D5D}" type="slidenum">
              <a:rPr lang="fi-FI" smtClean="0"/>
              <a:t>‹#›</a:t>
            </a:fld>
            <a:endParaRPr lang="fi-FI" dirty="0"/>
          </a:p>
        </p:txBody>
      </p:sp>
      <p:pic>
        <p:nvPicPr>
          <p:cNvPr id="6" name="Kuva 5"/>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591652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a:xfrm>
            <a:off x="3575050" y="273050"/>
            <a:ext cx="5111750" cy="5853113"/>
          </a:xfrm>
        </p:spPr>
        <p:txBody>
          <a:bodyPr/>
          <a:lstStyle>
            <a:lvl1pPr>
              <a:defRPr sz="3200">
                <a:latin typeface="Georgia" panose="02040502050405020303" pitchFamily="18" charset="0"/>
              </a:defRPr>
            </a:lvl1pPr>
            <a:lvl2pPr>
              <a:defRPr sz="2800">
                <a:latin typeface="Georgia" panose="02040502050405020303" pitchFamily="18" charset="0"/>
              </a:defRPr>
            </a:lvl2pPr>
            <a:lvl3pPr>
              <a:defRPr sz="2400">
                <a:latin typeface="Georgia" panose="02040502050405020303" pitchFamily="18" charset="0"/>
              </a:defRPr>
            </a:lvl3pPr>
            <a:lvl4pPr>
              <a:defRPr sz="2000">
                <a:latin typeface="Georgia" panose="02040502050405020303" pitchFamily="18" charset="0"/>
              </a:defRPr>
            </a:lvl4pPr>
            <a:lvl5pPr>
              <a:defRPr sz="2000">
                <a:latin typeface="Georgia" panose="02040502050405020303" pitchFamily="18" charset="0"/>
              </a:defRPr>
            </a:lvl5pPr>
            <a:lvl6pPr>
              <a:defRPr sz="2000"/>
            </a:lvl6pPr>
            <a:lvl7pPr>
              <a:defRPr sz="2000"/>
            </a:lvl7pPr>
            <a:lvl8pPr>
              <a:defRPr sz="2000"/>
            </a:lvl8pPr>
            <a:lvl9pPr>
              <a:defRPr sz="20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atin typeface="Georgia" panose="02040502050405020303"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smtClean="0"/>
              <a:t>Muokkaa tekstin perustyylejä napsauttamalla</a:t>
            </a:r>
          </a:p>
        </p:txBody>
      </p:sp>
      <p:sp>
        <p:nvSpPr>
          <p:cNvPr id="5" name="Päivämäärän paikkamerkki 4"/>
          <p:cNvSpPr>
            <a:spLocks noGrp="1"/>
          </p:cNvSpPr>
          <p:nvPr>
            <p:ph type="dt" sz="half" idx="10"/>
          </p:nvPr>
        </p:nvSpPr>
        <p:spPr/>
        <p:txBody>
          <a:bodyPr/>
          <a:lstStyle/>
          <a:p>
            <a:r>
              <a:rPr lang="fi-FI" dirty="0" smtClean="0"/>
              <a:t>26.5.2014</a:t>
            </a:r>
            <a:endParaRPr lang="fi-FI" dirty="0"/>
          </a:p>
        </p:txBody>
      </p:sp>
      <p:sp>
        <p:nvSpPr>
          <p:cNvPr id="7" name="Dian numeron paikkamerkki 6"/>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035555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dirty="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atin typeface="Georgia" panose="02040502050405020303"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smtClean="0"/>
              <a:t>Muokkaa tekstin perustyylejä napsauttamalla</a:t>
            </a:r>
          </a:p>
        </p:txBody>
      </p:sp>
      <p:sp>
        <p:nvSpPr>
          <p:cNvPr id="5" name="Päivämäärän paikkamerkki 4"/>
          <p:cNvSpPr>
            <a:spLocks noGrp="1"/>
          </p:cNvSpPr>
          <p:nvPr>
            <p:ph type="dt" sz="half" idx="10"/>
          </p:nvPr>
        </p:nvSpPr>
        <p:spPr/>
        <p:txBody>
          <a:bodyPr/>
          <a:lstStyle/>
          <a:p>
            <a:r>
              <a:rPr lang="fi-FI" dirty="0" smtClean="0"/>
              <a:t>26.5.2014</a:t>
            </a:r>
            <a:endParaRPr lang="fi-FI" dirty="0"/>
          </a:p>
        </p:txBody>
      </p:sp>
      <p:sp>
        <p:nvSpPr>
          <p:cNvPr id="7" name="Dian numeron paikkamerkki 6"/>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632688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theme" Target="../theme/theme3.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slideLayout" Target="../slideLayouts/slideLayout53.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5" Type="http://schemas.openxmlformats.org/officeDocument/2006/relationships/theme" Target="../theme/theme4.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slideLayout" Target="../slideLayouts/slideLayout5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2.xml"/><Relationship Id="rId13" Type="http://schemas.openxmlformats.org/officeDocument/2006/relationships/slideLayout" Target="../slideLayouts/slideLayout67.xml"/><Relationship Id="rId3" Type="http://schemas.openxmlformats.org/officeDocument/2006/relationships/slideLayout" Target="../slideLayouts/slideLayout57.xml"/><Relationship Id="rId7" Type="http://schemas.openxmlformats.org/officeDocument/2006/relationships/slideLayout" Target="../slideLayouts/slideLayout61.xml"/><Relationship Id="rId12" Type="http://schemas.openxmlformats.org/officeDocument/2006/relationships/slideLayout" Target="../slideLayouts/slideLayout66.xml"/><Relationship Id="rId2" Type="http://schemas.openxmlformats.org/officeDocument/2006/relationships/slideLayout" Target="../slideLayouts/slideLayout56.xml"/><Relationship Id="rId1" Type="http://schemas.openxmlformats.org/officeDocument/2006/relationships/slideLayout" Target="../slideLayouts/slideLayout55.xml"/><Relationship Id="rId6" Type="http://schemas.openxmlformats.org/officeDocument/2006/relationships/slideLayout" Target="../slideLayouts/slideLayout60.xml"/><Relationship Id="rId11" Type="http://schemas.openxmlformats.org/officeDocument/2006/relationships/slideLayout" Target="../slideLayouts/slideLayout65.xml"/><Relationship Id="rId5" Type="http://schemas.openxmlformats.org/officeDocument/2006/relationships/slideLayout" Target="../slideLayouts/slideLayout59.xml"/><Relationship Id="rId15" Type="http://schemas.openxmlformats.org/officeDocument/2006/relationships/theme" Target="../theme/theme5.xml"/><Relationship Id="rId10" Type="http://schemas.openxmlformats.org/officeDocument/2006/relationships/slideLayout" Target="../slideLayouts/slideLayout64.xml"/><Relationship Id="rId4" Type="http://schemas.openxmlformats.org/officeDocument/2006/relationships/slideLayout" Target="../slideLayouts/slideLayout58.xml"/><Relationship Id="rId9" Type="http://schemas.openxmlformats.org/officeDocument/2006/relationships/slideLayout" Target="../slideLayouts/slideLayout63.xml"/><Relationship Id="rId14"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dirty="0" smtClean="0"/>
              <a:t>26.5.2014</a:t>
            </a:r>
            <a:endParaRPr lang="fi-FI" dirty="0"/>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9301F4-86FD-4910-9F5A-C4CF14468D5D}" type="slidenum">
              <a:rPr lang="fi-FI" smtClean="0"/>
              <a:t>‹#›</a:t>
            </a:fld>
            <a:endParaRPr lang="fi-FI" dirty="0"/>
          </a:p>
        </p:txBody>
      </p:sp>
      <p:pic>
        <p:nvPicPr>
          <p:cNvPr id="7" name="Kuva 6"/>
          <p:cNvPicPr>
            <a:picLocks noChangeAspect="1"/>
          </p:cNvPicPr>
          <p:nvPr userDrawn="1"/>
        </p:nvPicPr>
        <p:blipFill rotWithShape="1">
          <a:blip r:embed="rId13"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613924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rgbClr val="1F9CE0"/>
          </a:solidFill>
          <a:latin typeface="Georgia" panose="02040502050405020303"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4940300" y="5953125"/>
            <a:ext cx="3619500" cy="158750"/>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Esityksen nimi</a:t>
            </a:r>
            <a:endParaRPr lang="fi-FI" dirty="0">
              <a:solidFill>
                <a:prstClr val="black">
                  <a:tint val="75000"/>
                </a:prstClr>
              </a:solidFill>
              <a:ea typeface="ＭＳ Ｐゴシック" charset="0"/>
            </a:endParaRPr>
          </a:p>
        </p:txBody>
      </p:sp>
      <p:sp>
        <p:nvSpPr>
          <p:cNvPr id="8" name="Date Placeholder 7"/>
          <p:cNvSpPr>
            <a:spLocks noGrp="1"/>
          </p:cNvSpPr>
          <p:nvPr>
            <p:ph type="dt" sz="half" idx="2"/>
          </p:nvPr>
        </p:nvSpPr>
        <p:spPr>
          <a:xfrm>
            <a:off x="4940300" y="6111875"/>
            <a:ext cx="3619500" cy="185738"/>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11.5.2014</a:t>
            </a:r>
            <a:endParaRPr lang="fi-FI" dirty="0">
              <a:solidFill>
                <a:prstClr val="black">
                  <a:tint val="75000"/>
                </a:prstClr>
              </a:solidFill>
              <a:ea typeface="ＭＳ Ｐゴシック" charset="0"/>
            </a:endParaRPr>
          </a:p>
        </p:txBody>
      </p:sp>
      <p:sp>
        <p:nvSpPr>
          <p:cNvPr id="9" name="Slide Number Placeholder 8"/>
          <p:cNvSpPr>
            <a:spLocks noGrp="1"/>
          </p:cNvSpPr>
          <p:nvPr>
            <p:ph type="sldNum" sz="quarter" idx="4"/>
          </p:nvPr>
        </p:nvSpPr>
        <p:spPr>
          <a:xfrm>
            <a:off x="4940300" y="6297613"/>
            <a:ext cx="3619500" cy="161925"/>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fld id="{865DB13D-24FD-0641-8100-A6CD964B88B6}" type="slidenum">
              <a:rPr lang="fi-FI">
                <a:solidFill>
                  <a:prstClr val="black">
                    <a:tint val="75000"/>
                  </a:prstClr>
                </a:solidFill>
                <a:ea typeface="ＭＳ Ｐゴシック" charset="0"/>
              </a:rPr>
              <a:pPr defTabSz="457200" fontAlgn="base">
                <a:spcBef>
                  <a:spcPct val="0"/>
                </a:spcBef>
                <a:spcAft>
                  <a:spcPct val="0"/>
                </a:spcAft>
                <a:defRPr/>
              </a:pPr>
              <a:t>‹#›</a:t>
            </a:fld>
            <a:endParaRPr lang="fi-FI" dirty="0">
              <a:solidFill>
                <a:prstClr val="black">
                  <a:tint val="75000"/>
                </a:prstClr>
              </a:solidFill>
              <a:ea typeface="ＭＳ Ｐゴシック" charset="0"/>
            </a:endParaRPr>
          </a:p>
        </p:txBody>
      </p:sp>
    </p:spTree>
    <p:extLst>
      <p:ext uri="{BB962C8B-B14F-4D97-AF65-F5344CB8AC3E}">
        <p14:creationId xmlns:p14="http://schemas.microsoft.com/office/powerpoint/2010/main" val="1278729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705" r:id="rId15"/>
  </p:sldLayoutIdLst>
  <p:timing>
    <p:tnLst>
      <p:par>
        <p:cTn id="1" dur="indefinite" restart="never" nodeType="tmRoot"/>
      </p:par>
    </p:tnLst>
  </p:timing>
  <p:hf hd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4940300" y="5953125"/>
            <a:ext cx="3619500" cy="158750"/>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Esityksen nimi</a:t>
            </a:r>
            <a:endParaRPr lang="fi-FI" dirty="0">
              <a:solidFill>
                <a:prstClr val="black">
                  <a:tint val="75000"/>
                </a:prstClr>
              </a:solidFill>
              <a:ea typeface="ＭＳ Ｐゴシック" charset="0"/>
            </a:endParaRPr>
          </a:p>
        </p:txBody>
      </p:sp>
      <p:sp>
        <p:nvSpPr>
          <p:cNvPr id="8" name="Date Placeholder 7"/>
          <p:cNvSpPr>
            <a:spLocks noGrp="1"/>
          </p:cNvSpPr>
          <p:nvPr>
            <p:ph type="dt" sz="half" idx="2"/>
          </p:nvPr>
        </p:nvSpPr>
        <p:spPr>
          <a:xfrm>
            <a:off x="4940300" y="6111875"/>
            <a:ext cx="3619500" cy="185738"/>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11.5.2014</a:t>
            </a:r>
            <a:endParaRPr lang="fi-FI" dirty="0">
              <a:solidFill>
                <a:prstClr val="black">
                  <a:tint val="75000"/>
                </a:prstClr>
              </a:solidFill>
              <a:ea typeface="ＭＳ Ｐゴシック" charset="0"/>
            </a:endParaRPr>
          </a:p>
        </p:txBody>
      </p:sp>
      <p:sp>
        <p:nvSpPr>
          <p:cNvPr id="9" name="Slide Number Placeholder 8"/>
          <p:cNvSpPr>
            <a:spLocks noGrp="1"/>
          </p:cNvSpPr>
          <p:nvPr>
            <p:ph type="sldNum" sz="quarter" idx="4"/>
          </p:nvPr>
        </p:nvSpPr>
        <p:spPr>
          <a:xfrm>
            <a:off x="4940300" y="6297613"/>
            <a:ext cx="3619500" cy="161925"/>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fld id="{865DB13D-24FD-0641-8100-A6CD964B88B6}" type="slidenum">
              <a:rPr lang="fi-FI">
                <a:solidFill>
                  <a:prstClr val="black">
                    <a:tint val="75000"/>
                  </a:prstClr>
                </a:solidFill>
                <a:ea typeface="ＭＳ Ｐゴシック" charset="0"/>
              </a:rPr>
              <a:pPr defTabSz="457200" fontAlgn="base">
                <a:spcBef>
                  <a:spcPct val="0"/>
                </a:spcBef>
                <a:spcAft>
                  <a:spcPct val="0"/>
                </a:spcAft>
                <a:defRPr/>
              </a:pPr>
              <a:t>‹#›</a:t>
            </a:fld>
            <a:endParaRPr lang="fi-FI" dirty="0">
              <a:solidFill>
                <a:prstClr val="black">
                  <a:tint val="75000"/>
                </a:prstClr>
              </a:solidFill>
              <a:ea typeface="ＭＳ Ｐゴシック" charset="0"/>
            </a:endParaRPr>
          </a:p>
        </p:txBody>
      </p:sp>
    </p:spTree>
    <p:extLst>
      <p:ext uri="{BB962C8B-B14F-4D97-AF65-F5344CB8AC3E}">
        <p14:creationId xmlns:p14="http://schemas.microsoft.com/office/powerpoint/2010/main" val="127146971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iming>
    <p:tnLst>
      <p:par>
        <p:cTn id="1" dur="indefinite" restart="never" nodeType="tmRoot"/>
      </p:par>
    </p:tnLst>
  </p:timing>
  <p:hf hd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4940300" y="5953125"/>
            <a:ext cx="3619500" cy="158750"/>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Esityksen nimi</a:t>
            </a:r>
            <a:endParaRPr lang="fi-FI" dirty="0">
              <a:solidFill>
                <a:prstClr val="black">
                  <a:tint val="75000"/>
                </a:prstClr>
              </a:solidFill>
              <a:ea typeface="ＭＳ Ｐゴシック" charset="0"/>
            </a:endParaRPr>
          </a:p>
        </p:txBody>
      </p:sp>
      <p:sp>
        <p:nvSpPr>
          <p:cNvPr id="8" name="Date Placeholder 7"/>
          <p:cNvSpPr>
            <a:spLocks noGrp="1"/>
          </p:cNvSpPr>
          <p:nvPr>
            <p:ph type="dt" sz="half" idx="2"/>
          </p:nvPr>
        </p:nvSpPr>
        <p:spPr>
          <a:xfrm>
            <a:off x="4940300" y="6111875"/>
            <a:ext cx="3619500" cy="185738"/>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11.5.2014</a:t>
            </a:r>
            <a:endParaRPr lang="fi-FI" dirty="0">
              <a:solidFill>
                <a:prstClr val="black">
                  <a:tint val="75000"/>
                </a:prstClr>
              </a:solidFill>
              <a:ea typeface="ＭＳ Ｐゴシック" charset="0"/>
            </a:endParaRPr>
          </a:p>
        </p:txBody>
      </p:sp>
      <p:sp>
        <p:nvSpPr>
          <p:cNvPr id="9" name="Slide Number Placeholder 8"/>
          <p:cNvSpPr>
            <a:spLocks noGrp="1"/>
          </p:cNvSpPr>
          <p:nvPr>
            <p:ph type="sldNum" sz="quarter" idx="4"/>
          </p:nvPr>
        </p:nvSpPr>
        <p:spPr>
          <a:xfrm>
            <a:off x="4940300" y="6297613"/>
            <a:ext cx="3619500" cy="161925"/>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fld id="{865DB13D-24FD-0641-8100-A6CD964B88B6}" type="slidenum">
              <a:rPr lang="fi-FI">
                <a:solidFill>
                  <a:prstClr val="black">
                    <a:tint val="75000"/>
                  </a:prstClr>
                </a:solidFill>
                <a:ea typeface="ＭＳ Ｐゴシック" charset="0"/>
              </a:rPr>
              <a:pPr defTabSz="457200" fontAlgn="base">
                <a:spcBef>
                  <a:spcPct val="0"/>
                </a:spcBef>
                <a:spcAft>
                  <a:spcPct val="0"/>
                </a:spcAft>
                <a:defRPr/>
              </a:pPr>
              <a:t>‹#›</a:t>
            </a:fld>
            <a:endParaRPr lang="fi-FI" dirty="0">
              <a:solidFill>
                <a:prstClr val="black">
                  <a:tint val="75000"/>
                </a:prstClr>
              </a:solidFill>
              <a:ea typeface="ＭＳ Ｐゴシック" charset="0"/>
            </a:endParaRPr>
          </a:p>
        </p:txBody>
      </p:sp>
    </p:spTree>
    <p:extLst>
      <p:ext uri="{BB962C8B-B14F-4D97-AF65-F5344CB8AC3E}">
        <p14:creationId xmlns:p14="http://schemas.microsoft.com/office/powerpoint/2010/main" val="263685738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Lst>
  <p:timing>
    <p:tnLst>
      <p:par>
        <p:cTn id="1" dur="indefinite" restart="never" nodeType="tmRoot"/>
      </p:par>
    </p:tnLst>
  </p:timing>
  <p:hf hd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4940300" y="5953125"/>
            <a:ext cx="3619500" cy="158750"/>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Esityksen nimi</a:t>
            </a:r>
            <a:endParaRPr lang="fi-FI" dirty="0">
              <a:solidFill>
                <a:prstClr val="black">
                  <a:tint val="75000"/>
                </a:prstClr>
              </a:solidFill>
              <a:ea typeface="ＭＳ Ｐゴシック" charset="0"/>
            </a:endParaRPr>
          </a:p>
        </p:txBody>
      </p:sp>
      <p:sp>
        <p:nvSpPr>
          <p:cNvPr id="8" name="Date Placeholder 7"/>
          <p:cNvSpPr>
            <a:spLocks noGrp="1"/>
          </p:cNvSpPr>
          <p:nvPr>
            <p:ph type="dt" sz="half" idx="2"/>
          </p:nvPr>
        </p:nvSpPr>
        <p:spPr>
          <a:xfrm>
            <a:off x="4940300" y="6111875"/>
            <a:ext cx="3619500" cy="185738"/>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11.5.2014</a:t>
            </a:r>
            <a:endParaRPr lang="fi-FI" dirty="0">
              <a:solidFill>
                <a:prstClr val="black">
                  <a:tint val="75000"/>
                </a:prstClr>
              </a:solidFill>
              <a:ea typeface="ＭＳ Ｐゴシック" charset="0"/>
            </a:endParaRPr>
          </a:p>
        </p:txBody>
      </p:sp>
      <p:sp>
        <p:nvSpPr>
          <p:cNvPr id="9" name="Slide Number Placeholder 8"/>
          <p:cNvSpPr>
            <a:spLocks noGrp="1"/>
          </p:cNvSpPr>
          <p:nvPr>
            <p:ph type="sldNum" sz="quarter" idx="4"/>
          </p:nvPr>
        </p:nvSpPr>
        <p:spPr>
          <a:xfrm>
            <a:off x="4940300" y="6297613"/>
            <a:ext cx="3619500" cy="161925"/>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fld id="{865DB13D-24FD-0641-8100-A6CD964B88B6}" type="slidenum">
              <a:rPr lang="fi-FI">
                <a:solidFill>
                  <a:prstClr val="black">
                    <a:tint val="75000"/>
                  </a:prstClr>
                </a:solidFill>
                <a:ea typeface="ＭＳ Ｐゴシック" charset="0"/>
              </a:rPr>
              <a:pPr defTabSz="457200" fontAlgn="base">
                <a:spcBef>
                  <a:spcPct val="0"/>
                </a:spcBef>
                <a:spcAft>
                  <a:spcPct val="0"/>
                </a:spcAft>
                <a:defRPr/>
              </a:pPr>
              <a:t>‹#›</a:t>
            </a:fld>
            <a:endParaRPr lang="fi-FI" dirty="0">
              <a:solidFill>
                <a:prstClr val="black">
                  <a:tint val="75000"/>
                </a:prstClr>
              </a:solidFill>
              <a:ea typeface="ＭＳ Ｐゴシック" charset="0"/>
            </a:endParaRPr>
          </a:p>
        </p:txBody>
      </p:sp>
    </p:spTree>
    <p:extLst>
      <p:ext uri="{BB962C8B-B14F-4D97-AF65-F5344CB8AC3E}">
        <p14:creationId xmlns:p14="http://schemas.microsoft.com/office/powerpoint/2010/main" val="1009514400"/>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Lst>
  <p:timing>
    <p:tnLst>
      <p:par>
        <p:cTn id="1" dur="indefinite" restart="never" nodeType="tmRoot"/>
      </p:par>
    </p:tnLst>
  </p:timing>
  <p:hf hd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927100" y="3137984"/>
            <a:ext cx="7772400" cy="934192"/>
          </a:xfrm>
        </p:spPr>
        <p:txBody>
          <a:bodyPr>
            <a:noAutofit/>
          </a:bodyPr>
          <a:lstStyle/>
          <a:p>
            <a:r>
              <a:rPr lang="fi-FI" sz="4000" b="1" dirty="0" smtClean="0"/>
              <a:t>Enhancing </a:t>
            </a:r>
            <a:r>
              <a:rPr lang="fi-FI" sz="4000" b="1" dirty="0" err="1"/>
              <a:t>quality</a:t>
            </a:r>
            <a:r>
              <a:rPr lang="fi-FI" sz="4000" b="1" dirty="0"/>
              <a:t> of </a:t>
            </a:r>
            <a:r>
              <a:rPr lang="fi-FI" sz="4000" b="1" dirty="0" err="1"/>
              <a:t>Finnish</a:t>
            </a:r>
            <a:r>
              <a:rPr lang="fi-FI" sz="4000" b="1" dirty="0"/>
              <a:t> </a:t>
            </a:r>
            <a:r>
              <a:rPr lang="fi-FI" sz="4000" b="1" dirty="0" err="1"/>
              <a:t>higher</a:t>
            </a:r>
            <a:r>
              <a:rPr lang="fi-FI" sz="4000" b="1" dirty="0"/>
              <a:t> </a:t>
            </a:r>
            <a:r>
              <a:rPr lang="fi-FI" sz="4000" b="1" dirty="0" err="1" smtClean="0"/>
              <a:t>education</a:t>
            </a:r>
            <a:endParaRPr lang="fi-FI" sz="4000" b="1" dirty="0"/>
          </a:p>
        </p:txBody>
      </p:sp>
      <p:sp>
        <p:nvSpPr>
          <p:cNvPr id="5" name="Alaotsikko 2"/>
          <p:cNvSpPr txBox="1">
            <a:spLocks/>
          </p:cNvSpPr>
          <p:nvPr/>
        </p:nvSpPr>
        <p:spPr>
          <a:xfrm>
            <a:off x="1524000" y="4038600"/>
            <a:ext cx="6400800" cy="10549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Georgia" panose="02040502050405020303" pitchFamily="18" charset="0"/>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Georgia" panose="02040502050405020303" pitchFamily="18"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Georgia" panose="02040502050405020303" pitchFamily="18"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i-FI" sz="2400" dirty="0">
              <a:solidFill>
                <a:prstClr val="black">
                  <a:tint val="75000"/>
                </a:prstClr>
              </a:solidFill>
            </a:endParaRPr>
          </a:p>
        </p:txBody>
      </p:sp>
      <p:sp>
        <p:nvSpPr>
          <p:cNvPr id="4" name="Alaotsikko 3"/>
          <p:cNvSpPr>
            <a:spLocks noGrp="1"/>
          </p:cNvSpPr>
          <p:nvPr>
            <p:ph type="subTitle" idx="1"/>
          </p:nvPr>
        </p:nvSpPr>
        <p:spPr>
          <a:xfrm>
            <a:off x="1371600" y="4581128"/>
            <a:ext cx="6400800" cy="1536576"/>
          </a:xfrm>
        </p:spPr>
        <p:txBody>
          <a:bodyPr>
            <a:normAutofit/>
          </a:bodyPr>
          <a:lstStyle/>
          <a:p>
            <a:r>
              <a:rPr lang="fi-FI" sz="2400" dirty="0" smtClean="0"/>
              <a:t>Helka Kekäläinen</a:t>
            </a:r>
          </a:p>
          <a:p>
            <a:r>
              <a:rPr lang="fi-FI" sz="2400" dirty="0" smtClean="0"/>
              <a:t>23-24 </a:t>
            </a:r>
            <a:r>
              <a:rPr lang="fi-FI" sz="2400" dirty="0" err="1" smtClean="0"/>
              <a:t>February</a:t>
            </a:r>
            <a:r>
              <a:rPr lang="fi-FI" sz="2400" dirty="0" smtClean="0"/>
              <a:t> 2016</a:t>
            </a:r>
          </a:p>
          <a:p>
            <a:r>
              <a:rPr lang="fi-FI" sz="2400" dirty="0" smtClean="0"/>
              <a:t>Baku, </a:t>
            </a:r>
            <a:r>
              <a:rPr lang="fi-FI" sz="2400" dirty="0" err="1" smtClean="0"/>
              <a:t>Azerbaijan</a:t>
            </a:r>
            <a:endParaRPr lang="fi-FI" sz="2400" dirty="0" smtClean="0"/>
          </a:p>
        </p:txBody>
      </p:sp>
      <p:pic>
        <p:nvPicPr>
          <p:cNvPr id="1026" name="Picture 2" descr="http://karvi.fi/app/uploads/2014/10/Twinning-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72333"/>
            <a:ext cx="1219200" cy="118206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karvi.fi/app/uploads/2014/10/EU-logo.jpg"/>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8684" y="1702518"/>
            <a:ext cx="1236228" cy="822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919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sz="4800" dirty="0" smtClean="0"/>
              <a:t/>
            </a:r>
            <a:br>
              <a:rPr lang="fi-FI" sz="4800" dirty="0" smtClean="0"/>
            </a:br>
            <a:r>
              <a:rPr lang="fi-FI" sz="4800" dirty="0" smtClean="0"/>
              <a:t>Audit targets and criteria – What is reviewed and how is it assessed?</a:t>
            </a:r>
            <a:endParaRPr lang="fi-FI" sz="4800" dirty="0"/>
          </a:p>
        </p:txBody>
      </p:sp>
    </p:spTree>
    <p:extLst>
      <p:ext uri="{BB962C8B-B14F-4D97-AF65-F5344CB8AC3E}">
        <p14:creationId xmlns:p14="http://schemas.microsoft.com/office/powerpoint/2010/main" val="2110861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60648"/>
            <a:ext cx="8219256" cy="779731"/>
          </a:xfrm>
        </p:spPr>
        <p:txBody>
          <a:bodyPr>
            <a:noAutofit/>
          </a:bodyPr>
          <a:lstStyle/>
          <a:p>
            <a:r>
              <a:rPr lang="en-GB" sz="2400" b="1" dirty="0" smtClean="0"/>
              <a:t>Quality management of the HEI’s core duties, including essential services supporting these </a:t>
            </a:r>
            <a:endParaRPr lang="en-GB" sz="2400" b="1" dirty="0">
              <a:solidFill>
                <a:srgbClr val="74AF27"/>
              </a:solidFill>
            </a:endParaRPr>
          </a:p>
        </p:txBody>
      </p:sp>
      <p:sp>
        <p:nvSpPr>
          <p:cNvPr id="5" name="Content Placeholder 4"/>
          <p:cNvSpPr>
            <a:spLocks noGrp="1"/>
          </p:cNvSpPr>
          <p:nvPr>
            <p:ph idx="1"/>
          </p:nvPr>
        </p:nvSpPr>
        <p:spPr>
          <a:xfrm>
            <a:off x="457200" y="1184395"/>
            <a:ext cx="8229600" cy="4608512"/>
          </a:xfrm>
        </p:spPr>
        <p:txBody>
          <a:bodyPr>
            <a:noAutofit/>
          </a:bodyPr>
          <a:lstStyle/>
          <a:p>
            <a:pPr marL="0" lvl="0" indent="0">
              <a:buNone/>
            </a:pPr>
            <a:endParaRPr lang="en-GB" sz="1800" dirty="0" smtClean="0"/>
          </a:p>
          <a:p>
            <a:pPr marL="0" lvl="0" indent="0">
              <a:buNone/>
            </a:pPr>
            <a:endParaRPr lang="en-GB" sz="1800" dirty="0"/>
          </a:p>
          <a:p>
            <a:pPr marL="0" lvl="0" indent="0">
              <a:buNone/>
            </a:pPr>
            <a:endParaRPr lang="en-GB" sz="1800" dirty="0" smtClean="0"/>
          </a:p>
          <a:p>
            <a:pPr marL="0" lvl="0" indent="0">
              <a:buNone/>
            </a:pPr>
            <a:endParaRPr lang="en-GB" sz="1800" dirty="0" smtClean="0"/>
          </a:p>
          <a:p>
            <a:pPr lvl="0">
              <a:buFont typeface="+mj-lt"/>
              <a:buAutoNum type="alphaLcPeriod"/>
            </a:pPr>
            <a:endParaRPr lang="en-GB" sz="1800" dirty="0"/>
          </a:p>
          <a:p>
            <a:pPr marL="0" lvl="0" indent="0">
              <a:buNone/>
            </a:pPr>
            <a:endParaRPr lang="en-GB" sz="1800" dirty="0" smtClean="0"/>
          </a:p>
          <a:p>
            <a:pPr marL="0" lvl="0" indent="0">
              <a:buNone/>
            </a:pPr>
            <a:r>
              <a:rPr lang="en-GB" sz="1800" dirty="0" smtClean="0"/>
              <a:t>The fulfilment of the criteria is </a:t>
            </a:r>
            <a:r>
              <a:rPr lang="en-GB" sz="1800" b="1" dirty="0" smtClean="0"/>
              <a:t>reviewed individually for each core duty and optional audit target</a:t>
            </a:r>
          </a:p>
          <a:p>
            <a:pPr lvl="0">
              <a:buFont typeface="+mj-lt"/>
              <a:buAutoNum type="alphaLcPeriod"/>
            </a:pPr>
            <a:r>
              <a:rPr lang="en-GB" sz="1800" b="1" dirty="0" smtClean="0"/>
              <a:t>Functioning</a:t>
            </a:r>
            <a:r>
              <a:rPr lang="en-GB" sz="1800" dirty="0" smtClean="0"/>
              <a:t> </a:t>
            </a:r>
            <a:r>
              <a:rPr lang="en-GB" sz="1800" b="1" dirty="0" smtClean="0"/>
              <a:t>of</a:t>
            </a:r>
            <a:r>
              <a:rPr lang="en-GB" sz="1800" dirty="0" smtClean="0"/>
              <a:t> quality management </a:t>
            </a:r>
            <a:r>
              <a:rPr lang="en-GB" sz="1800" b="1" dirty="0" smtClean="0"/>
              <a:t>procedures and their impact </a:t>
            </a:r>
            <a:r>
              <a:rPr lang="en-GB" sz="1800" dirty="0" smtClean="0"/>
              <a:t>on the development of the core duty / optional audit target </a:t>
            </a:r>
          </a:p>
          <a:p>
            <a:pPr lvl="0">
              <a:buFont typeface="+mj-lt"/>
              <a:buAutoNum type="alphaLcPeriod"/>
            </a:pPr>
            <a:r>
              <a:rPr lang="en-GB" sz="1800" dirty="0" smtClean="0"/>
              <a:t>Comprehensiveness, usability and utilisation of </a:t>
            </a:r>
            <a:r>
              <a:rPr lang="en-GB" sz="1800" b="1" dirty="0" smtClean="0"/>
              <a:t>the information produced </a:t>
            </a:r>
            <a:r>
              <a:rPr lang="en-GB" sz="1800" dirty="0" smtClean="0"/>
              <a:t>by the quality system</a:t>
            </a:r>
          </a:p>
          <a:p>
            <a:pPr lvl="0">
              <a:buFont typeface="+mj-lt"/>
              <a:buAutoNum type="alphaLcPeriod"/>
            </a:pPr>
            <a:r>
              <a:rPr lang="en-GB" sz="1800" b="1" dirty="0" smtClean="0"/>
              <a:t>Roles and involvement of different parties </a:t>
            </a:r>
            <a:r>
              <a:rPr lang="en-GB" sz="1800" dirty="0" smtClean="0"/>
              <a:t>in terms of quality work, as well as the workload (personnel, students, external stakeholders)</a:t>
            </a:r>
          </a:p>
          <a:p>
            <a:pPr lvl="0">
              <a:buFont typeface="+mj-lt"/>
              <a:buAutoNum type="alphaLcPeriod"/>
            </a:pPr>
            <a:r>
              <a:rPr lang="en-GB" sz="1800" dirty="0" smtClean="0"/>
              <a:t>Functioning, workload and effectiveness of the quality management of </a:t>
            </a:r>
            <a:r>
              <a:rPr lang="en-GB" sz="1800" b="1" dirty="0" smtClean="0"/>
              <a:t>key support services</a:t>
            </a:r>
          </a:p>
          <a:p>
            <a:pPr marL="0" lvl="0" indent="0">
              <a:buNone/>
            </a:pPr>
            <a:r>
              <a:rPr lang="en-GB" sz="1800" i="1" dirty="0" smtClean="0"/>
              <a:t> </a:t>
            </a:r>
            <a:endParaRPr lang="fi-FI" sz="1800" i="1" dirty="0"/>
          </a:p>
          <a:p>
            <a:pPr>
              <a:lnSpc>
                <a:spcPts val="2800"/>
              </a:lnSpc>
            </a:pPr>
            <a:endParaRPr lang="en-GB" sz="1800" dirty="0" smtClean="0"/>
          </a:p>
        </p:txBody>
      </p:sp>
      <p:pic>
        <p:nvPicPr>
          <p:cNvPr id="2" name="Kuva 1"/>
          <p:cNvPicPr>
            <a:picLocks noChangeAspect="1"/>
          </p:cNvPicPr>
          <p:nvPr/>
        </p:nvPicPr>
        <p:blipFill>
          <a:blip r:embed="rId2"/>
          <a:stretch>
            <a:fillRect/>
          </a:stretch>
        </p:blipFill>
        <p:spPr>
          <a:xfrm>
            <a:off x="971600" y="1196752"/>
            <a:ext cx="1639966" cy="1639966"/>
          </a:xfrm>
          <a:prstGeom prst="rect">
            <a:avLst/>
          </a:prstGeom>
        </p:spPr>
      </p:pic>
      <p:pic>
        <p:nvPicPr>
          <p:cNvPr id="3" name="Kuva 2"/>
          <p:cNvPicPr>
            <a:picLocks noChangeAspect="1"/>
          </p:cNvPicPr>
          <p:nvPr/>
        </p:nvPicPr>
        <p:blipFill>
          <a:blip r:embed="rId3"/>
          <a:stretch>
            <a:fillRect/>
          </a:stretch>
        </p:blipFill>
        <p:spPr>
          <a:xfrm>
            <a:off x="2771800" y="1196752"/>
            <a:ext cx="1597290" cy="1597290"/>
          </a:xfrm>
          <a:prstGeom prst="rect">
            <a:avLst/>
          </a:prstGeom>
        </p:spPr>
      </p:pic>
      <p:pic>
        <p:nvPicPr>
          <p:cNvPr id="8" name="Kuva 7"/>
          <p:cNvPicPr>
            <a:picLocks noChangeAspect="1"/>
          </p:cNvPicPr>
          <p:nvPr/>
        </p:nvPicPr>
        <p:blipFill>
          <a:blip r:embed="rId4"/>
          <a:stretch>
            <a:fillRect/>
          </a:stretch>
        </p:blipFill>
        <p:spPr>
          <a:xfrm>
            <a:off x="6300192" y="1196752"/>
            <a:ext cx="1658256" cy="1658256"/>
          </a:xfrm>
          <a:prstGeom prst="rect">
            <a:avLst/>
          </a:prstGeom>
        </p:spPr>
      </p:pic>
      <p:pic>
        <p:nvPicPr>
          <p:cNvPr id="6" name="Kuva 5"/>
          <p:cNvPicPr>
            <a:picLocks noChangeAspect="1"/>
          </p:cNvPicPr>
          <p:nvPr/>
        </p:nvPicPr>
        <p:blipFill>
          <a:blip r:embed="rId5"/>
          <a:stretch>
            <a:fillRect/>
          </a:stretch>
        </p:blipFill>
        <p:spPr>
          <a:xfrm>
            <a:off x="4572000" y="1196752"/>
            <a:ext cx="1597290" cy="1597290"/>
          </a:xfrm>
          <a:prstGeom prst="rect">
            <a:avLst/>
          </a:prstGeom>
        </p:spPr>
      </p:pic>
    </p:spTree>
    <p:extLst>
      <p:ext uri="{BB962C8B-B14F-4D97-AF65-F5344CB8AC3E}">
        <p14:creationId xmlns:p14="http://schemas.microsoft.com/office/powerpoint/2010/main" val="229851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260648"/>
            <a:ext cx="8219256" cy="779731"/>
          </a:xfrm>
        </p:spPr>
        <p:txBody>
          <a:bodyPr>
            <a:normAutofit/>
          </a:bodyPr>
          <a:lstStyle/>
          <a:p>
            <a:r>
              <a:rPr lang="en-GB" sz="3200" b="1" dirty="0" smtClean="0"/>
              <a:t>Samples of degree education </a:t>
            </a:r>
            <a:endParaRPr lang="en-GB" sz="3200" b="1" dirty="0">
              <a:solidFill>
                <a:srgbClr val="74AF27"/>
              </a:solidFill>
            </a:endParaRPr>
          </a:p>
        </p:txBody>
      </p:sp>
      <p:sp>
        <p:nvSpPr>
          <p:cNvPr id="5" name="Content Placeholder 4"/>
          <p:cNvSpPr>
            <a:spLocks noGrp="1"/>
          </p:cNvSpPr>
          <p:nvPr>
            <p:ph idx="1"/>
          </p:nvPr>
        </p:nvSpPr>
        <p:spPr>
          <a:xfrm>
            <a:off x="457200" y="1184394"/>
            <a:ext cx="8229600" cy="4980909"/>
          </a:xfrm>
        </p:spPr>
        <p:txBody>
          <a:bodyPr>
            <a:noAutofit/>
          </a:bodyPr>
          <a:lstStyle/>
          <a:p>
            <a:pPr>
              <a:lnSpc>
                <a:spcPts val="2800"/>
              </a:lnSpc>
            </a:pPr>
            <a:r>
              <a:rPr lang="en-GB" sz="1800" dirty="0" smtClean="0"/>
              <a:t>Primarily </a:t>
            </a:r>
            <a:r>
              <a:rPr lang="en-GB" sz="1800" b="1" dirty="0" smtClean="0"/>
              <a:t>3 degree programmes </a:t>
            </a:r>
            <a:r>
              <a:rPr lang="en-GB" sz="1800" dirty="0" smtClean="0"/>
              <a:t>chosen as samples of degree education </a:t>
            </a:r>
          </a:p>
          <a:p>
            <a:pPr>
              <a:lnSpc>
                <a:spcPts val="2800"/>
              </a:lnSpc>
            </a:pPr>
            <a:r>
              <a:rPr lang="en-GB" sz="1800" b="1" dirty="0" smtClean="0"/>
              <a:t>HEIs</a:t>
            </a:r>
            <a:r>
              <a:rPr lang="en-GB" sz="1800" dirty="0" smtClean="0"/>
              <a:t> choose </a:t>
            </a:r>
            <a:r>
              <a:rPr lang="en-GB" sz="1800" b="1" dirty="0" smtClean="0"/>
              <a:t>two of these themselves</a:t>
            </a:r>
          </a:p>
          <a:p>
            <a:pPr lvl="1"/>
            <a:r>
              <a:rPr lang="en-GB" sz="1600" dirty="0" smtClean="0"/>
              <a:t>UASs: One programme leading to a bachelor’s degree and one programme leading to a UAS master’s degree</a:t>
            </a:r>
          </a:p>
          <a:p>
            <a:pPr lvl="1"/>
            <a:r>
              <a:rPr lang="en-GB" sz="1600" dirty="0" smtClean="0"/>
              <a:t>Universities: One study entity leading to a degree that includes both bachelor’s and master’s education, as well as one programme leading to a doctoral degree</a:t>
            </a:r>
          </a:p>
          <a:p>
            <a:pPr marL="457200" lvl="1" indent="0">
              <a:buNone/>
            </a:pPr>
            <a:endParaRPr lang="en-GB" sz="1400" dirty="0" smtClean="0"/>
          </a:p>
          <a:p>
            <a:r>
              <a:rPr lang="en-GB" sz="1800" dirty="0" smtClean="0"/>
              <a:t>Based on the audit material, </a:t>
            </a:r>
            <a:r>
              <a:rPr lang="en-GB" sz="1800" b="1" dirty="0" smtClean="0"/>
              <a:t>the audit team chooses a third degree programme</a:t>
            </a:r>
            <a:r>
              <a:rPr lang="en-GB" sz="1800" dirty="0" smtClean="0"/>
              <a:t> – at the latest, six weeks prior to the audit visit</a:t>
            </a:r>
          </a:p>
          <a:p>
            <a:pPr marL="0" indent="0">
              <a:buNone/>
            </a:pPr>
            <a:endParaRPr lang="en-GB" sz="1800" dirty="0" smtClean="0"/>
          </a:p>
          <a:p>
            <a:pPr lvl="0"/>
            <a:r>
              <a:rPr lang="en-GB" sz="1800" dirty="0"/>
              <a:t>The fulfilment of the criteria is reviewed </a:t>
            </a:r>
            <a:r>
              <a:rPr lang="en-GB" sz="1800" b="1" dirty="0" smtClean="0"/>
              <a:t>individually </a:t>
            </a:r>
            <a:r>
              <a:rPr lang="en-GB" sz="1800" b="1" dirty="0"/>
              <a:t>for each programme </a:t>
            </a:r>
            <a:r>
              <a:rPr lang="en-GB" sz="1800" dirty="0" smtClean="0"/>
              <a:t>– All programmes get individual feedback!</a:t>
            </a:r>
            <a:endParaRPr lang="en-GB" sz="1800" b="1" dirty="0"/>
          </a:p>
          <a:p>
            <a:endParaRPr lang="en-GB" sz="1800" dirty="0" smtClean="0"/>
          </a:p>
          <a:p>
            <a:r>
              <a:rPr lang="en-GB" sz="1800" dirty="0" smtClean="0"/>
              <a:t>Programmes also complement the evaluation of the quality management of education by providing detailed information at the level of degree programmes</a:t>
            </a:r>
          </a:p>
        </p:txBody>
      </p:sp>
    </p:spTree>
    <p:extLst>
      <p:ext uri="{BB962C8B-B14F-4D97-AF65-F5344CB8AC3E}">
        <p14:creationId xmlns:p14="http://schemas.microsoft.com/office/powerpoint/2010/main" val="10056864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isällön paikkamerkki 2"/>
          <p:cNvGraphicFramePr>
            <a:graphicFrameLocks noGrp="1"/>
          </p:cNvGraphicFramePr>
          <p:nvPr>
            <p:ph idx="1"/>
            <p:extLst/>
          </p:nvPr>
        </p:nvGraphicFramePr>
        <p:xfrm>
          <a:off x="611560" y="620688"/>
          <a:ext cx="792088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3"/>
          <p:cNvSpPr txBox="1">
            <a:spLocks/>
          </p:cNvSpPr>
          <p:nvPr/>
        </p:nvSpPr>
        <p:spPr>
          <a:xfrm>
            <a:off x="467544" y="260648"/>
            <a:ext cx="8218487" cy="7794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1F9CE0"/>
                </a:solidFill>
                <a:latin typeface="Georgia" panose="02040502050405020303" pitchFamily="18" charset="0"/>
                <a:ea typeface="+mj-ea"/>
                <a:cs typeface="+mj-cs"/>
              </a:defRPr>
            </a:lvl1pPr>
          </a:lstStyle>
          <a:p>
            <a:pPr>
              <a:defRPr/>
            </a:pPr>
            <a:r>
              <a:rPr lang="sv-FI" sz="3200" b="1" dirty="0" smtClean="0"/>
              <a:t>Audit targets</a:t>
            </a:r>
            <a:r>
              <a:rPr lang="sv-FI" sz="3200" b="1" dirty="0" smtClean="0">
                <a:solidFill>
                  <a:srgbClr val="1B272C"/>
                </a:solidFill>
              </a:rPr>
              <a:t> </a:t>
            </a:r>
            <a:endParaRPr lang="en-GB" sz="3200" b="1" dirty="0"/>
          </a:p>
        </p:txBody>
      </p:sp>
    </p:spTree>
    <p:extLst>
      <p:ext uri="{BB962C8B-B14F-4D97-AF65-F5344CB8AC3E}">
        <p14:creationId xmlns:p14="http://schemas.microsoft.com/office/powerpoint/2010/main" val="38450883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404664"/>
            <a:ext cx="8219256" cy="779731"/>
          </a:xfrm>
        </p:spPr>
        <p:txBody>
          <a:bodyPr>
            <a:normAutofit/>
          </a:bodyPr>
          <a:lstStyle/>
          <a:p>
            <a:r>
              <a:rPr lang="en-GB" sz="3200" b="1" dirty="0" smtClean="0"/>
              <a:t>Criteria used in the audit</a:t>
            </a:r>
            <a:endParaRPr lang="en-GB" sz="3200" b="1" dirty="0">
              <a:solidFill>
                <a:srgbClr val="74AF27"/>
              </a:solidFill>
            </a:endParaRPr>
          </a:p>
        </p:txBody>
      </p:sp>
      <p:sp>
        <p:nvSpPr>
          <p:cNvPr id="5" name="Content Placeholder 4"/>
          <p:cNvSpPr>
            <a:spLocks noGrp="1"/>
          </p:cNvSpPr>
          <p:nvPr>
            <p:ph idx="1"/>
          </p:nvPr>
        </p:nvSpPr>
        <p:spPr>
          <a:xfrm>
            <a:off x="457200" y="1184395"/>
            <a:ext cx="8229600" cy="4608512"/>
          </a:xfrm>
        </p:spPr>
        <p:txBody>
          <a:bodyPr>
            <a:noAutofit/>
          </a:bodyPr>
          <a:lstStyle/>
          <a:p>
            <a:r>
              <a:rPr lang="en-GB" sz="1800" dirty="0" smtClean="0"/>
              <a:t>Audits employ a set of criteria that is based on a scale of four development stages of QA</a:t>
            </a:r>
          </a:p>
          <a:p>
            <a:pPr lvl="1">
              <a:buFont typeface="Wingdings" pitchFamily="2" charset="2"/>
              <a:buChar char="Ø"/>
            </a:pPr>
            <a:r>
              <a:rPr lang="en-GB" sz="1800" dirty="0"/>
              <a:t>a</a:t>
            </a:r>
            <a:r>
              <a:rPr lang="en-GB" sz="1800" dirty="0" smtClean="0"/>
              <a:t>bsent</a:t>
            </a:r>
          </a:p>
          <a:p>
            <a:pPr lvl="1">
              <a:buFont typeface="Wingdings" pitchFamily="2" charset="2"/>
              <a:buChar char="Ø"/>
            </a:pPr>
            <a:r>
              <a:rPr lang="en-GB" sz="1800" dirty="0" smtClean="0"/>
              <a:t>emerging</a:t>
            </a:r>
          </a:p>
          <a:p>
            <a:pPr lvl="1">
              <a:buFont typeface="Wingdings" pitchFamily="2" charset="2"/>
              <a:buChar char="Ø"/>
            </a:pPr>
            <a:r>
              <a:rPr lang="en-GB" sz="1800" dirty="0" smtClean="0"/>
              <a:t>developing</a:t>
            </a:r>
          </a:p>
          <a:p>
            <a:pPr lvl="1">
              <a:buFont typeface="Wingdings" pitchFamily="2" charset="2"/>
              <a:buChar char="Ø"/>
            </a:pPr>
            <a:r>
              <a:rPr lang="en-GB" sz="1800" dirty="0" smtClean="0"/>
              <a:t>advanced</a:t>
            </a:r>
          </a:p>
          <a:p>
            <a:pPr marL="396000" lvl="1" indent="0">
              <a:buNone/>
            </a:pPr>
            <a:endParaRPr lang="en-GB" sz="1800" dirty="0" smtClean="0"/>
          </a:p>
          <a:p>
            <a:r>
              <a:rPr lang="en-GB" sz="1800" dirty="0" smtClean="0"/>
              <a:t>The development phase for </a:t>
            </a:r>
            <a:r>
              <a:rPr lang="en-GB" sz="1800" b="1" dirty="0" smtClean="0"/>
              <a:t>each audit target is determined individually</a:t>
            </a:r>
            <a:r>
              <a:rPr lang="en-GB" sz="1800" dirty="0" smtClean="0"/>
              <a:t>, including each degree programme audited</a:t>
            </a:r>
          </a:p>
          <a:p>
            <a:endParaRPr lang="en-GB" sz="1800" dirty="0" smtClean="0"/>
          </a:p>
          <a:p>
            <a:r>
              <a:rPr lang="en-GB" sz="1800" dirty="0" smtClean="0"/>
              <a:t>Threshold for passing: The audit team can propose that the institution passes the audit if none of the targets are ‘absent’ and if the quality system as a whole is at least ‘developing’</a:t>
            </a:r>
          </a:p>
        </p:txBody>
      </p:sp>
    </p:spTree>
    <p:extLst>
      <p:ext uri="{BB962C8B-B14F-4D97-AF65-F5344CB8AC3E}">
        <p14:creationId xmlns:p14="http://schemas.microsoft.com/office/powerpoint/2010/main" val="35054896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3" y="188640"/>
            <a:ext cx="8219256" cy="779731"/>
          </a:xfrm>
        </p:spPr>
        <p:txBody>
          <a:bodyPr>
            <a:normAutofit/>
          </a:bodyPr>
          <a:lstStyle/>
          <a:p>
            <a:r>
              <a:rPr lang="en-GB" sz="3200" b="1" dirty="0" smtClean="0"/>
              <a:t>Outcome of audit</a:t>
            </a:r>
            <a:endParaRPr lang="en-GB" sz="3200" b="1" dirty="0"/>
          </a:p>
        </p:txBody>
      </p:sp>
      <p:sp>
        <p:nvSpPr>
          <p:cNvPr id="5" name="Content Placeholder 4"/>
          <p:cNvSpPr>
            <a:spLocks noGrp="1"/>
          </p:cNvSpPr>
          <p:nvPr>
            <p:ph idx="1"/>
          </p:nvPr>
        </p:nvSpPr>
        <p:spPr>
          <a:xfrm>
            <a:off x="467543" y="1052736"/>
            <a:ext cx="8197033" cy="5112568"/>
          </a:xfrm>
        </p:spPr>
        <p:txBody>
          <a:bodyPr>
            <a:noAutofit/>
          </a:bodyPr>
          <a:lstStyle/>
          <a:p>
            <a:pPr>
              <a:spcAft>
                <a:spcPts val="1800"/>
              </a:spcAft>
            </a:pPr>
            <a:r>
              <a:rPr lang="en-GB" sz="1800" dirty="0" smtClean="0"/>
              <a:t>The FINEEC Higher Education Evaluation Committee decides </a:t>
            </a:r>
            <a:r>
              <a:rPr lang="en-US" sz="1800" dirty="0" smtClean="0"/>
              <a:t>on </a:t>
            </a:r>
            <a:r>
              <a:rPr lang="en-US" sz="1800" dirty="0"/>
              <a:t>the audit result on the basis of the appraisal by the audit team and on the audit </a:t>
            </a:r>
            <a:r>
              <a:rPr lang="en-US" sz="1800" dirty="0" smtClean="0"/>
              <a:t>report</a:t>
            </a:r>
          </a:p>
          <a:p>
            <a:pPr>
              <a:spcAft>
                <a:spcPts val="1800"/>
              </a:spcAft>
            </a:pPr>
            <a:r>
              <a:rPr lang="en-GB" sz="1800" dirty="0" smtClean="0"/>
              <a:t>The task of the Committee is to ensure that </a:t>
            </a:r>
            <a:r>
              <a:rPr lang="en-GB" sz="1800" b="1" dirty="0" smtClean="0"/>
              <a:t>decisions are impartial</a:t>
            </a:r>
          </a:p>
          <a:p>
            <a:pPr>
              <a:spcAft>
                <a:spcPts val="1000"/>
              </a:spcAft>
            </a:pPr>
            <a:r>
              <a:rPr lang="en-GB" sz="1800" dirty="0" smtClean="0"/>
              <a:t>HEIs that pass the audit receive a </a:t>
            </a:r>
            <a:r>
              <a:rPr lang="en-GB" sz="1800" b="1" dirty="0" smtClean="0"/>
              <a:t>quality label </a:t>
            </a:r>
            <a:r>
              <a:rPr lang="en-GB" sz="1800" dirty="0" smtClean="0"/>
              <a:t>and are added to </a:t>
            </a:r>
            <a:r>
              <a:rPr lang="en-GB" sz="1800" b="1" dirty="0" smtClean="0"/>
              <a:t>the register of audited institutions </a:t>
            </a:r>
            <a:r>
              <a:rPr lang="en-GB" sz="1800" dirty="0" smtClean="0"/>
              <a:t>maintained on FINEEC’s website</a:t>
            </a:r>
          </a:p>
          <a:p>
            <a:endParaRPr lang="en-US" sz="1800" b="1" dirty="0" smtClean="0"/>
          </a:p>
          <a:p>
            <a:endParaRPr lang="en-US" sz="1800" b="1" dirty="0"/>
          </a:p>
          <a:p>
            <a:r>
              <a:rPr lang="en-US" sz="1800" b="1" dirty="0" smtClean="0"/>
              <a:t>Appeals procedure </a:t>
            </a:r>
          </a:p>
          <a:p>
            <a:pPr lvl="1"/>
            <a:r>
              <a:rPr lang="en-US" sz="1600" dirty="0"/>
              <a:t>C</a:t>
            </a:r>
            <a:r>
              <a:rPr lang="en-US" sz="1600" dirty="0" smtClean="0"/>
              <a:t>an </a:t>
            </a:r>
            <a:r>
              <a:rPr lang="en-US" sz="1600" dirty="0"/>
              <a:t>be used by higher education institutions to request a review of the result of an audit or re-audit conducted by </a:t>
            </a:r>
            <a:r>
              <a:rPr lang="en-US" sz="1600" dirty="0" smtClean="0"/>
              <a:t>FINEEC </a:t>
            </a:r>
          </a:p>
          <a:p>
            <a:pPr lvl="1">
              <a:spcAft>
                <a:spcPts val="1000"/>
              </a:spcAft>
            </a:pPr>
            <a:r>
              <a:rPr lang="en-US" sz="1600" dirty="0" smtClean="0"/>
              <a:t>The </a:t>
            </a:r>
            <a:r>
              <a:rPr lang="en-US" sz="1600" dirty="0"/>
              <a:t>request may be based on the grounds that the audit process has not been performed in compliance with the audit manual, and that the audit process, as performed, brings into </a:t>
            </a:r>
            <a:r>
              <a:rPr lang="en-US" sz="1600" dirty="0" smtClean="0"/>
              <a:t>question </a:t>
            </a:r>
            <a:r>
              <a:rPr lang="en-US" sz="1600" dirty="0"/>
              <a:t>the fair and equal treatment of higher education institutions. </a:t>
            </a:r>
            <a:endParaRPr lang="en-GB" sz="1600" dirty="0" smtClean="0"/>
          </a:p>
          <a:p>
            <a:pPr>
              <a:lnSpc>
                <a:spcPts val="3000"/>
              </a:lnSpc>
              <a:spcAft>
                <a:spcPts val="1000"/>
              </a:spcAft>
              <a:buClr>
                <a:srgbClr val="2BB6B7"/>
              </a:buClr>
            </a:pPr>
            <a:endParaRPr lang="en-GB" sz="1400" dirty="0"/>
          </a:p>
        </p:txBody>
      </p:sp>
      <p:pic>
        <p:nvPicPr>
          <p:cNvPr id="6" name="Kuv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3968" y="2780928"/>
            <a:ext cx="4307954" cy="2287840"/>
          </a:xfrm>
          <a:prstGeom prst="rect">
            <a:avLst/>
          </a:prstGeom>
        </p:spPr>
      </p:pic>
    </p:spTree>
    <p:extLst>
      <p:ext uri="{BB962C8B-B14F-4D97-AF65-F5344CB8AC3E}">
        <p14:creationId xmlns:p14="http://schemas.microsoft.com/office/powerpoint/2010/main" val="2697960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8218487" cy="779462"/>
          </a:xfrm>
        </p:spPr>
        <p:txBody>
          <a:bodyPr rtlCol="0">
            <a:normAutofit/>
          </a:bodyPr>
          <a:lstStyle/>
          <a:p>
            <a:pPr fontAlgn="auto">
              <a:spcAft>
                <a:spcPts val="0"/>
              </a:spcAft>
              <a:defRPr/>
            </a:pPr>
            <a:r>
              <a:rPr lang="en-GB" sz="3200" b="1" dirty="0"/>
              <a:t>Why institutional </a:t>
            </a:r>
            <a:r>
              <a:rPr lang="en-GB" sz="3200" b="1" dirty="0" smtClean="0"/>
              <a:t>audit of QA system?</a:t>
            </a:r>
            <a:endParaRPr lang="en-GB" sz="3200" b="1" dirty="0"/>
          </a:p>
        </p:txBody>
      </p:sp>
      <p:sp>
        <p:nvSpPr>
          <p:cNvPr id="18435" name="Content Placeholder 4"/>
          <p:cNvSpPr>
            <a:spLocks noGrp="1"/>
          </p:cNvSpPr>
          <p:nvPr>
            <p:ph idx="1"/>
          </p:nvPr>
        </p:nvSpPr>
        <p:spPr>
          <a:xfrm>
            <a:off x="467544" y="1052736"/>
            <a:ext cx="8229600" cy="5040560"/>
          </a:xfrm>
        </p:spPr>
        <p:txBody>
          <a:bodyPr>
            <a:normAutofit lnSpcReduction="10000"/>
          </a:bodyPr>
          <a:lstStyle/>
          <a:p>
            <a:pPr>
              <a:spcBef>
                <a:spcPts val="0"/>
              </a:spcBef>
            </a:pPr>
            <a:r>
              <a:rPr lang="en-US" sz="2000" dirty="0" smtClean="0"/>
              <a:t>As a Bologna signatory country Finland was committed to develop a national quality assurance system for higher education</a:t>
            </a:r>
          </a:p>
          <a:p>
            <a:pPr marL="0" indent="0">
              <a:spcBef>
                <a:spcPts val="0"/>
              </a:spcBef>
              <a:buNone/>
            </a:pPr>
            <a:endParaRPr lang="en-US" sz="2000" dirty="0" smtClean="0"/>
          </a:p>
          <a:p>
            <a:pPr>
              <a:spcBef>
                <a:spcPts val="0"/>
              </a:spcBef>
            </a:pPr>
            <a:r>
              <a:rPr lang="en-US" sz="2000" dirty="0" smtClean="0"/>
              <a:t>Old and stable higher education sector without private institutions</a:t>
            </a:r>
          </a:p>
          <a:p>
            <a:pPr>
              <a:spcBef>
                <a:spcPts val="0"/>
              </a:spcBef>
              <a:buFont typeface="Symbol" panose="05050102010706020507" pitchFamily="18" charset="2"/>
              <a:buChar char="Þ"/>
            </a:pPr>
            <a:r>
              <a:rPr lang="en-US" sz="2000" dirty="0" smtClean="0"/>
              <a:t>No need for strict control mechanism</a:t>
            </a:r>
          </a:p>
          <a:p>
            <a:pPr>
              <a:spcBef>
                <a:spcPts val="0"/>
              </a:spcBef>
              <a:buFont typeface="Symbol" panose="05050102010706020507" pitchFamily="18" charset="2"/>
              <a:buChar char="Þ"/>
            </a:pPr>
            <a:endParaRPr lang="en-US" sz="2000" dirty="0"/>
          </a:p>
          <a:p>
            <a:pPr>
              <a:spcBef>
                <a:spcPts val="0"/>
              </a:spcBef>
            </a:pPr>
            <a:r>
              <a:rPr lang="en-US" sz="2000" dirty="0" smtClean="0"/>
              <a:t>New university law (2010) coming up with more autonomy and responsibility to higher education institutions =&gt; the leadership and management of institutions needed to be strengthen</a:t>
            </a:r>
          </a:p>
          <a:p>
            <a:pPr>
              <a:spcBef>
                <a:spcPts val="0"/>
              </a:spcBef>
            </a:pPr>
            <a:endParaRPr lang="en-US" sz="2000" dirty="0"/>
          </a:p>
          <a:p>
            <a:pPr>
              <a:spcBef>
                <a:spcPts val="0"/>
              </a:spcBef>
            </a:pPr>
            <a:r>
              <a:rPr lang="en-US" sz="2000" dirty="0" smtClean="0"/>
              <a:t>Old institutions were too stable =&gt; needed a push to develop</a:t>
            </a:r>
          </a:p>
          <a:p>
            <a:pPr>
              <a:spcBef>
                <a:spcPts val="0"/>
              </a:spcBef>
            </a:pPr>
            <a:endParaRPr lang="en-US" sz="2000" dirty="0"/>
          </a:p>
          <a:p>
            <a:pPr>
              <a:spcBef>
                <a:spcPts val="0"/>
              </a:spcBef>
            </a:pPr>
            <a:r>
              <a:rPr lang="en-US" sz="2000" dirty="0" smtClean="0"/>
              <a:t>Perquisite for the external audit of QA system was that the institutions create a internal QA system. The rationale was that it will help the leadership of the institution to manage the autonomous institution by the information the QA system provides. It also brought the external stakeholders to cooperate. </a:t>
            </a:r>
          </a:p>
          <a:p>
            <a:pPr>
              <a:spcBef>
                <a:spcPts val="0"/>
              </a:spcBef>
            </a:pPr>
            <a:endParaRPr lang="en-US" sz="2000" dirty="0"/>
          </a:p>
          <a:p>
            <a:pPr>
              <a:spcBef>
                <a:spcPts val="0"/>
              </a:spcBef>
            </a:pPr>
            <a:endParaRPr lang="en-US" sz="2000" dirty="0" smtClean="0"/>
          </a:p>
          <a:p>
            <a:pPr>
              <a:spcBef>
                <a:spcPts val="0"/>
              </a:spcBef>
            </a:pPr>
            <a:endParaRPr lang="en-US" sz="2000" dirty="0"/>
          </a:p>
        </p:txBody>
      </p:sp>
    </p:spTree>
    <p:extLst>
      <p:ext uri="{BB962C8B-B14F-4D97-AF65-F5344CB8AC3E}">
        <p14:creationId xmlns:p14="http://schemas.microsoft.com/office/powerpoint/2010/main" val="30817689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8657" y="305374"/>
            <a:ext cx="8218487" cy="779462"/>
          </a:xfrm>
        </p:spPr>
        <p:txBody>
          <a:bodyPr rtlCol="0">
            <a:normAutofit fontScale="90000"/>
          </a:bodyPr>
          <a:lstStyle/>
          <a:p>
            <a:pPr fontAlgn="auto">
              <a:spcAft>
                <a:spcPts val="0"/>
              </a:spcAft>
              <a:defRPr/>
            </a:pPr>
            <a:r>
              <a:rPr lang="fi-FI" sz="3200" b="1" dirty="0" err="1" smtClean="0">
                <a:solidFill>
                  <a:srgbClr val="0D93D2"/>
                </a:solidFill>
              </a:rPr>
              <a:t>Quality</a:t>
            </a:r>
            <a:r>
              <a:rPr lang="fi-FI" sz="3200" b="1" dirty="0" smtClean="0">
                <a:solidFill>
                  <a:srgbClr val="0D93D2"/>
                </a:solidFill>
              </a:rPr>
              <a:t> </a:t>
            </a:r>
            <a:r>
              <a:rPr lang="fi-FI" sz="3200" b="1" dirty="0" err="1" smtClean="0">
                <a:solidFill>
                  <a:srgbClr val="0D93D2"/>
                </a:solidFill>
              </a:rPr>
              <a:t>assurance</a:t>
            </a:r>
            <a:r>
              <a:rPr lang="fi-FI" sz="3200" b="1" dirty="0" smtClean="0">
                <a:solidFill>
                  <a:srgbClr val="0D93D2"/>
                </a:solidFill>
              </a:rPr>
              <a:t> on </a:t>
            </a:r>
            <a:r>
              <a:rPr lang="fi-FI" sz="3200" b="1" dirty="0" err="1" smtClean="0">
                <a:solidFill>
                  <a:srgbClr val="0D93D2"/>
                </a:solidFill>
              </a:rPr>
              <a:t>the</a:t>
            </a:r>
            <a:r>
              <a:rPr lang="fi-FI" sz="3200" b="1" dirty="0" smtClean="0">
                <a:solidFill>
                  <a:srgbClr val="0D93D2"/>
                </a:solidFill>
              </a:rPr>
              <a:t> </a:t>
            </a:r>
            <a:r>
              <a:rPr lang="fi-FI" sz="3200" b="1" dirty="0" err="1" smtClean="0">
                <a:solidFill>
                  <a:srgbClr val="0D93D2"/>
                </a:solidFill>
              </a:rPr>
              <a:t>national</a:t>
            </a:r>
            <a:r>
              <a:rPr lang="fi-FI" sz="3200" b="1" dirty="0" smtClean="0">
                <a:solidFill>
                  <a:srgbClr val="0D93D2"/>
                </a:solidFill>
              </a:rPr>
              <a:t> </a:t>
            </a:r>
            <a:r>
              <a:rPr lang="fi-FI" sz="3200" b="1" dirty="0" err="1" smtClean="0">
                <a:solidFill>
                  <a:srgbClr val="0D93D2"/>
                </a:solidFill>
              </a:rPr>
              <a:t>level</a:t>
            </a:r>
            <a:endParaRPr lang="en-GB" sz="3200" b="1" dirty="0"/>
          </a:p>
        </p:txBody>
      </p:sp>
      <p:sp>
        <p:nvSpPr>
          <p:cNvPr id="18435" name="Content Placeholder 4"/>
          <p:cNvSpPr>
            <a:spLocks noGrp="1"/>
          </p:cNvSpPr>
          <p:nvPr>
            <p:ph idx="1"/>
          </p:nvPr>
        </p:nvSpPr>
        <p:spPr>
          <a:xfrm>
            <a:off x="467544" y="1052736"/>
            <a:ext cx="8229600" cy="5040560"/>
          </a:xfrm>
        </p:spPr>
        <p:txBody>
          <a:bodyPr>
            <a:normAutofit/>
          </a:bodyPr>
          <a:lstStyle/>
          <a:p>
            <a:pPr>
              <a:spcBef>
                <a:spcPts val="0"/>
              </a:spcBef>
            </a:pPr>
            <a:endParaRPr lang="fi-FI" sz="1800" dirty="0" smtClean="0">
              <a:solidFill>
                <a:srgbClr val="1B272C"/>
              </a:solidFill>
            </a:endParaRPr>
          </a:p>
          <a:p>
            <a:pPr marL="395288" indent="-358775" eaLnBrk="1" hangingPunct="1">
              <a:lnSpc>
                <a:spcPts val="3000"/>
              </a:lnSpc>
              <a:buClr>
                <a:srgbClr val="E73333"/>
              </a:buClr>
              <a:buFont typeface="Arial" charset="0"/>
              <a:buChar char="x"/>
              <a:defRPr/>
            </a:pPr>
            <a:endParaRPr lang="en-GB" sz="700" dirty="0" smtClean="0">
              <a:latin typeface="Arial" charset="0"/>
              <a:cs typeface="Arial" charset="0"/>
            </a:endParaRPr>
          </a:p>
          <a:p>
            <a:pPr marL="395288" indent="-358775" eaLnBrk="1" hangingPunct="1">
              <a:lnSpc>
                <a:spcPts val="3000"/>
              </a:lnSpc>
              <a:buClr>
                <a:srgbClr val="E73333"/>
              </a:buClr>
              <a:buFont typeface="Arial" charset="0"/>
              <a:buChar char="x"/>
              <a:defRPr/>
            </a:pPr>
            <a:endParaRPr lang="en-GB" sz="700" dirty="0" smtClean="0">
              <a:latin typeface="Arial" charset="0"/>
              <a:cs typeface="Arial" charset="0"/>
            </a:endParaRPr>
          </a:p>
          <a:p>
            <a:pPr marL="395288" indent="-358775" eaLnBrk="1" hangingPunct="1">
              <a:lnSpc>
                <a:spcPts val="3000"/>
              </a:lnSpc>
              <a:buClr>
                <a:srgbClr val="E73333"/>
              </a:buClr>
              <a:buFont typeface="Arial" charset="0"/>
              <a:buChar char="x"/>
              <a:defRPr/>
            </a:pPr>
            <a:endParaRPr lang="en-GB" sz="700" dirty="0" smtClean="0">
              <a:latin typeface="Arial" charset="0"/>
              <a:cs typeface="Arial" charset="0"/>
            </a:endParaRPr>
          </a:p>
        </p:txBody>
      </p:sp>
      <p:sp>
        <p:nvSpPr>
          <p:cNvPr id="2" name="Suorakulmio 1"/>
          <p:cNvSpPr/>
          <p:nvPr/>
        </p:nvSpPr>
        <p:spPr>
          <a:xfrm>
            <a:off x="161764" y="1473554"/>
            <a:ext cx="4572000" cy="4832092"/>
          </a:xfrm>
          <a:prstGeom prst="rect">
            <a:avLst/>
          </a:prstGeom>
        </p:spPr>
        <p:txBody>
          <a:bodyPr>
            <a:spAutoFit/>
          </a:bodyPr>
          <a:lstStyle/>
          <a:p>
            <a:pPr algn="ctr"/>
            <a:r>
              <a:rPr lang="fi-FI" dirty="0">
                <a:solidFill>
                  <a:srgbClr val="1F9CE0"/>
                </a:solidFill>
              </a:rPr>
              <a:t>FINNISH EDUCATION EVALUATION CENTRE</a:t>
            </a:r>
          </a:p>
          <a:p>
            <a:pPr marL="342900" indent="-342900">
              <a:buFont typeface="Arial" panose="020B0604020202020204" pitchFamily="34" charset="0"/>
              <a:buChar char="•"/>
            </a:pPr>
            <a:r>
              <a:rPr lang="fi-FI" sz="1600" dirty="0" err="1" smtClean="0"/>
              <a:t>Independent</a:t>
            </a:r>
            <a:r>
              <a:rPr lang="fi-FI" sz="1600" dirty="0" smtClean="0"/>
              <a:t> </a:t>
            </a:r>
            <a:r>
              <a:rPr lang="fi-FI" sz="1600" dirty="0" err="1" smtClean="0"/>
              <a:t>agency</a:t>
            </a:r>
            <a:r>
              <a:rPr lang="fi-FI" sz="1600" dirty="0" smtClean="0"/>
              <a:t> – in </a:t>
            </a:r>
            <a:r>
              <a:rPr lang="fi-FI" sz="1600" dirty="0" err="1" smtClean="0"/>
              <a:t>decision-making</a:t>
            </a:r>
            <a:r>
              <a:rPr lang="fi-FI" sz="1600" dirty="0" smtClean="0"/>
              <a:t> and </a:t>
            </a:r>
            <a:r>
              <a:rPr lang="fi-FI" sz="1600" dirty="0" err="1" smtClean="0"/>
              <a:t>operations</a:t>
            </a:r>
            <a:endParaRPr lang="fi-FI" sz="1600" dirty="0" smtClean="0"/>
          </a:p>
          <a:p>
            <a:pPr marL="342900" indent="-342900">
              <a:buFont typeface="Arial" panose="020B0604020202020204" pitchFamily="34" charset="0"/>
              <a:buChar char="•"/>
            </a:pPr>
            <a:endParaRPr lang="fi-FI" sz="1600" dirty="0" smtClean="0"/>
          </a:p>
          <a:p>
            <a:pPr marL="342900" indent="-342900">
              <a:buFont typeface="Arial" panose="020B0604020202020204" pitchFamily="34" charset="0"/>
              <a:buChar char="•"/>
            </a:pPr>
            <a:r>
              <a:rPr lang="fi-FI" sz="1600" dirty="0" err="1" smtClean="0"/>
              <a:t>Conducts</a:t>
            </a:r>
            <a:r>
              <a:rPr lang="fi-FI" sz="1600" dirty="0" smtClean="0"/>
              <a:t> </a:t>
            </a:r>
            <a:r>
              <a:rPr lang="fi-FI" sz="1600" dirty="0" err="1"/>
              <a:t>audits</a:t>
            </a:r>
            <a:r>
              <a:rPr lang="fi-FI" sz="1600" dirty="0"/>
              <a:t> of </a:t>
            </a:r>
            <a:r>
              <a:rPr lang="fi-FI" sz="1600" dirty="0" err="1"/>
              <a:t>the</a:t>
            </a:r>
            <a:r>
              <a:rPr lang="fi-FI" sz="1600" dirty="0"/>
              <a:t> </a:t>
            </a:r>
            <a:r>
              <a:rPr lang="fi-FI" sz="1600" dirty="0" err="1"/>
              <a:t>quality</a:t>
            </a:r>
            <a:r>
              <a:rPr lang="fi-FI" sz="1600" dirty="0"/>
              <a:t> </a:t>
            </a:r>
            <a:r>
              <a:rPr lang="fi-FI" sz="1600" dirty="0" err="1"/>
              <a:t>systems</a:t>
            </a:r>
            <a:r>
              <a:rPr lang="fi-FI" sz="1600" dirty="0"/>
              <a:t> of </a:t>
            </a:r>
            <a:r>
              <a:rPr lang="fi-FI" sz="1600" dirty="0" err="1"/>
              <a:t>higher</a:t>
            </a:r>
            <a:r>
              <a:rPr lang="fi-FI" sz="1600" dirty="0"/>
              <a:t> </a:t>
            </a:r>
            <a:r>
              <a:rPr lang="fi-FI" sz="1600" dirty="0" err="1"/>
              <a:t>education</a:t>
            </a:r>
            <a:r>
              <a:rPr lang="fi-FI" sz="1600" dirty="0"/>
              <a:t> </a:t>
            </a:r>
            <a:r>
              <a:rPr lang="fi-FI" sz="1600" dirty="0" err="1" smtClean="0"/>
              <a:t>institutions</a:t>
            </a:r>
            <a:endParaRPr lang="fi-FI" sz="1600" dirty="0" smtClean="0"/>
          </a:p>
          <a:p>
            <a:pPr marL="342900" indent="-342900">
              <a:buFont typeface="Arial" panose="020B0604020202020204" pitchFamily="34" charset="0"/>
              <a:buChar char="•"/>
            </a:pPr>
            <a:r>
              <a:rPr lang="fi-FI" sz="1600" dirty="0" err="1" smtClean="0"/>
              <a:t>Carries</a:t>
            </a:r>
            <a:r>
              <a:rPr lang="fi-FI" sz="1600" dirty="0" smtClean="0"/>
              <a:t> </a:t>
            </a:r>
            <a:r>
              <a:rPr lang="fi-FI" sz="1600" dirty="0"/>
              <a:t>out </a:t>
            </a:r>
            <a:r>
              <a:rPr lang="fi-FI" sz="1600" dirty="0" err="1"/>
              <a:t>thematic</a:t>
            </a:r>
            <a:r>
              <a:rPr lang="fi-FI" sz="1600" dirty="0"/>
              <a:t> </a:t>
            </a:r>
            <a:r>
              <a:rPr lang="fi-FI" sz="1600" dirty="0" err="1"/>
              <a:t>evaluations</a:t>
            </a:r>
            <a:r>
              <a:rPr lang="fi-FI" sz="1600" dirty="0"/>
              <a:t> on </a:t>
            </a:r>
            <a:r>
              <a:rPr lang="fi-FI" sz="1600" dirty="0" smtClean="0"/>
              <a:t>HE</a:t>
            </a:r>
            <a:endParaRPr lang="fi-FI" sz="1600" dirty="0"/>
          </a:p>
          <a:p>
            <a:pPr marL="342900" indent="-342900">
              <a:buFont typeface="Arial" panose="020B0604020202020204" pitchFamily="34" charset="0"/>
              <a:buChar char="•"/>
            </a:pPr>
            <a:r>
              <a:rPr lang="fi-FI" sz="1600" dirty="0" err="1" smtClean="0"/>
              <a:t>Develops</a:t>
            </a:r>
            <a:r>
              <a:rPr lang="fi-FI" sz="1600" dirty="0" smtClean="0"/>
              <a:t> </a:t>
            </a:r>
            <a:r>
              <a:rPr lang="fi-FI" sz="1600" dirty="0" err="1"/>
              <a:t>the</a:t>
            </a:r>
            <a:r>
              <a:rPr lang="fi-FI" sz="1600" dirty="0"/>
              <a:t> </a:t>
            </a:r>
            <a:r>
              <a:rPr lang="fi-FI" sz="1600" dirty="0" err="1"/>
              <a:t>evalution</a:t>
            </a:r>
            <a:r>
              <a:rPr lang="fi-FI" sz="1600" dirty="0"/>
              <a:t> of </a:t>
            </a:r>
            <a:r>
              <a:rPr lang="fi-FI" sz="1600" dirty="0" err="1"/>
              <a:t>education</a:t>
            </a:r>
            <a:r>
              <a:rPr lang="fi-FI" sz="1600" dirty="0"/>
              <a:t> </a:t>
            </a:r>
            <a:r>
              <a:rPr lang="fi-FI" sz="1600" dirty="0" smtClean="0"/>
              <a:t>(</a:t>
            </a:r>
            <a:r>
              <a:rPr lang="fi-FI" sz="1600" dirty="0" err="1"/>
              <a:t>processes</a:t>
            </a:r>
            <a:r>
              <a:rPr lang="fi-FI" sz="1600" dirty="0"/>
              <a:t>, </a:t>
            </a:r>
            <a:r>
              <a:rPr lang="fi-FI" sz="1600" dirty="0" err="1"/>
              <a:t>methods</a:t>
            </a:r>
            <a:r>
              <a:rPr lang="fi-FI" sz="1600" dirty="0"/>
              <a:t>, </a:t>
            </a:r>
            <a:r>
              <a:rPr lang="fi-FI" sz="1600" dirty="0" err="1"/>
              <a:t>participation</a:t>
            </a:r>
            <a:r>
              <a:rPr lang="fi-FI" sz="1600" dirty="0"/>
              <a:t> of </a:t>
            </a:r>
            <a:r>
              <a:rPr lang="fi-FI" sz="1600" dirty="0" err="1"/>
              <a:t>differents</a:t>
            </a:r>
            <a:r>
              <a:rPr lang="fi-FI" sz="1600" dirty="0"/>
              <a:t> </a:t>
            </a:r>
            <a:r>
              <a:rPr lang="fi-FI" sz="1600" dirty="0" err="1"/>
              <a:t>stakeholder</a:t>
            </a:r>
            <a:r>
              <a:rPr lang="fi-FI" sz="1600" dirty="0"/>
              <a:t> </a:t>
            </a:r>
            <a:r>
              <a:rPr lang="fi-FI" sz="1600" dirty="0" err="1"/>
              <a:t>groups</a:t>
            </a:r>
            <a:r>
              <a:rPr lang="fi-FI" sz="1600" dirty="0"/>
              <a:t> etc</a:t>
            </a:r>
            <a:r>
              <a:rPr lang="fi-FI" sz="1600" dirty="0" smtClean="0"/>
              <a:t>.)</a:t>
            </a:r>
          </a:p>
          <a:p>
            <a:pPr marL="342900" indent="-342900">
              <a:buFont typeface="Arial" panose="020B0604020202020204" pitchFamily="34" charset="0"/>
              <a:buChar char="•"/>
            </a:pPr>
            <a:r>
              <a:rPr lang="fi-FI" sz="1600" dirty="0" err="1" smtClean="0"/>
              <a:t>Supports</a:t>
            </a:r>
            <a:r>
              <a:rPr lang="fi-FI" sz="1600" dirty="0" smtClean="0"/>
              <a:t> </a:t>
            </a:r>
            <a:r>
              <a:rPr lang="fi-FI" sz="1600" dirty="0" err="1"/>
              <a:t>higher</a:t>
            </a:r>
            <a:r>
              <a:rPr lang="fi-FI" sz="1600" dirty="0"/>
              <a:t> </a:t>
            </a:r>
            <a:r>
              <a:rPr lang="fi-FI" sz="1600" dirty="0" err="1"/>
              <a:t>education</a:t>
            </a:r>
            <a:r>
              <a:rPr lang="fi-FI" sz="1600" dirty="0"/>
              <a:t> </a:t>
            </a:r>
            <a:r>
              <a:rPr lang="fi-FI" sz="1600" dirty="0" err="1"/>
              <a:t>institutions</a:t>
            </a:r>
            <a:r>
              <a:rPr lang="fi-FI" sz="1600" dirty="0"/>
              <a:t> in </a:t>
            </a:r>
            <a:r>
              <a:rPr lang="fi-FI" sz="1600" dirty="0" err="1"/>
              <a:t>issues</a:t>
            </a:r>
            <a:r>
              <a:rPr lang="fi-FI" sz="1600" dirty="0"/>
              <a:t> of </a:t>
            </a:r>
            <a:r>
              <a:rPr lang="fi-FI" sz="1600" dirty="0" err="1"/>
              <a:t>quality</a:t>
            </a:r>
            <a:r>
              <a:rPr lang="fi-FI" sz="1600" dirty="0"/>
              <a:t> </a:t>
            </a:r>
            <a:r>
              <a:rPr lang="fi-FI" sz="1600" dirty="0" err="1"/>
              <a:t>assurance</a:t>
            </a:r>
            <a:r>
              <a:rPr lang="fi-FI" sz="1600" dirty="0"/>
              <a:t> and </a:t>
            </a:r>
            <a:r>
              <a:rPr lang="fi-FI" sz="1600" dirty="0" err="1"/>
              <a:t>quality</a:t>
            </a:r>
            <a:r>
              <a:rPr lang="fi-FI" sz="1600" dirty="0"/>
              <a:t> </a:t>
            </a:r>
            <a:r>
              <a:rPr lang="fi-FI" sz="1600" dirty="0" err="1" smtClean="0"/>
              <a:t>work</a:t>
            </a:r>
            <a:endParaRPr lang="fi-FI" sz="1600" dirty="0" smtClean="0"/>
          </a:p>
          <a:p>
            <a:pPr marL="342900" indent="-342900">
              <a:buFont typeface="Arial" panose="020B0604020202020204" pitchFamily="34" charset="0"/>
              <a:buChar char="•"/>
            </a:pPr>
            <a:endParaRPr lang="fi-FI" sz="1600" dirty="0"/>
          </a:p>
          <a:p>
            <a:pPr marL="342900" indent="-342900">
              <a:buFont typeface="Arial" panose="020B0604020202020204" pitchFamily="34" charset="0"/>
              <a:buChar char="•"/>
            </a:pPr>
            <a:r>
              <a:rPr lang="fi-FI" sz="1600" dirty="0" err="1"/>
              <a:t>Cooperates</a:t>
            </a:r>
            <a:r>
              <a:rPr lang="fi-FI" sz="1600" dirty="0"/>
              <a:t> </a:t>
            </a:r>
            <a:r>
              <a:rPr lang="fi-FI" sz="1600" dirty="0" err="1"/>
              <a:t>actively</a:t>
            </a:r>
            <a:r>
              <a:rPr lang="fi-FI" sz="1600" dirty="0"/>
              <a:t> in </a:t>
            </a:r>
            <a:r>
              <a:rPr lang="fi-FI" sz="1600" dirty="0" err="1"/>
              <a:t>international</a:t>
            </a:r>
            <a:r>
              <a:rPr lang="fi-FI" sz="1600" dirty="0"/>
              <a:t> </a:t>
            </a:r>
            <a:r>
              <a:rPr lang="fi-FI" sz="1600" dirty="0" err="1"/>
              <a:t>networks</a:t>
            </a:r>
            <a:r>
              <a:rPr lang="fi-FI" sz="1600" dirty="0"/>
              <a:t> on QA (ENQA, NOQA, INQAAHE</a:t>
            </a:r>
            <a:r>
              <a:rPr lang="fi-FI" sz="1600" dirty="0" smtClean="0"/>
              <a:t>)</a:t>
            </a:r>
          </a:p>
          <a:p>
            <a:pPr marL="342900" indent="-342900">
              <a:buFont typeface="Arial" panose="020B0604020202020204" pitchFamily="34" charset="0"/>
              <a:buChar char="•"/>
            </a:pPr>
            <a:endParaRPr lang="fi-FI" sz="1600" dirty="0" smtClean="0"/>
          </a:p>
          <a:p>
            <a:pPr marL="342900" indent="-342900">
              <a:buFont typeface="Arial" panose="020B0604020202020204" pitchFamily="34" charset="0"/>
              <a:buChar char="•"/>
            </a:pPr>
            <a:r>
              <a:rPr lang="fi-FI" sz="1600" dirty="0" smtClean="0"/>
              <a:t>Full </a:t>
            </a:r>
            <a:r>
              <a:rPr lang="fi-FI" sz="1600" dirty="0" err="1" smtClean="0"/>
              <a:t>member</a:t>
            </a:r>
            <a:r>
              <a:rPr lang="fi-FI" sz="1600" dirty="0" smtClean="0"/>
              <a:t> of ENQA</a:t>
            </a:r>
          </a:p>
          <a:p>
            <a:pPr marL="342900" indent="-342900">
              <a:buFont typeface="Arial" panose="020B0604020202020204" pitchFamily="34" charset="0"/>
              <a:buChar char="•"/>
            </a:pPr>
            <a:r>
              <a:rPr lang="fi-FI" sz="1600" dirty="0" err="1" smtClean="0"/>
              <a:t>Listed</a:t>
            </a:r>
            <a:r>
              <a:rPr lang="fi-FI" sz="1600" dirty="0" smtClean="0"/>
              <a:t> in EQAR 2010 -</a:t>
            </a:r>
            <a:endParaRPr lang="fi-FI" sz="1600" dirty="0"/>
          </a:p>
        </p:txBody>
      </p:sp>
      <p:sp>
        <p:nvSpPr>
          <p:cNvPr id="3" name="Suorakulmio 2"/>
          <p:cNvSpPr/>
          <p:nvPr/>
        </p:nvSpPr>
        <p:spPr>
          <a:xfrm>
            <a:off x="4644008" y="1473553"/>
            <a:ext cx="4572000" cy="3600986"/>
          </a:xfrm>
          <a:prstGeom prst="rect">
            <a:avLst/>
          </a:prstGeom>
        </p:spPr>
        <p:txBody>
          <a:bodyPr>
            <a:spAutoFit/>
          </a:bodyPr>
          <a:lstStyle/>
          <a:p>
            <a:pPr algn="ctr"/>
            <a:r>
              <a:rPr lang="fi-FI" dirty="0">
                <a:solidFill>
                  <a:srgbClr val="1F9CE0"/>
                </a:solidFill>
              </a:rPr>
              <a:t>MINISTRY OF EDUCATION AND CULTURE</a:t>
            </a:r>
          </a:p>
          <a:p>
            <a:pPr marL="285750" indent="-285750">
              <a:buFont typeface="Arial" panose="020B0604020202020204" pitchFamily="34" charset="0"/>
              <a:buChar char="•"/>
            </a:pPr>
            <a:r>
              <a:rPr lang="fi-FI" sz="1600" dirty="0" err="1" smtClean="0"/>
              <a:t>Responsible</a:t>
            </a:r>
            <a:r>
              <a:rPr lang="fi-FI" sz="1600" dirty="0" smtClean="0"/>
              <a:t> </a:t>
            </a:r>
            <a:r>
              <a:rPr lang="fi-FI" sz="1600" dirty="0"/>
              <a:t>for </a:t>
            </a:r>
            <a:r>
              <a:rPr lang="fi-FI" sz="1600" dirty="0" err="1"/>
              <a:t>steering</a:t>
            </a:r>
            <a:r>
              <a:rPr lang="fi-FI" sz="1600" dirty="0"/>
              <a:t> of </a:t>
            </a:r>
            <a:r>
              <a:rPr lang="fi-FI" sz="1600" dirty="0" err="1" smtClean="0"/>
              <a:t>HEIs</a:t>
            </a:r>
            <a:r>
              <a:rPr lang="fi-FI" sz="1600" dirty="0" smtClean="0"/>
              <a:t> </a:t>
            </a:r>
            <a:r>
              <a:rPr lang="fi-FI" sz="1600" dirty="0"/>
              <a:t>(</a:t>
            </a:r>
            <a:r>
              <a:rPr lang="fi-FI" sz="1600" dirty="0" err="1"/>
              <a:t>financial</a:t>
            </a:r>
            <a:r>
              <a:rPr lang="fi-FI" sz="1600" dirty="0"/>
              <a:t> </a:t>
            </a:r>
            <a:r>
              <a:rPr lang="fi-FI" sz="1600" dirty="0" err="1"/>
              <a:t>steering</a:t>
            </a:r>
            <a:r>
              <a:rPr lang="fi-FI" sz="1600" dirty="0"/>
              <a:t> and </a:t>
            </a:r>
            <a:r>
              <a:rPr lang="fi-FI" sz="1600" dirty="0" err="1"/>
              <a:t>indicators</a:t>
            </a:r>
            <a:r>
              <a:rPr lang="fi-FI" sz="1600" dirty="0"/>
              <a:t>, </a:t>
            </a:r>
            <a:r>
              <a:rPr lang="fi-FI" sz="1600" dirty="0" err="1"/>
              <a:t>performance</a:t>
            </a:r>
            <a:r>
              <a:rPr lang="fi-FI" sz="1600" dirty="0"/>
              <a:t> </a:t>
            </a:r>
            <a:r>
              <a:rPr lang="fi-FI" sz="1600" dirty="0" err="1"/>
              <a:t>agreements</a:t>
            </a:r>
            <a:r>
              <a:rPr lang="fi-FI" sz="1600" dirty="0"/>
              <a:t> </a:t>
            </a:r>
            <a:r>
              <a:rPr lang="fi-FI" sz="1600" dirty="0" err="1"/>
              <a:t>with</a:t>
            </a:r>
            <a:r>
              <a:rPr lang="fi-FI" sz="1600" dirty="0"/>
              <a:t> </a:t>
            </a:r>
            <a:r>
              <a:rPr lang="fi-FI" sz="1600" dirty="0" err="1"/>
              <a:t>HEIs</a:t>
            </a:r>
            <a:r>
              <a:rPr lang="fi-FI" sz="1600" dirty="0"/>
              <a:t>, </a:t>
            </a:r>
            <a:r>
              <a:rPr lang="fi-FI" sz="1600" dirty="0" err="1"/>
              <a:t>information</a:t>
            </a:r>
            <a:r>
              <a:rPr lang="fi-FI" sz="1600" dirty="0"/>
              <a:t> </a:t>
            </a:r>
            <a:r>
              <a:rPr lang="fi-FI" sz="1600" dirty="0" err="1"/>
              <a:t>steering</a:t>
            </a:r>
            <a:r>
              <a:rPr lang="fi-FI" sz="1600" dirty="0" smtClean="0"/>
              <a:t>)</a:t>
            </a:r>
          </a:p>
          <a:p>
            <a:pPr marL="285750" indent="-285750">
              <a:buFont typeface="Arial" panose="020B0604020202020204" pitchFamily="34" charset="0"/>
              <a:buChar char="•"/>
            </a:pPr>
            <a:endParaRPr lang="fi-FI" sz="1600" dirty="0"/>
          </a:p>
          <a:p>
            <a:pPr marL="285750" indent="-285750">
              <a:buFont typeface="Arial" panose="020B0604020202020204" pitchFamily="34" charset="0"/>
              <a:buChar char="•"/>
            </a:pPr>
            <a:r>
              <a:rPr lang="fi-FI" sz="1600" dirty="0" err="1"/>
              <a:t>R</a:t>
            </a:r>
            <a:r>
              <a:rPr lang="fi-FI" sz="1600" dirty="0" err="1" smtClean="0"/>
              <a:t>esponsible</a:t>
            </a:r>
            <a:r>
              <a:rPr lang="fi-FI" sz="1600" dirty="0" smtClean="0"/>
              <a:t> </a:t>
            </a:r>
            <a:r>
              <a:rPr lang="fi-FI" sz="1600" dirty="0"/>
              <a:t>for </a:t>
            </a:r>
            <a:r>
              <a:rPr lang="fi-FI" sz="1600" dirty="0" err="1"/>
              <a:t>steering</a:t>
            </a:r>
            <a:r>
              <a:rPr lang="fi-FI" sz="1600" dirty="0"/>
              <a:t> and </a:t>
            </a:r>
            <a:r>
              <a:rPr lang="fi-FI" sz="1600" dirty="0" err="1"/>
              <a:t>regulating</a:t>
            </a:r>
            <a:r>
              <a:rPr lang="fi-FI" sz="1600" dirty="0"/>
              <a:t> on </a:t>
            </a:r>
            <a:r>
              <a:rPr lang="fi-FI" sz="1600" dirty="0" err="1"/>
              <a:t>distribution</a:t>
            </a:r>
            <a:r>
              <a:rPr lang="fi-FI" sz="1600" dirty="0"/>
              <a:t> of </a:t>
            </a:r>
            <a:r>
              <a:rPr lang="fi-FI" sz="1600" dirty="0" err="1"/>
              <a:t>educational</a:t>
            </a:r>
            <a:r>
              <a:rPr lang="fi-FI" sz="1600" dirty="0"/>
              <a:t> </a:t>
            </a:r>
            <a:r>
              <a:rPr lang="fi-FI" sz="1600" dirty="0" err="1"/>
              <a:t>responsibilities</a:t>
            </a:r>
            <a:r>
              <a:rPr lang="fi-FI" sz="1600" dirty="0"/>
              <a:t> (</a:t>
            </a:r>
            <a:r>
              <a:rPr lang="fi-FI" sz="1600" dirty="0" err="1"/>
              <a:t>fields</a:t>
            </a:r>
            <a:r>
              <a:rPr lang="fi-FI" sz="1600" dirty="0"/>
              <a:t>, </a:t>
            </a:r>
            <a:r>
              <a:rPr lang="fi-FI" sz="1600" dirty="0" err="1"/>
              <a:t>degrees</a:t>
            </a:r>
            <a:r>
              <a:rPr lang="fi-FI" sz="1600" dirty="0"/>
              <a:t> and </a:t>
            </a:r>
            <a:r>
              <a:rPr lang="fi-FI" sz="1600" dirty="0" err="1"/>
              <a:t>specialisations</a:t>
            </a:r>
            <a:r>
              <a:rPr lang="fi-FI" sz="1600" dirty="0"/>
              <a:t>) </a:t>
            </a:r>
            <a:r>
              <a:rPr lang="fi-FI" sz="1600" dirty="0" err="1"/>
              <a:t>based</a:t>
            </a:r>
            <a:r>
              <a:rPr lang="fi-FI" sz="1600" dirty="0"/>
              <a:t> on </a:t>
            </a:r>
            <a:r>
              <a:rPr lang="fi-FI" sz="1600" dirty="0" err="1"/>
              <a:t>the</a:t>
            </a:r>
            <a:r>
              <a:rPr lang="fi-FI" sz="1600" dirty="0"/>
              <a:t> </a:t>
            </a:r>
            <a:r>
              <a:rPr lang="fi-FI" sz="1600" dirty="0" err="1"/>
              <a:t>proposals</a:t>
            </a:r>
            <a:r>
              <a:rPr lang="fi-FI" sz="1600" dirty="0"/>
              <a:t> of </a:t>
            </a:r>
            <a:r>
              <a:rPr lang="fi-FI" sz="1600" dirty="0" err="1"/>
              <a:t>the</a:t>
            </a:r>
            <a:r>
              <a:rPr lang="fi-FI" sz="1600" dirty="0"/>
              <a:t> </a:t>
            </a:r>
            <a:r>
              <a:rPr lang="fi-FI" sz="1600" dirty="0" err="1"/>
              <a:t>universities</a:t>
            </a:r>
            <a:r>
              <a:rPr lang="fi-FI" sz="1600" dirty="0"/>
              <a:t> </a:t>
            </a:r>
            <a:r>
              <a:rPr lang="fi-FI" sz="1600" dirty="0" err="1"/>
              <a:t>or</a:t>
            </a:r>
            <a:r>
              <a:rPr lang="fi-FI" sz="1600" dirty="0"/>
              <a:t> </a:t>
            </a:r>
            <a:r>
              <a:rPr lang="fi-FI" sz="1600" dirty="0" err="1"/>
              <a:t>universities</a:t>
            </a:r>
            <a:r>
              <a:rPr lang="fi-FI" sz="1600" dirty="0"/>
              <a:t> of </a:t>
            </a:r>
            <a:r>
              <a:rPr lang="fi-FI" sz="1600" dirty="0" err="1"/>
              <a:t>applied</a:t>
            </a:r>
            <a:r>
              <a:rPr lang="fi-FI" sz="1600" dirty="0"/>
              <a:t> </a:t>
            </a:r>
            <a:r>
              <a:rPr lang="fi-FI" sz="1600" dirty="0" err="1" smtClean="0"/>
              <a:t>sciences</a:t>
            </a:r>
            <a:endParaRPr lang="fi-FI" sz="1600" dirty="0" smtClean="0"/>
          </a:p>
          <a:p>
            <a:pPr marL="285750" indent="-285750">
              <a:buFont typeface="Arial" panose="020B0604020202020204" pitchFamily="34" charset="0"/>
              <a:buChar char="•"/>
            </a:pPr>
            <a:endParaRPr lang="fi-FI" sz="1600" dirty="0"/>
          </a:p>
          <a:p>
            <a:pPr marL="285750" indent="-285750">
              <a:buFont typeface="Arial" panose="020B0604020202020204" pitchFamily="34" charset="0"/>
              <a:buChar char="•"/>
            </a:pPr>
            <a:r>
              <a:rPr lang="fi-FI" sz="1600" dirty="0" err="1"/>
              <a:t>R</a:t>
            </a:r>
            <a:r>
              <a:rPr lang="fi-FI" sz="1600" dirty="0" err="1" smtClean="0"/>
              <a:t>esponsible</a:t>
            </a:r>
            <a:r>
              <a:rPr lang="fi-FI" sz="1600" dirty="0" smtClean="0"/>
              <a:t> </a:t>
            </a:r>
            <a:r>
              <a:rPr lang="fi-FI" sz="1600" dirty="0"/>
              <a:t>for nation-</a:t>
            </a:r>
            <a:r>
              <a:rPr lang="fi-FI" sz="1600" dirty="0" err="1"/>
              <a:t>wide</a:t>
            </a:r>
            <a:r>
              <a:rPr lang="fi-FI" sz="1600" dirty="0"/>
              <a:t> </a:t>
            </a:r>
            <a:r>
              <a:rPr lang="fi-FI" sz="1600" dirty="0" err="1"/>
              <a:t>student</a:t>
            </a:r>
            <a:r>
              <a:rPr lang="fi-FI" sz="1600" dirty="0"/>
              <a:t> </a:t>
            </a:r>
            <a:r>
              <a:rPr lang="fi-FI" sz="1600" dirty="0" err="1"/>
              <a:t>surveys</a:t>
            </a:r>
            <a:r>
              <a:rPr lang="fi-FI" sz="1600" dirty="0"/>
              <a:t> (</a:t>
            </a:r>
            <a:r>
              <a:rPr lang="fi-FI" sz="1600" dirty="0" err="1"/>
              <a:t>Bachelor’s</a:t>
            </a:r>
            <a:r>
              <a:rPr lang="fi-FI" sz="1600" dirty="0"/>
              <a:t> </a:t>
            </a:r>
            <a:r>
              <a:rPr lang="fi-FI" sz="1600" dirty="0" err="1"/>
              <a:t>level</a:t>
            </a:r>
            <a:r>
              <a:rPr lang="fi-FI" sz="1600" dirty="0"/>
              <a:t> </a:t>
            </a:r>
            <a:r>
              <a:rPr lang="fi-FI" sz="1600" dirty="0" err="1"/>
              <a:t>graduates</a:t>
            </a:r>
            <a:r>
              <a:rPr lang="fi-FI" sz="1600" dirty="0"/>
              <a:t>)</a:t>
            </a:r>
          </a:p>
        </p:txBody>
      </p:sp>
    </p:spTree>
    <p:extLst>
      <p:ext uri="{BB962C8B-B14F-4D97-AF65-F5344CB8AC3E}">
        <p14:creationId xmlns:p14="http://schemas.microsoft.com/office/powerpoint/2010/main" val="1637099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8218487" cy="779462"/>
          </a:xfrm>
        </p:spPr>
        <p:txBody>
          <a:bodyPr rtlCol="0">
            <a:normAutofit/>
          </a:bodyPr>
          <a:lstStyle/>
          <a:p>
            <a:pPr fontAlgn="auto">
              <a:spcAft>
                <a:spcPts val="0"/>
              </a:spcAft>
              <a:defRPr/>
            </a:pPr>
            <a:r>
              <a:rPr lang="fi-FI" sz="3200" b="1" dirty="0" smtClean="0">
                <a:solidFill>
                  <a:srgbClr val="0D93D2"/>
                </a:solidFill>
              </a:rPr>
              <a:t>QA on </a:t>
            </a:r>
            <a:r>
              <a:rPr lang="fi-FI" sz="3200" b="1" dirty="0" err="1" smtClean="0">
                <a:solidFill>
                  <a:srgbClr val="0D93D2"/>
                </a:solidFill>
              </a:rPr>
              <a:t>the</a:t>
            </a:r>
            <a:r>
              <a:rPr lang="fi-FI" sz="3200" b="1" dirty="0" smtClean="0">
                <a:solidFill>
                  <a:srgbClr val="0D93D2"/>
                </a:solidFill>
              </a:rPr>
              <a:t> </a:t>
            </a:r>
            <a:r>
              <a:rPr lang="fi-FI" sz="3200" b="1" dirty="0" err="1" smtClean="0">
                <a:solidFill>
                  <a:srgbClr val="0D93D2"/>
                </a:solidFill>
              </a:rPr>
              <a:t>institutional</a:t>
            </a:r>
            <a:r>
              <a:rPr lang="fi-FI" sz="3200" b="1" dirty="0" smtClean="0">
                <a:solidFill>
                  <a:srgbClr val="0D93D2"/>
                </a:solidFill>
              </a:rPr>
              <a:t> </a:t>
            </a:r>
            <a:r>
              <a:rPr lang="fi-FI" sz="3200" b="1" dirty="0" err="1" smtClean="0">
                <a:solidFill>
                  <a:srgbClr val="0D93D2"/>
                </a:solidFill>
              </a:rPr>
              <a:t>level</a:t>
            </a:r>
            <a:endParaRPr lang="en-GB" sz="3200" b="1" dirty="0"/>
          </a:p>
        </p:txBody>
      </p:sp>
      <p:sp>
        <p:nvSpPr>
          <p:cNvPr id="18435" name="Content Placeholder 4"/>
          <p:cNvSpPr>
            <a:spLocks noGrp="1"/>
          </p:cNvSpPr>
          <p:nvPr>
            <p:ph idx="1"/>
          </p:nvPr>
        </p:nvSpPr>
        <p:spPr>
          <a:xfrm>
            <a:off x="467544" y="1052736"/>
            <a:ext cx="8229600" cy="5040560"/>
          </a:xfrm>
        </p:spPr>
        <p:txBody>
          <a:bodyPr>
            <a:normAutofit/>
          </a:bodyPr>
          <a:lstStyle/>
          <a:p>
            <a:pPr>
              <a:spcBef>
                <a:spcPts val="0"/>
              </a:spcBef>
            </a:pPr>
            <a:r>
              <a:rPr lang="fi-FI" sz="2000" dirty="0" err="1" smtClean="0">
                <a:solidFill>
                  <a:srgbClr val="1B272C"/>
                </a:solidFill>
              </a:rPr>
              <a:t>HEIs</a:t>
            </a:r>
            <a:r>
              <a:rPr lang="fi-FI" sz="2000" dirty="0" smtClean="0">
                <a:solidFill>
                  <a:srgbClr val="1B272C"/>
                </a:solidFill>
              </a:rPr>
              <a:t> </a:t>
            </a:r>
            <a:r>
              <a:rPr lang="fi-FI" sz="2000" dirty="0" err="1" smtClean="0">
                <a:solidFill>
                  <a:srgbClr val="1B272C"/>
                </a:solidFill>
              </a:rPr>
              <a:t>responsible</a:t>
            </a:r>
            <a:r>
              <a:rPr lang="fi-FI" sz="2000" dirty="0" smtClean="0">
                <a:solidFill>
                  <a:srgbClr val="1B272C"/>
                </a:solidFill>
              </a:rPr>
              <a:t> for </a:t>
            </a:r>
            <a:r>
              <a:rPr lang="fi-FI" sz="2000" dirty="0" err="1" smtClean="0">
                <a:solidFill>
                  <a:srgbClr val="1B272C"/>
                </a:solidFill>
              </a:rPr>
              <a:t>the</a:t>
            </a:r>
            <a:r>
              <a:rPr lang="fi-FI" sz="2000" dirty="0" smtClean="0">
                <a:solidFill>
                  <a:srgbClr val="1B272C"/>
                </a:solidFill>
              </a:rPr>
              <a:t> </a:t>
            </a:r>
            <a:r>
              <a:rPr lang="fi-FI" sz="2000" dirty="0" err="1" smtClean="0">
                <a:solidFill>
                  <a:srgbClr val="1B272C"/>
                </a:solidFill>
              </a:rPr>
              <a:t>quality</a:t>
            </a:r>
            <a:r>
              <a:rPr lang="fi-FI" sz="2000" dirty="0" smtClean="0">
                <a:solidFill>
                  <a:srgbClr val="1B272C"/>
                </a:solidFill>
              </a:rPr>
              <a:t> of </a:t>
            </a:r>
            <a:r>
              <a:rPr lang="fi-FI" sz="2000" dirty="0" err="1" smtClean="0">
                <a:solidFill>
                  <a:srgbClr val="1B272C"/>
                </a:solidFill>
              </a:rPr>
              <a:t>their</a:t>
            </a:r>
            <a:r>
              <a:rPr lang="fi-FI" sz="2000" dirty="0" smtClean="0">
                <a:solidFill>
                  <a:srgbClr val="1B272C"/>
                </a:solidFill>
              </a:rPr>
              <a:t> </a:t>
            </a:r>
            <a:r>
              <a:rPr lang="fi-FI" sz="2000" dirty="0" err="1" smtClean="0">
                <a:solidFill>
                  <a:srgbClr val="1B272C"/>
                </a:solidFill>
              </a:rPr>
              <a:t>operations</a:t>
            </a:r>
            <a:endParaRPr lang="fi-FI" sz="2000" dirty="0" smtClean="0">
              <a:solidFill>
                <a:srgbClr val="1B272C"/>
              </a:solidFill>
            </a:endParaRPr>
          </a:p>
          <a:p>
            <a:pPr>
              <a:spcBef>
                <a:spcPts val="0"/>
              </a:spcBef>
            </a:pPr>
            <a:endParaRPr lang="fi-FI" sz="2000" dirty="0" smtClean="0">
              <a:solidFill>
                <a:srgbClr val="1B272C"/>
              </a:solidFill>
            </a:endParaRPr>
          </a:p>
          <a:p>
            <a:pPr>
              <a:buFont typeface="Arial" panose="020B0604020202020204" pitchFamily="34" charset="0"/>
              <a:buChar char="•"/>
            </a:pPr>
            <a:r>
              <a:rPr lang="en-US" sz="2000" dirty="0" smtClean="0"/>
              <a:t>HEIs </a:t>
            </a:r>
            <a:r>
              <a:rPr lang="en-US" sz="2000" dirty="0"/>
              <a:t>must evaluate their education, research/RDI and other activities, including societal and regional impact</a:t>
            </a:r>
          </a:p>
          <a:p>
            <a:pPr>
              <a:buFont typeface="Arial" panose="020B0604020202020204" pitchFamily="34" charset="0"/>
              <a:buChar char="•"/>
            </a:pPr>
            <a:r>
              <a:rPr lang="en-US" sz="2000" dirty="0" smtClean="0"/>
              <a:t>HEIs required to participate in </a:t>
            </a:r>
            <a:r>
              <a:rPr lang="en-US" sz="2000" dirty="0"/>
              <a:t>external </a:t>
            </a:r>
            <a:r>
              <a:rPr lang="en-US" sz="2000" dirty="0" smtClean="0"/>
              <a:t>evaluations on </a:t>
            </a:r>
            <a:r>
              <a:rPr lang="en-US" sz="2000" dirty="0"/>
              <a:t>of their activities and </a:t>
            </a:r>
            <a:r>
              <a:rPr lang="en-US" sz="2000" dirty="0">
                <a:solidFill>
                  <a:srgbClr val="1F9CE0"/>
                </a:solidFill>
              </a:rPr>
              <a:t>quality assurance systems </a:t>
            </a:r>
            <a:r>
              <a:rPr lang="en-US" sz="2000" dirty="0"/>
              <a:t>on a regular </a:t>
            </a:r>
            <a:r>
              <a:rPr lang="en-US" sz="2000" dirty="0" smtClean="0"/>
              <a:t>basis</a:t>
            </a:r>
          </a:p>
          <a:p>
            <a:pPr>
              <a:buFont typeface="Arial" panose="020B0604020202020204" pitchFamily="34" charset="0"/>
              <a:buChar char="•"/>
            </a:pPr>
            <a:endParaRPr lang="en-US" sz="2000" dirty="0"/>
          </a:p>
          <a:p>
            <a:pPr>
              <a:buFont typeface="Wingdings" panose="05000000000000000000" pitchFamily="2" charset="2"/>
              <a:buChar char="Ø"/>
            </a:pPr>
            <a:r>
              <a:rPr lang="en-US" sz="2000" dirty="0">
                <a:solidFill>
                  <a:srgbClr val="1F9CE0"/>
                </a:solidFill>
              </a:rPr>
              <a:t>HEIs are free to choose the evaluation agency which carries out the external evaluation of the quality system (on a regular basis)</a:t>
            </a:r>
          </a:p>
          <a:p>
            <a:pPr>
              <a:buFont typeface="Wingdings" panose="05000000000000000000" pitchFamily="2" charset="2"/>
              <a:buChar char="Ø"/>
            </a:pPr>
            <a:r>
              <a:rPr lang="en-US" sz="2000" dirty="0" smtClean="0">
                <a:solidFill>
                  <a:srgbClr val="1F9CE0"/>
                </a:solidFill>
              </a:rPr>
              <a:t>FINEEC </a:t>
            </a:r>
            <a:r>
              <a:rPr lang="en-US" sz="2000" dirty="0">
                <a:solidFill>
                  <a:srgbClr val="1F9CE0"/>
                </a:solidFill>
              </a:rPr>
              <a:t>operates internationally (audit of the University of Graz in 2013</a:t>
            </a:r>
            <a:r>
              <a:rPr lang="en-US" sz="2000" dirty="0" smtClean="0">
                <a:solidFill>
                  <a:srgbClr val="1F9CE0"/>
                </a:solidFill>
              </a:rPr>
              <a:t>)</a:t>
            </a:r>
          </a:p>
          <a:p>
            <a:pPr>
              <a:buFont typeface="Wingdings" panose="05000000000000000000" pitchFamily="2" charset="2"/>
              <a:buChar char="Ø"/>
            </a:pPr>
            <a:endParaRPr lang="en-US" sz="2000" dirty="0"/>
          </a:p>
          <a:p>
            <a:pPr>
              <a:buFont typeface="Arial" panose="020B0604020202020204" pitchFamily="34" charset="0"/>
              <a:buChar char="•"/>
            </a:pPr>
            <a:r>
              <a:rPr lang="en-US" sz="2000" dirty="0"/>
              <a:t>The HEIs must publish the findings of the evaluations they </a:t>
            </a:r>
            <a:r>
              <a:rPr lang="en-US" sz="2000" dirty="0" smtClean="0"/>
              <a:t>undertake</a:t>
            </a:r>
            <a:endParaRPr lang="en-US" sz="2000" dirty="0"/>
          </a:p>
        </p:txBody>
      </p:sp>
    </p:spTree>
    <p:extLst>
      <p:ext uri="{BB962C8B-B14F-4D97-AF65-F5344CB8AC3E}">
        <p14:creationId xmlns:p14="http://schemas.microsoft.com/office/powerpoint/2010/main" val="3573187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sz="5400" dirty="0" smtClean="0"/>
              <a:t/>
            </a:r>
            <a:br>
              <a:rPr lang="fi-FI" sz="5400" dirty="0" smtClean="0"/>
            </a:br>
            <a:r>
              <a:rPr lang="fi-FI" sz="5400" dirty="0"/>
              <a:t/>
            </a:r>
            <a:br>
              <a:rPr lang="fi-FI" sz="5400" dirty="0"/>
            </a:br>
            <a:r>
              <a:rPr lang="fi-FI" sz="5400" dirty="0" smtClean="0"/>
              <a:t>FINEEC </a:t>
            </a:r>
            <a:r>
              <a:rPr lang="fi-FI" sz="5400" dirty="0" err="1" smtClean="0"/>
              <a:t>audit</a:t>
            </a:r>
            <a:r>
              <a:rPr lang="fi-FI" sz="5400" dirty="0" smtClean="0"/>
              <a:t> </a:t>
            </a:r>
            <a:r>
              <a:rPr lang="fi-FI" sz="5400" dirty="0" err="1" smtClean="0"/>
              <a:t>model</a:t>
            </a:r>
            <a:endParaRPr lang="fi-FI" sz="5400" dirty="0"/>
          </a:p>
        </p:txBody>
      </p:sp>
    </p:spTree>
    <p:extLst>
      <p:ext uri="{BB962C8B-B14F-4D97-AF65-F5344CB8AC3E}">
        <p14:creationId xmlns:p14="http://schemas.microsoft.com/office/powerpoint/2010/main" val="3883510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8218487" cy="779462"/>
          </a:xfrm>
        </p:spPr>
        <p:txBody>
          <a:bodyPr rtlCol="0">
            <a:normAutofit/>
          </a:bodyPr>
          <a:lstStyle/>
          <a:p>
            <a:pPr eaLnBrk="1" fontAlgn="auto" hangingPunct="1">
              <a:spcAft>
                <a:spcPts val="0"/>
              </a:spcAft>
              <a:defRPr/>
            </a:pPr>
            <a:r>
              <a:rPr lang="sv-FI" sz="3200" b="1" dirty="0" smtClean="0"/>
              <a:t>External assessment of internal QA</a:t>
            </a:r>
            <a:r>
              <a:rPr lang="sv-FI" sz="3200" b="1" dirty="0" smtClean="0">
                <a:solidFill>
                  <a:srgbClr val="1B272C"/>
                </a:solidFill>
              </a:rPr>
              <a:t> </a:t>
            </a:r>
            <a:endParaRPr lang="en-GB" sz="3200" b="1" dirty="0"/>
          </a:p>
        </p:txBody>
      </p:sp>
      <p:sp>
        <p:nvSpPr>
          <p:cNvPr id="18435" name="Content Placeholder 4"/>
          <p:cNvSpPr>
            <a:spLocks noGrp="1"/>
          </p:cNvSpPr>
          <p:nvPr>
            <p:ph idx="1"/>
          </p:nvPr>
        </p:nvSpPr>
        <p:spPr>
          <a:xfrm>
            <a:off x="467544" y="1196752"/>
            <a:ext cx="8229600" cy="5040560"/>
          </a:xfrm>
        </p:spPr>
        <p:txBody>
          <a:bodyPr>
            <a:normAutofit fontScale="92500" lnSpcReduction="20000"/>
          </a:bodyPr>
          <a:lstStyle/>
          <a:p>
            <a:pPr marL="0" indent="0">
              <a:spcBef>
                <a:spcPts val="0"/>
              </a:spcBef>
              <a:buNone/>
            </a:pPr>
            <a:r>
              <a:rPr lang="fi-FI" sz="2000" b="1" dirty="0" smtClean="0">
                <a:solidFill>
                  <a:srgbClr val="1F9CE0"/>
                </a:solidFill>
              </a:rPr>
              <a:t>Audit</a:t>
            </a:r>
          </a:p>
          <a:p>
            <a:pPr marL="0" indent="0">
              <a:spcBef>
                <a:spcPts val="0"/>
              </a:spcBef>
              <a:buNone/>
            </a:pPr>
            <a:endParaRPr lang="fi-FI" sz="1800" dirty="0" smtClean="0">
              <a:solidFill>
                <a:srgbClr val="1B272C"/>
              </a:solidFill>
            </a:endParaRPr>
          </a:p>
          <a:p>
            <a:pPr>
              <a:spcBef>
                <a:spcPts val="0"/>
              </a:spcBef>
            </a:pPr>
            <a:r>
              <a:rPr lang="fi-FI" sz="1800" dirty="0" smtClean="0">
                <a:solidFill>
                  <a:srgbClr val="1B272C"/>
                </a:solidFill>
              </a:rPr>
              <a:t>Assesses </a:t>
            </a:r>
            <a:r>
              <a:rPr lang="fi-FI" sz="1800" b="1" dirty="0" smtClean="0">
                <a:solidFill>
                  <a:srgbClr val="1B272C"/>
                </a:solidFill>
              </a:rPr>
              <a:t>whether </a:t>
            </a:r>
            <a:r>
              <a:rPr lang="fi-FI" sz="1800" b="1" dirty="0" err="1" smtClean="0">
                <a:solidFill>
                  <a:srgbClr val="1B272C"/>
                </a:solidFill>
              </a:rPr>
              <a:t>the</a:t>
            </a:r>
            <a:r>
              <a:rPr lang="fi-FI" sz="1800" b="1" dirty="0" smtClean="0">
                <a:solidFill>
                  <a:srgbClr val="1B272C"/>
                </a:solidFill>
              </a:rPr>
              <a:t> quality system of a HEI is fit for purpose and functioning </a:t>
            </a:r>
            <a:r>
              <a:rPr lang="fi-FI" sz="1800" dirty="0" smtClean="0">
                <a:solidFill>
                  <a:srgbClr val="1B272C"/>
                </a:solidFill>
              </a:rPr>
              <a:t>and whether it complies with </a:t>
            </a:r>
            <a:r>
              <a:rPr lang="fi-FI" sz="1800" dirty="0" err="1" smtClean="0">
                <a:solidFill>
                  <a:srgbClr val="1B272C"/>
                </a:solidFill>
              </a:rPr>
              <a:t>the</a:t>
            </a:r>
            <a:r>
              <a:rPr lang="fi-FI" sz="1800" dirty="0" smtClean="0">
                <a:solidFill>
                  <a:srgbClr val="1B272C"/>
                </a:solidFill>
              </a:rPr>
              <a:t> agreed criteria</a:t>
            </a:r>
          </a:p>
          <a:p>
            <a:pPr>
              <a:spcBef>
                <a:spcPts val="0"/>
              </a:spcBef>
            </a:pPr>
            <a:endParaRPr lang="fi-FI" sz="1800" dirty="0">
              <a:solidFill>
                <a:srgbClr val="1B272C"/>
              </a:solidFill>
            </a:endParaRPr>
          </a:p>
          <a:p>
            <a:pPr>
              <a:spcBef>
                <a:spcPts val="0"/>
              </a:spcBef>
            </a:pPr>
            <a:r>
              <a:rPr lang="fi-FI" sz="1800" dirty="0" smtClean="0">
                <a:solidFill>
                  <a:srgbClr val="1B272C"/>
                </a:solidFill>
              </a:rPr>
              <a:t>Focuses on </a:t>
            </a:r>
            <a:r>
              <a:rPr lang="fi-FI" sz="1800" dirty="0" err="1" smtClean="0">
                <a:solidFill>
                  <a:srgbClr val="1B272C"/>
                </a:solidFill>
              </a:rPr>
              <a:t>the</a:t>
            </a:r>
            <a:r>
              <a:rPr lang="fi-FI" sz="1800" dirty="0" smtClean="0">
                <a:solidFill>
                  <a:srgbClr val="1B272C"/>
                </a:solidFill>
              </a:rPr>
              <a:t> </a:t>
            </a:r>
            <a:r>
              <a:rPr lang="fi-FI" sz="1800" b="1" dirty="0" smtClean="0">
                <a:solidFill>
                  <a:srgbClr val="1B272C"/>
                </a:solidFill>
              </a:rPr>
              <a:t>procedures that </a:t>
            </a:r>
            <a:r>
              <a:rPr lang="fi-FI" sz="1800" b="1" dirty="0" err="1" smtClean="0">
                <a:solidFill>
                  <a:srgbClr val="1B272C"/>
                </a:solidFill>
              </a:rPr>
              <a:t>the</a:t>
            </a:r>
            <a:r>
              <a:rPr lang="fi-FI" sz="1800" b="1" dirty="0" smtClean="0">
                <a:solidFill>
                  <a:srgbClr val="1B272C"/>
                </a:solidFill>
              </a:rPr>
              <a:t> institution uses to maintain and develop </a:t>
            </a:r>
            <a:r>
              <a:rPr lang="fi-FI" sz="1800" b="1" dirty="0" err="1" smtClean="0">
                <a:solidFill>
                  <a:srgbClr val="1B272C"/>
                </a:solidFill>
              </a:rPr>
              <a:t>the</a:t>
            </a:r>
            <a:r>
              <a:rPr lang="fi-FI" sz="1800" b="1" dirty="0" smtClean="0">
                <a:solidFill>
                  <a:srgbClr val="1B272C"/>
                </a:solidFill>
              </a:rPr>
              <a:t> quality of its operations </a:t>
            </a:r>
            <a:r>
              <a:rPr lang="fi-FI" sz="1800" dirty="0" smtClean="0">
                <a:solidFill>
                  <a:srgbClr val="1B272C"/>
                </a:solidFill>
              </a:rPr>
              <a:t>– Does not evaluate, e.g., </a:t>
            </a:r>
            <a:r>
              <a:rPr lang="fi-FI" sz="1800" dirty="0" err="1" smtClean="0">
                <a:solidFill>
                  <a:srgbClr val="1B272C"/>
                </a:solidFill>
              </a:rPr>
              <a:t>the</a:t>
            </a:r>
            <a:r>
              <a:rPr lang="fi-FI" sz="1800" dirty="0" smtClean="0">
                <a:solidFill>
                  <a:srgbClr val="1B272C"/>
                </a:solidFill>
              </a:rPr>
              <a:t> mission of </a:t>
            </a:r>
            <a:r>
              <a:rPr lang="fi-FI" sz="1800" dirty="0" err="1" smtClean="0">
                <a:solidFill>
                  <a:srgbClr val="1B272C"/>
                </a:solidFill>
              </a:rPr>
              <a:t>the</a:t>
            </a:r>
            <a:r>
              <a:rPr lang="fi-FI" sz="1800" dirty="0" smtClean="0">
                <a:solidFill>
                  <a:srgbClr val="1B272C"/>
                </a:solidFill>
              </a:rPr>
              <a:t> HEI, strategy as such, results, quality of education, quality of research </a:t>
            </a:r>
          </a:p>
          <a:p>
            <a:pPr>
              <a:spcBef>
                <a:spcPts val="0"/>
              </a:spcBef>
            </a:pPr>
            <a:endParaRPr lang="fi-FI" sz="1800" dirty="0" smtClean="0">
              <a:solidFill>
                <a:srgbClr val="1B272C"/>
              </a:solidFill>
            </a:endParaRPr>
          </a:p>
          <a:p>
            <a:pPr marL="0" indent="0">
              <a:spcBef>
                <a:spcPts val="0"/>
              </a:spcBef>
              <a:buNone/>
            </a:pPr>
            <a:r>
              <a:rPr lang="fi-FI" sz="2100" b="1" dirty="0" smtClean="0">
                <a:solidFill>
                  <a:srgbClr val="1F9CE0"/>
                </a:solidFill>
              </a:rPr>
              <a:t>Some </a:t>
            </a:r>
            <a:r>
              <a:rPr lang="fi-FI" sz="2100" b="1" dirty="0">
                <a:solidFill>
                  <a:srgbClr val="1F9CE0"/>
                </a:solidFill>
              </a:rPr>
              <a:t>terminology </a:t>
            </a:r>
          </a:p>
          <a:p>
            <a:pPr marL="0" indent="0">
              <a:spcBef>
                <a:spcPts val="0"/>
              </a:spcBef>
              <a:buNone/>
            </a:pPr>
            <a:endParaRPr lang="fi-FI" sz="1800" dirty="0">
              <a:solidFill>
                <a:srgbClr val="1B272C"/>
              </a:solidFill>
            </a:endParaRPr>
          </a:p>
          <a:p>
            <a:pPr>
              <a:spcBef>
                <a:spcPts val="0"/>
              </a:spcBef>
            </a:pPr>
            <a:r>
              <a:rPr lang="fi-FI" sz="1800" u="sng" dirty="0" smtClean="0">
                <a:solidFill>
                  <a:srgbClr val="1B272C"/>
                </a:solidFill>
              </a:rPr>
              <a:t>Quality management:</a:t>
            </a:r>
            <a:r>
              <a:rPr lang="fi-FI" sz="1800" dirty="0" smtClean="0">
                <a:solidFill>
                  <a:srgbClr val="1B272C"/>
                </a:solidFill>
              </a:rPr>
              <a:t>  </a:t>
            </a:r>
            <a:r>
              <a:rPr lang="fi-FI" sz="1800" i="1" dirty="0" smtClean="0">
                <a:solidFill>
                  <a:srgbClr val="1B272C"/>
                </a:solidFill>
              </a:rPr>
              <a:t>Quality management refers to </a:t>
            </a:r>
            <a:r>
              <a:rPr lang="fi-FI" sz="1800" i="1" dirty="0" err="1" smtClean="0">
                <a:solidFill>
                  <a:srgbClr val="1B272C"/>
                </a:solidFill>
              </a:rPr>
              <a:t>the</a:t>
            </a:r>
            <a:r>
              <a:rPr lang="fi-FI" sz="1800" i="1" dirty="0" smtClean="0">
                <a:solidFill>
                  <a:srgbClr val="1B272C"/>
                </a:solidFill>
              </a:rPr>
              <a:t> procedures, processes or systems that </a:t>
            </a:r>
            <a:r>
              <a:rPr lang="fi-FI" sz="1800" i="1" dirty="0" err="1" smtClean="0">
                <a:solidFill>
                  <a:srgbClr val="1B272C"/>
                </a:solidFill>
              </a:rPr>
              <a:t>the</a:t>
            </a:r>
            <a:r>
              <a:rPr lang="fi-FI" sz="1800" i="1" dirty="0" smtClean="0">
                <a:solidFill>
                  <a:srgbClr val="1B272C"/>
                </a:solidFill>
              </a:rPr>
              <a:t> HEI uses to maintain and develop </a:t>
            </a:r>
            <a:r>
              <a:rPr lang="fi-FI" sz="1800" i="1" dirty="0" err="1" smtClean="0">
                <a:solidFill>
                  <a:srgbClr val="1B272C"/>
                </a:solidFill>
              </a:rPr>
              <a:t>the</a:t>
            </a:r>
            <a:r>
              <a:rPr lang="fi-FI" sz="1800" i="1" dirty="0" smtClean="0">
                <a:solidFill>
                  <a:srgbClr val="1B272C"/>
                </a:solidFill>
              </a:rPr>
              <a:t> quality of its activities.</a:t>
            </a:r>
            <a:endParaRPr lang="fi-FI" sz="1800" dirty="0" smtClean="0">
              <a:solidFill>
                <a:srgbClr val="1B272C"/>
              </a:solidFill>
            </a:endParaRPr>
          </a:p>
          <a:p>
            <a:pPr>
              <a:spcBef>
                <a:spcPts val="0"/>
              </a:spcBef>
            </a:pPr>
            <a:endParaRPr lang="fi-FI" sz="1800" dirty="0">
              <a:solidFill>
                <a:srgbClr val="1B272C"/>
              </a:solidFill>
            </a:endParaRPr>
          </a:p>
          <a:p>
            <a:pPr>
              <a:spcBef>
                <a:spcPts val="0"/>
              </a:spcBef>
            </a:pPr>
            <a:r>
              <a:rPr lang="fi-FI" sz="1800" u="sng" dirty="0" smtClean="0">
                <a:solidFill>
                  <a:srgbClr val="1B272C"/>
                </a:solidFill>
              </a:rPr>
              <a:t>Quality culture:</a:t>
            </a:r>
            <a:r>
              <a:rPr lang="fi-FI" sz="1800" dirty="0" smtClean="0">
                <a:solidFill>
                  <a:srgbClr val="1B272C"/>
                </a:solidFill>
              </a:rPr>
              <a:t> </a:t>
            </a:r>
            <a:r>
              <a:rPr lang="fi-FI" sz="1800" i="1" dirty="0" smtClean="0">
                <a:solidFill>
                  <a:srgbClr val="1B272C"/>
                </a:solidFill>
              </a:rPr>
              <a:t>Among </a:t>
            </a:r>
            <a:r>
              <a:rPr lang="fi-FI" sz="1800" i="1" dirty="0" err="1" smtClean="0">
                <a:solidFill>
                  <a:srgbClr val="1B272C"/>
                </a:solidFill>
              </a:rPr>
              <a:t>other</a:t>
            </a:r>
            <a:r>
              <a:rPr lang="fi-FI" sz="1800" i="1" dirty="0" smtClean="0">
                <a:solidFill>
                  <a:srgbClr val="1B272C"/>
                </a:solidFill>
              </a:rPr>
              <a:t> things, quality culture describes </a:t>
            </a:r>
            <a:r>
              <a:rPr lang="fi-FI" sz="1800" i="1" dirty="0" err="1" smtClean="0">
                <a:solidFill>
                  <a:srgbClr val="1B272C"/>
                </a:solidFill>
              </a:rPr>
              <a:t>the</a:t>
            </a:r>
            <a:r>
              <a:rPr lang="fi-FI" sz="1800" i="1" dirty="0" smtClean="0">
                <a:solidFill>
                  <a:srgbClr val="1B272C"/>
                </a:solidFill>
              </a:rPr>
              <a:t> environment and atmosphere in which </a:t>
            </a:r>
            <a:r>
              <a:rPr lang="fi-FI" sz="1800" i="1" dirty="0" err="1" smtClean="0">
                <a:solidFill>
                  <a:srgbClr val="1B272C"/>
                </a:solidFill>
              </a:rPr>
              <a:t>the</a:t>
            </a:r>
            <a:r>
              <a:rPr lang="fi-FI" sz="1800" i="1" dirty="0" smtClean="0">
                <a:solidFill>
                  <a:srgbClr val="1B272C"/>
                </a:solidFill>
              </a:rPr>
              <a:t> operations are developed, as well as </a:t>
            </a:r>
            <a:r>
              <a:rPr lang="fi-FI" sz="1800" i="1" dirty="0" err="1" smtClean="0">
                <a:solidFill>
                  <a:srgbClr val="1B272C"/>
                </a:solidFill>
              </a:rPr>
              <a:t>the</a:t>
            </a:r>
            <a:r>
              <a:rPr lang="fi-FI" sz="1800" i="1" dirty="0" smtClean="0">
                <a:solidFill>
                  <a:srgbClr val="1B272C"/>
                </a:solidFill>
              </a:rPr>
              <a:t> individual and collective commitment to </a:t>
            </a:r>
            <a:r>
              <a:rPr lang="fi-FI" sz="1800" i="1" dirty="0" err="1" smtClean="0">
                <a:solidFill>
                  <a:srgbClr val="1B272C"/>
                </a:solidFill>
              </a:rPr>
              <a:t>the</a:t>
            </a:r>
            <a:r>
              <a:rPr lang="fi-FI" sz="1800" i="1" dirty="0" smtClean="0">
                <a:solidFill>
                  <a:srgbClr val="1B272C"/>
                </a:solidFill>
              </a:rPr>
              <a:t> quality work. HEIs themselves define in conrete terms </a:t>
            </a:r>
            <a:r>
              <a:rPr lang="fi-FI" sz="1800" i="1" dirty="0" err="1" smtClean="0">
                <a:solidFill>
                  <a:srgbClr val="1B272C"/>
                </a:solidFill>
              </a:rPr>
              <a:t>what</a:t>
            </a:r>
            <a:r>
              <a:rPr lang="fi-FI" sz="1800" i="1" dirty="0" smtClean="0">
                <a:solidFill>
                  <a:srgbClr val="1B272C"/>
                </a:solidFill>
              </a:rPr>
              <a:t> quality culture means in their context of operation. Well-established quality culture is characterised by wide participation, commitment and transparency.</a:t>
            </a:r>
            <a:endParaRPr lang="fi-FI" sz="1800" u="sng" dirty="0" smtClean="0">
              <a:solidFill>
                <a:srgbClr val="1B272C"/>
              </a:solidFill>
            </a:endParaRPr>
          </a:p>
          <a:p>
            <a:pPr>
              <a:spcBef>
                <a:spcPts val="0"/>
              </a:spcBef>
            </a:pPr>
            <a:endParaRPr lang="fi-FI" sz="1800" dirty="0">
              <a:solidFill>
                <a:srgbClr val="1B272C"/>
              </a:solidFill>
            </a:endParaRPr>
          </a:p>
          <a:p>
            <a:pPr marL="36000" lvl="0" indent="0" eaLnBrk="1" fontAlgn="auto" hangingPunct="1">
              <a:spcBef>
                <a:spcPts val="0"/>
              </a:spcBef>
              <a:spcAft>
                <a:spcPts val="0"/>
              </a:spcAft>
              <a:buClr>
                <a:srgbClr val="E73333"/>
              </a:buClr>
              <a:buNone/>
            </a:pPr>
            <a:endParaRPr lang="fi-FI" sz="1600" dirty="0">
              <a:solidFill>
                <a:srgbClr val="1B272C"/>
              </a:solidFill>
            </a:endParaRPr>
          </a:p>
          <a:p>
            <a:pPr marL="395288" indent="-358775" eaLnBrk="1" hangingPunct="1">
              <a:lnSpc>
                <a:spcPts val="3000"/>
              </a:lnSpc>
              <a:buClr>
                <a:srgbClr val="E73333"/>
              </a:buClr>
              <a:buFont typeface="Arial" charset="0"/>
              <a:buChar char="x"/>
              <a:defRPr/>
            </a:pPr>
            <a:endParaRPr lang="en-GB" sz="700" dirty="0" smtClean="0">
              <a:latin typeface="Arial" charset="0"/>
              <a:cs typeface="Arial" charset="0"/>
            </a:endParaRPr>
          </a:p>
        </p:txBody>
      </p:sp>
    </p:spTree>
    <p:extLst>
      <p:ext uri="{BB962C8B-B14F-4D97-AF65-F5344CB8AC3E}">
        <p14:creationId xmlns:p14="http://schemas.microsoft.com/office/powerpoint/2010/main" val="2729264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88640"/>
            <a:ext cx="8229600" cy="1143000"/>
          </a:xfrm>
        </p:spPr>
        <p:txBody>
          <a:bodyPr>
            <a:normAutofit fontScale="90000"/>
          </a:bodyPr>
          <a:lstStyle/>
          <a:p>
            <a:r>
              <a:rPr lang="fi-FI" b="1" dirty="0" smtClean="0"/>
              <a:t>Audit process </a:t>
            </a:r>
            <a:r>
              <a:rPr lang="fi-FI" dirty="0" smtClean="0"/>
              <a:t/>
            </a:r>
            <a:br>
              <a:rPr lang="fi-FI" dirty="0" smtClean="0"/>
            </a:br>
            <a:endParaRPr lang="fi-FI" dirty="0"/>
          </a:p>
        </p:txBody>
      </p:sp>
      <p:graphicFrame>
        <p:nvGraphicFramePr>
          <p:cNvPr id="5" name="Sisällön paikkamerkki 4"/>
          <p:cNvGraphicFramePr>
            <a:graphicFrameLocks noGrp="1"/>
          </p:cNvGraphicFramePr>
          <p:nvPr>
            <p:ph idx="1"/>
            <p:extLst>
              <p:ext uri="{D42A27DB-BD31-4B8C-83A1-F6EECF244321}">
                <p14:modId xmlns:p14="http://schemas.microsoft.com/office/powerpoint/2010/main" val="2209067923"/>
              </p:ext>
            </p:extLst>
          </p:nvPr>
        </p:nvGraphicFramePr>
        <p:xfrm>
          <a:off x="457200" y="980728"/>
          <a:ext cx="8471284" cy="51454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kstiruutu 5"/>
          <p:cNvSpPr txBox="1"/>
          <p:nvPr/>
        </p:nvSpPr>
        <p:spPr>
          <a:xfrm>
            <a:off x="7236296" y="5157192"/>
            <a:ext cx="1800200" cy="584775"/>
          </a:xfrm>
          <a:prstGeom prst="rect">
            <a:avLst/>
          </a:prstGeom>
          <a:noFill/>
          <a:ln w="28575">
            <a:solidFill>
              <a:srgbClr val="1F9CE0"/>
            </a:solidFill>
          </a:ln>
        </p:spPr>
        <p:txBody>
          <a:bodyPr wrap="square" rtlCol="0">
            <a:spAutoFit/>
          </a:bodyPr>
          <a:lstStyle/>
          <a:p>
            <a:r>
              <a:rPr lang="fi-FI" sz="1600" dirty="0" smtClean="0">
                <a:solidFill>
                  <a:prstClr val="black"/>
                </a:solidFill>
              </a:rPr>
              <a:t>Feedback from </a:t>
            </a:r>
            <a:r>
              <a:rPr lang="fi-FI" sz="1600" dirty="0" err="1" smtClean="0">
                <a:solidFill>
                  <a:prstClr val="black"/>
                </a:solidFill>
              </a:rPr>
              <a:t>the</a:t>
            </a:r>
            <a:r>
              <a:rPr lang="fi-FI" sz="1600" dirty="0" smtClean="0">
                <a:solidFill>
                  <a:prstClr val="black"/>
                </a:solidFill>
              </a:rPr>
              <a:t> HEI and audit team</a:t>
            </a:r>
            <a:endParaRPr lang="fi-FI" sz="1600" dirty="0">
              <a:solidFill>
                <a:prstClr val="black"/>
              </a:solidFill>
            </a:endParaRPr>
          </a:p>
        </p:txBody>
      </p:sp>
      <p:sp>
        <p:nvSpPr>
          <p:cNvPr id="3" name="Tekstiruutu 2"/>
          <p:cNvSpPr txBox="1"/>
          <p:nvPr/>
        </p:nvSpPr>
        <p:spPr>
          <a:xfrm>
            <a:off x="4211960" y="4941168"/>
            <a:ext cx="2602632" cy="584775"/>
          </a:xfrm>
          <a:prstGeom prst="rect">
            <a:avLst/>
          </a:prstGeom>
          <a:noFill/>
          <a:ln w="28575">
            <a:solidFill>
              <a:srgbClr val="1F9FE2"/>
            </a:solidFill>
          </a:ln>
        </p:spPr>
        <p:txBody>
          <a:bodyPr wrap="square" rtlCol="0">
            <a:spAutoFit/>
          </a:bodyPr>
          <a:lstStyle/>
          <a:p>
            <a:r>
              <a:rPr lang="fi-FI" sz="1600" dirty="0" smtClean="0">
                <a:solidFill>
                  <a:prstClr val="black"/>
                </a:solidFill>
              </a:rPr>
              <a:t>If </a:t>
            </a:r>
            <a:r>
              <a:rPr lang="fi-FI" sz="1600" dirty="0" err="1" smtClean="0">
                <a:solidFill>
                  <a:prstClr val="black"/>
                </a:solidFill>
              </a:rPr>
              <a:t>the</a:t>
            </a:r>
            <a:r>
              <a:rPr lang="fi-FI" sz="1600" dirty="0" smtClean="0">
                <a:solidFill>
                  <a:prstClr val="black"/>
                </a:solidFill>
              </a:rPr>
              <a:t> HEI does not pass </a:t>
            </a:r>
            <a:r>
              <a:rPr lang="fi-FI" sz="1600" dirty="0" err="1" smtClean="0">
                <a:solidFill>
                  <a:prstClr val="black"/>
                </a:solidFill>
              </a:rPr>
              <a:t>the</a:t>
            </a:r>
            <a:r>
              <a:rPr lang="fi-FI" sz="1600" dirty="0" smtClean="0">
                <a:solidFill>
                  <a:prstClr val="black"/>
                </a:solidFill>
              </a:rPr>
              <a:t> audit, re-audit in 2-3 years</a:t>
            </a:r>
            <a:endParaRPr lang="fi-FI" sz="1600" dirty="0">
              <a:solidFill>
                <a:prstClr val="black"/>
              </a:solidFill>
            </a:endParaRPr>
          </a:p>
        </p:txBody>
      </p:sp>
      <p:sp>
        <p:nvSpPr>
          <p:cNvPr id="7" name="Alanuoli 6"/>
          <p:cNvSpPr/>
          <p:nvPr/>
        </p:nvSpPr>
        <p:spPr>
          <a:xfrm>
            <a:off x="7596336" y="4797152"/>
            <a:ext cx="57606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prstClr val="white"/>
              </a:solidFill>
            </a:endParaRPr>
          </a:p>
        </p:txBody>
      </p:sp>
      <p:sp>
        <p:nvSpPr>
          <p:cNvPr id="8" name="Tekstiruutu 7"/>
          <p:cNvSpPr txBox="1"/>
          <p:nvPr/>
        </p:nvSpPr>
        <p:spPr>
          <a:xfrm>
            <a:off x="1331640" y="1124744"/>
            <a:ext cx="1872208" cy="1077218"/>
          </a:xfrm>
          <a:prstGeom prst="rect">
            <a:avLst/>
          </a:prstGeom>
          <a:noFill/>
          <a:ln w="28575">
            <a:solidFill>
              <a:srgbClr val="1F9FE2"/>
            </a:solidFill>
          </a:ln>
        </p:spPr>
        <p:txBody>
          <a:bodyPr wrap="square" rtlCol="0">
            <a:spAutoFit/>
          </a:bodyPr>
          <a:lstStyle/>
          <a:p>
            <a:r>
              <a:rPr lang="fi-FI" sz="1600" dirty="0" smtClean="0">
                <a:solidFill>
                  <a:prstClr val="black"/>
                </a:solidFill>
              </a:rPr>
              <a:t>Higher Education Evaluation Committee appoints </a:t>
            </a:r>
            <a:r>
              <a:rPr lang="fi-FI" sz="1600" dirty="0" err="1" smtClean="0">
                <a:solidFill>
                  <a:prstClr val="black"/>
                </a:solidFill>
              </a:rPr>
              <a:t>the</a:t>
            </a:r>
            <a:r>
              <a:rPr lang="fi-FI" sz="1600" dirty="0" smtClean="0">
                <a:solidFill>
                  <a:prstClr val="black"/>
                </a:solidFill>
              </a:rPr>
              <a:t> audit team.</a:t>
            </a:r>
            <a:endParaRPr lang="fi-FI" sz="1600" dirty="0">
              <a:solidFill>
                <a:prstClr val="black"/>
              </a:solidFill>
            </a:endParaRPr>
          </a:p>
        </p:txBody>
      </p:sp>
      <p:sp>
        <p:nvSpPr>
          <p:cNvPr id="9" name="Tekstiruutu 8"/>
          <p:cNvSpPr txBox="1"/>
          <p:nvPr/>
        </p:nvSpPr>
        <p:spPr>
          <a:xfrm>
            <a:off x="4716016" y="5733256"/>
            <a:ext cx="2088232" cy="584775"/>
          </a:xfrm>
          <a:prstGeom prst="rect">
            <a:avLst/>
          </a:prstGeom>
          <a:noFill/>
          <a:ln w="28575">
            <a:solidFill>
              <a:srgbClr val="1F9CE0"/>
            </a:solidFill>
          </a:ln>
        </p:spPr>
        <p:txBody>
          <a:bodyPr wrap="square" rtlCol="0">
            <a:spAutoFit/>
          </a:bodyPr>
          <a:lstStyle/>
          <a:p>
            <a:r>
              <a:rPr lang="fi-FI" sz="1600" dirty="0" smtClean="0">
                <a:solidFill>
                  <a:prstClr val="black"/>
                </a:solidFill>
              </a:rPr>
              <a:t>Follow-up seminar 3 years after </a:t>
            </a:r>
            <a:r>
              <a:rPr lang="fi-FI" sz="1600" dirty="0" err="1" smtClean="0">
                <a:solidFill>
                  <a:prstClr val="black"/>
                </a:solidFill>
              </a:rPr>
              <a:t>the</a:t>
            </a:r>
            <a:r>
              <a:rPr lang="fi-FI" sz="1600" dirty="0" smtClean="0">
                <a:solidFill>
                  <a:prstClr val="black"/>
                </a:solidFill>
              </a:rPr>
              <a:t> audit </a:t>
            </a:r>
            <a:endParaRPr lang="fi-FI" sz="1600" dirty="0">
              <a:solidFill>
                <a:prstClr val="black"/>
              </a:solidFill>
            </a:endParaRPr>
          </a:p>
        </p:txBody>
      </p:sp>
      <p:sp>
        <p:nvSpPr>
          <p:cNvPr id="10" name="Alanuoli 9"/>
          <p:cNvSpPr/>
          <p:nvPr/>
        </p:nvSpPr>
        <p:spPr>
          <a:xfrm rot="5400000">
            <a:off x="6732240" y="5085184"/>
            <a:ext cx="57606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prstClr val="white"/>
              </a:solidFill>
            </a:endParaRPr>
          </a:p>
        </p:txBody>
      </p:sp>
      <p:sp>
        <p:nvSpPr>
          <p:cNvPr id="11" name="Alanuoli 10"/>
          <p:cNvSpPr/>
          <p:nvPr/>
        </p:nvSpPr>
        <p:spPr>
          <a:xfrm rot="2939779">
            <a:off x="6821386" y="5825670"/>
            <a:ext cx="576064" cy="3079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prstClr val="white"/>
              </a:solidFill>
            </a:endParaRPr>
          </a:p>
        </p:txBody>
      </p:sp>
      <p:sp>
        <p:nvSpPr>
          <p:cNvPr id="12" name="Tekstiruutu 11"/>
          <p:cNvSpPr txBox="1"/>
          <p:nvPr/>
        </p:nvSpPr>
        <p:spPr>
          <a:xfrm>
            <a:off x="5436096" y="1124744"/>
            <a:ext cx="1944216" cy="1077218"/>
          </a:xfrm>
          <a:prstGeom prst="rect">
            <a:avLst/>
          </a:prstGeom>
          <a:noFill/>
          <a:ln w="28575">
            <a:solidFill>
              <a:srgbClr val="1F9FE2"/>
            </a:solidFill>
          </a:ln>
        </p:spPr>
        <p:txBody>
          <a:bodyPr wrap="square" rtlCol="0">
            <a:spAutoFit/>
          </a:bodyPr>
          <a:lstStyle/>
          <a:p>
            <a:r>
              <a:rPr lang="fi-FI" sz="1600" dirty="0" smtClean="0">
                <a:solidFill>
                  <a:prstClr val="black"/>
                </a:solidFill>
              </a:rPr>
              <a:t>Higher Education Evaluation Committee makes </a:t>
            </a:r>
            <a:r>
              <a:rPr lang="fi-FI" sz="1600" dirty="0" err="1" smtClean="0">
                <a:solidFill>
                  <a:prstClr val="black"/>
                </a:solidFill>
              </a:rPr>
              <a:t>the</a:t>
            </a:r>
            <a:r>
              <a:rPr lang="fi-FI" sz="1600" dirty="0" smtClean="0">
                <a:solidFill>
                  <a:prstClr val="black"/>
                </a:solidFill>
              </a:rPr>
              <a:t> decision on </a:t>
            </a:r>
            <a:r>
              <a:rPr lang="fi-FI" sz="1600" dirty="0" err="1" smtClean="0">
                <a:solidFill>
                  <a:prstClr val="black"/>
                </a:solidFill>
              </a:rPr>
              <a:t>the</a:t>
            </a:r>
            <a:r>
              <a:rPr lang="fi-FI" sz="1600" dirty="0" smtClean="0">
                <a:solidFill>
                  <a:prstClr val="black"/>
                </a:solidFill>
              </a:rPr>
              <a:t> result. </a:t>
            </a:r>
            <a:endParaRPr lang="fi-FI" sz="1600" dirty="0">
              <a:solidFill>
                <a:prstClr val="black"/>
              </a:solidFill>
            </a:endParaRPr>
          </a:p>
        </p:txBody>
      </p:sp>
      <p:sp>
        <p:nvSpPr>
          <p:cNvPr id="13" name="Alanuoli 12"/>
          <p:cNvSpPr/>
          <p:nvPr/>
        </p:nvSpPr>
        <p:spPr>
          <a:xfrm rot="8302364">
            <a:off x="2305930" y="5825670"/>
            <a:ext cx="576064" cy="3079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prstClr val="white"/>
              </a:solidFill>
            </a:endParaRPr>
          </a:p>
        </p:txBody>
      </p:sp>
      <p:sp>
        <p:nvSpPr>
          <p:cNvPr id="14" name="Tekstiruutu 13"/>
          <p:cNvSpPr txBox="1"/>
          <p:nvPr/>
        </p:nvSpPr>
        <p:spPr>
          <a:xfrm>
            <a:off x="971600" y="5301208"/>
            <a:ext cx="2602632" cy="338554"/>
          </a:xfrm>
          <a:prstGeom prst="rect">
            <a:avLst/>
          </a:prstGeom>
          <a:noFill/>
          <a:ln w="28575">
            <a:solidFill>
              <a:srgbClr val="1F9FE2"/>
            </a:solidFill>
          </a:ln>
        </p:spPr>
        <p:txBody>
          <a:bodyPr wrap="square" rtlCol="0">
            <a:spAutoFit/>
          </a:bodyPr>
          <a:lstStyle/>
          <a:p>
            <a:r>
              <a:rPr lang="fi-FI" sz="1600" dirty="0" smtClean="0">
                <a:solidFill>
                  <a:prstClr val="black"/>
                </a:solidFill>
              </a:rPr>
              <a:t>Next audit in 6 years</a:t>
            </a:r>
            <a:endParaRPr lang="fi-FI" sz="1600" dirty="0">
              <a:solidFill>
                <a:prstClr val="black"/>
              </a:solidFill>
            </a:endParaRPr>
          </a:p>
        </p:txBody>
      </p:sp>
      <p:sp>
        <p:nvSpPr>
          <p:cNvPr id="15" name="Alanuoli 14"/>
          <p:cNvSpPr/>
          <p:nvPr/>
        </p:nvSpPr>
        <p:spPr>
          <a:xfrm rot="8993283">
            <a:off x="577922" y="4920878"/>
            <a:ext cx="576064" cy="3079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prstClr val="white"/>
              </a:solidFill>
            </a:endParaRPr>
          </a:p>
        </p:txBody>
      </p:sp>
    </p:spTree>
    <p:extLst>
      <p:ext uri="{BB962C8B-B14F-4D97-AF65-F5344CB8AC3E}">
        <p14:creationId xmlns:p14="http://schemas.microsoft.com/office/powerpoint/2010/main" val="115643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60648"/>
            <a:ext cx="8218487" cy="779462"/>
          </a:xfrm>
        </p:spPr>
        <p:txBody>
          <a:bodyPr rtlCol="0">
            <a:normAutofit/>
          </a:bodyPr>
          <a:lstStyle/>
          <a:p>
            <a:pPr eaLnBrk="1" fontAlgn="auto" hangingPunct="1">
              <a:spcAft>
                <a:spcPts val="0"/>
              </a:spcAft>
              <a:defRPr/>
            </a:pPr>
            <a:r>
              <a:rPr lang="sv-FI" sz="3200" b="1" dirty="0" err="1" smtClean="0"/>
              <a:t>Enhancement</a:t>
            </a:r>
            <a:r>
              <a:rPr lang="sv-FI" sz="3200" b="1" dirty="0" smtClean="0"/>
              <a:t>-led </a:t>
            </a:r>
            <a:r>
              <a:rPr lang="sv-FI" sz="3200" b="1" dirty="0" err="1" smtClean="0"/>
              <a:t>evaluation</a:t>
            </a:r>
            <a:endParaRPr lang="en-GB" sz="3200" b="1" dirty="0"/>
          </a:p>
        </p:txBody>
      </p:sp>
      <p:sp>
        <p:nvSpPr>
          <p:cNvPr id="18435" name="Content Placeholder 4"/>
          <p:cNvSpPr>
            <a:spLocks noGrp="1"/>
          </p:cNvSpPr>
          <p:nvPr>
            <p:ph idx="1"/>
          </p:nvPr>
        </p:nvSpPr>
        <p:spPr>
          <a:xfrm>
            <a:off x="539552" y="1268760"/>
            <a:ext cx="8229600" cy="5040559"/>
          </a:xfrm>
          <a:solidFill>
            <a:srgbClr val="FFFFFF"/>
          </a:solidFill>
        </p:spPr>
        <p:txBody>
          <a:bodyPr>
            <a:normAutofit/>
          </a:bodyPr>
          <a:lstStyle/>
          <a:p>
            <a:pPr marL="0" indent="0" algn="ctr" eaLnBrk="1" fontAlgn="auto" hangingPunct="1">
              <a:spcBef>
                <a:spcPts val="0"/>
              </a:spcBef>
              <a:spcAft>
                <a:spcPts val="0"/>
              </a:spcAft>
              <a:buNone/>
            </a:pPr>
            <a:r>
              <a:rPr lang="fi-FI" sz="1800" i="1" dirty="0" smtClean="0">
                <a:solidFill>
                  <a:srgbClr val="1B272C"/>
                </a:solidFill>
              </a:rPr>
              <a:t>”The goal of </a:t>
            </a:r>
            <a:r>
              <a:rPr lang="fi-FI" sz="1800" b="1" i="1" dirty="0" smtClean="0"/>
              <a:t>enhancement-led evaluation </a:t>
            </a:r>
            <a:r>
              <a:rPr lang="fi-FI" sz="1800" i="1" dirty="0" smtClean="0">
                <a:solidFill>
                  <a:srgbClr val="1B272C"/>
                </a:solidFill>
              </a:rPr>
              <a:t>is to help HEIs identify </a:t>
            </a:r>
            <a:r>
              <a:rPr lang="fi-FI" sz="1800" i="1" dirty="0" err="1" smtClean="0">
                <a:solidFill>
                  <a:srgbClr val="1B272C"/>
                </a:solidFill>
              </a:rPr>
              <a:t>the</a:t>
            </a:r>
            <a:r>
              <a:rPr lang="fi-FI" sz="1800" i="1" dirty="0" smtClean="0">
                <a:solidFill>
                  <a:srgbClr val="1B272C"/>
                </a:solidFill>
              </a:rPr>
              <a:t> strengths, </a:t>
            </a:r>
            <a:r>
              <a:rPr lang="fi-FI" sz="1800" i="1" dirty="0" err="1" smtClean="0">
                <a:solidFill>
                  <a:srgbClr val="1B272C"/>
                </a:solidFill>
              </a:rPr>
              <a:t>good</a:t>
            </a:r>
            <a:r>
              <a:rPr lang="fi-FI" sz="1800" i="1" dirty="0" smtClean="0">
                <a:solidFill>
                  <a:srgbClr val="1B272C"/>
                </a:solidFill>
              </a:rPr>
              <a:t> practices and areas in need of development in their own operations. The purpose is, thus, to help HEIs achieve their strategic objectives and steer future development activities in order to create a framework for </a:t>
            </a:r>
            <a:r>
              <a:rPr lang="fi-FI" sz="1800" i="1" dirty="0" err="1" smtClean="0">
                <a:solidFill>
                  <a:srgbClr val="1B272C"/>
                </a:solidFill>
              </a:rPr>
              <a:t>the</a:t>
            </a:r>
            <a:r>
              <a:rPr lang="fi-FI" sz="1800" i="1" dirty="0" smtClean="0">
                <a:solidFill>
                  <a:srgbClr val="1B272C"/>
                </a:solidFill>
              </a:rPr>
              <a:t> institutions’ continuous development.” (Audit Manual)</a:t>
            </a:r>
          </a:p>
          <a:p>
            <a:pPr marL="0" indent="0" algn="ctr" eaLnBrk="1" fontAlgn="auto" hangingPunct="1">
              <a:spcBef>
                <a:spcPts val="0"/>
              </a:spcBef>
              <a:spcAft>
                <a:spcPts val="0"/>
              </a:spcAft>
              <a:buNone/>
            </a:pPr>
            <a:endParaRPr lang="fi-FI" sz="1800" i="1" dirty="0" smtClean="0">
              <a:solidFill>
                <a:srgbClr val="1B272C"/>
              </a:solidFill>
            </a:endParaRPr>
          </a:p>
          <a:p>
            <a:pPr marL="342900" lvl="1" indent="-342900">
              <a:spcBef>
                <a:spcPts val="0"/>
              </a:spcBef>
              <a:buFont typeface="Arial" panose="020B0604020202020204" pitchFamily="34" charset="0"/>
              <a:buChar char="•"/>
            </a:pPr>
            <a:r>
              <a:rPr lang="fi-FI" sz="1800" dirty="0">
                <a:solidFill>
                  <a:srgbClr val="1B272C"/>
                </a:solidFill>
              </a:rPr>
              <a:t>Aim to support HEIs in </a:t>
            </a:r>
            <a:r>
              <a:rPr lang="fi-FI" sz="1800" dirty="0" err="1">
                <a:solidFill>
                  <a:srgbClr val="1B272C"/>
                </a:solidFill>
              </a:rPr>
              <a:t>the</a:t>
            </a:r>
            <a:r>
              <a:rPr lang="fi-FI" sz="1800" dirty="0">
                <a:solidFill>
                  <a:srgbClr val="1B272C"/>
                </a:solidFill>
              </a:rPr>
              <a:t> </a:t>
            </a:r>
            <a:r>
              <a:rPr lang="fi-FI" sz="1800" b="1" dirty="0">
                <a:solidFill>
                  <a:srgbClr val="1B272C"/>
                </a:solidFill>
              </a:rPr>
              <a:t>enhancement</a:t>
            </a:r>
            <a:r>
              <a:rPr lang="fi-FI" sz="1800" dirty="0">
                <a:solidFill>
                  <a:srgbClr val="1B272C"/>
                </a:solidFill>
              </a:rPr>
              <a:t> of quality and establishment of quality culture by (1) producing information to assist HEIs to develop their activities, and by (2) exchanging and disseminating </a:t>
            </a:r>
            <a:r>
              <a:rPr lang="fi-FI" sz="1800" dirty="0" err="1">
                <a:solidFill>
                  <a:srgbClr val="1B272C"/>
                </a:solidFill>
              </a:rPr>
              <a:t>good</a:t>
            </a:r>
            <a:r>
              <a:rPr lang="fi-FI" sz="1800" dirty="0">
                <a:solidFill>
                  <a:srgbClr val="1B272C"/>
                </a:solidFill>
              </a:rPr>
              <a:t> practices among </a:t>
            </a:r>
            <a:r>
              <a:rPr lang="fi-FI" sz="1800" dirty="0" err="1">
                <a:solidFill>
                  <a:srgbClr val="1B272C"/>
                </a:solidFill>
              </a:rPr>
              <a:t>other</a:t>
            </a:r>
            <a:r>
              <a:rPr lang="fi-FI" sz="1800" dirty="0">
                <a:solidFill>
                  <a:srgbClr val="1B272C"/>
                </a:solidFill>
              </a:rPr>
              <a:t> HEIs </a:t>
            </a:r>
          </a:p>
          <a:p>
            <a:pPr>
              <a:spcBef>
                <a:spcPts val="0"/>
              </a:spcBef>
            </a:pPr>
            <a:endParaRPr lang="fi-FI" sz="1800" dirty="0" smtClean="0">
              <a:solidFill>
                <a:srgbClr val="1B272C"/>
              </a:solidFill>
            </a:endParaRPr>
          </a:p>
          <a:p>
            <a:pPr>
              <a:spcBef>
                <a:spcPts val="0"/>
              </a:spcBef>
            </a:pPr>
            <a:r>
              <a:rPr lang="fi-FI" sz="1800" dirty="0" smtClean="0">
                <a:solidFill>
                  <a:srgbClr val="1B272C"/>
                </a:solidFill>
              </a:rPr>
              <a:t>Institutions are neither rewarded for a positive result nor punished for a negative one – there are </a:t>
            </a:r>
            <a:r>
              <a:rPr lang="fi-FI" sz="1800" b="1" dirty="0" smtClean="0">
                <a:solidFill>
                  <a:srgbClr val="1B272C"/>
                </a:solidFill>
              </a:rPr>
              <a:t>no financial incentives or loss of degree-awarding powers</a:t>
            </a:r>
          </a:p>
          <a:p>
            <a:pPr>
              <a:spcBef>
                <a:spcPts val="0"/>
              </a:spcBef>
            </a:pPr>
            <a:endParaRPr lang="fi-FI" sz="1800" b="1" dirty="0" smtClean="0">
              <a:solidFill>
                <a:srgbClr val="1B272C"/>
              </a:solidFill>
            </a:endParaRPr>
          </a:p>
          <a:p>
            <a:pPr>
              <a:spcBef>
                <a:spcPts val="0"/>
              </a:spcBef>
            </a:pPr>
            <a:r>
              <a:rPr lang="fi-FI" sz="1800" b="1" dirty="0" smtClean="0">
                <a:solidFill>
                  <a:srgbClr val="1B272C"/>
                </a:solidFill>
              </a:rPr>
              <a:t>No ranking </a:t>
            </a:r>
            <a:r>
              <a:rPr lang="fi-FI" sz="1800" dirty="0" smtClean="0">
                <a:solidFill>
                  <a:srgbClr val="1B272C"/>
                </a:solidFill>
              </a:rPr>
              <a:t>among institutions is established on </a:t>
            </a:r>
            <a:r>
              <a:rPr lang="fi-FI" sz="1800" dirty="0" err="1" smtClean="0">
                <a:solidFill>
                  <a:srgbClr val="1B272C"/>
                </a:solidFill>
              </a:rPr>
              <a:t>the</a:t>
            </a:r>
            <a:r>
              <a:rPr lang="fi-FI" sz="1800" dirty="0" smtClean="0">
                <a:solidFill>
                  <a:srgbClr val="1B272C"/>
                </a:solidFill>
              </a:rPr>
              <a:t> basis of audits</a:t>
            </a:r>
            <a:endParaRPr lang="fi-FI" sz="1800" dirty="0">
              <a:solidFill>
                <a:srgbClr val="1B272C"/>
              </a:solidFill>
            </a:endParaRPr>
          </a:p>
          <a:p>
            <a:pPr marL="395288" indent="-358775" eaLnBrk="1" hangingPunct="1">
              <a:lnSpc>
                <a:spcPts val="3000"/>
              </a:lnSpc>
              <a:buClr>
                <a:srgbClr val="E73333"/>
              </a:buClr>
              <a:buFont typeface="Arial" charset="0"/>
              <a:buChar char="x"/>
              <a:defRPr/>
            </a:pPr>
            <a:endParaRPr lang="en-GB" sz="2000" dirty="0" smtClean="0">
              <a:latin typeface="Arial" charset="0"/>
              <a:cs typeface="Arial" charset="0"/>
            </a:endParaRPr>
          </a:p>
        </p:txBody>
      </p:sp>
    </p:spTree>
    <p:extLst>
      <p:ext uri="{BB962C8B-B14F-4D97-AF65-F5344CB8AC3E}">
        <p14:creationId xmlns:p14="http://schemas.microsoft.com/office/powerpoint/2010/main" val="2321562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60648"/>
            <a:ext cx="8219256" cy="779731"/>
          </a:xfrm>
        </p:spPr>
        <p:txBody>
          <a:bodyPr>
            <a:normAutofit/>
          </a:bodyPr>
          <a:lstStyle/>
          <a:p>
            <a:r>
              <a:rPr lang="en-GB" sz="3200" b="1" dirty="0" smtClean="0"/>
              <a:t>Audit team</a:t>
            </a:r>
            <a:endParaRPr lang="en-GB" sz="3200" b="1" dirty="0">
              <a:solidFill>
                <a:srgbClr val="74AF27"/>
              </a:solidFill>
            </a:endParaRPr>
          </a:p>
        </p:txBody>
      </p:sp>
      <p:sp>
        <p:nvSpPr>
          <p:cNvPr id="5" name="Content Placeholder 4"/>
          <p:cNvSpPr>
            <a:spLocks noGrp="1"/>
          </p:cNvSpPr>
          <p:nvPr>
            <p:ph idx="1"/>
          </p:nvPr>
        </p:nvSpPr>
        <p:spPr>
          <a:xfrm>
            <a:off x="457200" y="1184395"/>
            <a:ext cx="8229600" cy="4608512"/>
          </a:xfrm>
        </p:spPr>
        <p:txBody>
          <a:bodyPr>
            <a:noAutofit/>
          </a:bodyPr>
          <a:lstStyle/>
          <a:p>
            <a:r>
              <a:rPr lang="fi-FI" sz="2000" dirty="0" smtClean="0"/>
              <a:t>A</a:t>
            </a:r>
            <a:r>
              <a:rPr lang="en-US" sz="2000" dirty="0" err="1" smtClean="0"/>
              <a:t>udit</a:t>
            </a:r>
            <a:r>
              <a:rPr lang="en-US" sz="2000" dirty="0" smtClean="0"/>
              <a:t> </a:t>
            </a:r>
            <a:r>
              <a:rPr lang="en-US" sz="2000" dirty="0"/>
              <a:t>team </a:t>
            </a:r>
            <a:r>
              <a:rPr lang="en-US" sz="2000" dirty="0" smtClean="0"/>
              <a:t>consists </a:t>
            </a:r>
            <a:r>
              <a:rPr lang="en-US" sz="2000" dirty="0"/>
              <a:t>of </a:t>
            </a:r>
            <a:r>
              <a:rPr lang="en-US" sz="2000" dirty="0" smtClean="0"/>
              <a:t>5-6 members, representing</a:t>
            </a:r>
            <a:endParaRPr lang="en-US" sz="2000" dirty="0"/>
          </a:p>
          <a:p>
            <a:pPr lvl="1">
              <a:buFont typeface="Wingdings" panose="05000000000000000000" pitchFamily="2" charset="2"/>
              <a:buChar char="Ø"/>
            </a:pPr>
            <a:r>
              <a:rPr lang="en-US" sz="1600" dirty="0" smtClean="0"/>
              <a:t>The </a:t>
            </a:r>
            <a:r>
              <a:rPr lang="en-US" sz="1600" dirty="0"/>
              <a:t>two higher education sectors </a:t>
            </a:r>
            <a:r>
              <a:rPr lang="en-US" sz="1600" dirty="0" smtClean="0"/>
              <a:t>(universities</a:t>
            </a:r>
            <a:r>
              <a:rPr lang="en-US" sz="1600" dirty="0"/>
              <a:t>, </a:t>
            </a:r>
            <a:r>
              <a:rPr lang="en-US" sz="1600" dirty="0" smtClean="0"/>
              <a:t>UASs)</a:t>
            </a:r>
            <a:endParaRPr lang="en-US" sz="1600" dirty="0"/>
          </a:p>
          <a:p>
            <a:pPr lvl="1">
              <a:buFont typeface="Wingdings" panose="05000000000000000000" pitchFamily="2" charset="2"/>
              <a:buChar char="Ø"/>
            </a:pPr>
            <a:r>
              <a:rPr lang="en-US" sz="1600" dirty="0" smtClean="0"/>
              <a:t>Students</a:t>
            </a:r>
            <a:endParaRPr lang="en-US" sz="1600" dirty="0"/>
          </a:p>
          <a:p>
            <a:pPr lvl="1">
              <a:buFont typeface="Wingdings" panose="05000000000000000000" pitchFamily="2" charset="2"/>
              <a:buChar char="Ø"/>
            </a:pPr>
            <a:r>
              <a:rPr lang="en-US" sz="1600" dirty="0" smtClean="0"/>
              <a:t>Working </a:t>
            </a:r>
            <a:r>
              <a:rPr lang="en-US" sz="1600" dirty="0"/>
              <a:t>life outside the higher </a:t>
            </a:r>
            <a:r>
              <a:rPr lang="fi-FI" sz="1600" dirty="0" err="1"/>
              <a:t>education</a:t>
            </a:r>
            <a:r>
              <a:rPr lang="fi-FI" sz="1600" dirty="0"/>
              <a:t> </a:t>
            </a:r>
            <a:r>
              <a:rPr lang="fi-FI" sz="1600" dirty="0" err="1"/>
              <a:t>sector</a:t>
            </a:r>
            <a:endParaRPr lang="fi-FI" sz="1600" dirty="0"/>
          </a:p>
          <a:p>
            <a:pPr lvl="1">
              <a:buFont typeface="Wingdings" panose="05000000000000000000" pitchFamily="2" charset="2"/>
              <a:buChar char="Ø"/>
            </a:pPr>
            <a:r>
              <a:rPr lang="fi-FI" sz="1600" dirty="0" err="1" smtClean="0"/>
              <a:t>Experience</a:t>
            </a:r>
            <a:r>
              <a:rPr lang="fi-FI" sz="1600" dirty="0" smtClean="0"/>
              <a:t> </a:t>
            </a:r>
            <a:r>
              <a:rPr lang="fi-FI" sz="1600" dirty="0"/>
              <a:t>and </a:t>
            </a:r>
            <a:r>
              <a:rPr lang="fi-FI" sz="1600" dirty="0" err="1"/>
              <a:t>knowledge</a:t>
            </a:r>
            <a:r>
              <a:rPr lang="fi-FI" sz="1600" dirty="0"/>
              <a:t> of </a:t>
            </a:r>
            <a:r>
              <a:rPr lang="fi-FI" sz="1600" dirty="0" err="1"/>
              <a:t>the</a:t>
            </a:r>
            <a:r>
              <a:rPr lang="fi-FI" sz="1600" dirty="0"/>
              <a:t> </a:t>
            </a:r>
            <a:r>
              <a:rPr lang="fi-FI" sz="1600" dirty="0" err="1"/>
              <a:t>optional</a:t>
            </a:r>
            <a:r>
              <a:rPr lang="fi-FI" sz="1600" dirty="0"/>
              <a:t> </a:t>
            </a:r>
            <a:r>
              <a:rPr lang="fi-FI" sz="1600" dirty="0" err="1"/>
              <a:t>audit</a:t>
            </a:r>
            <a:r>
              <a:rPr lang="fi-FI" sz="1600" dirty="0"/>
              <a:t> </a:t>
            </a:r>
            <a:r>
              <a:rPr lang="fi-FI" sz="1600" dirty="0" err="1" smtClean="0"/>
              <a:t>target</a:t>
            </a:r>
            <a:r>
              <a:rPr lang="fi-FI" sz="1600" dirty="0" smtClean="0"/>
              <a:t> </a:t>
            </a:r>
          </a:p>
          <a:p>
            <a:pPr lvl="1">
              <a:buFont typeface="Wingdings" panose="05000000000000000000" pitchFamily="2" charset="2"/>
              <a:buChar char="Ø"/>
            </a:pPr>
            <a:endParaRPr lang="fi-FI" sz="1600" dirty="0"/>
          </a:p>
          <a:p>
            <a:r>
              <a:rPr lang="fi-FI" sz="2000" dirty="0" smtClean="0"/>
              <a:t>Team </a:t>
            </a:r>
            <a:r>
              <a:rPr lang="fi-FI" sz="2000" dirty="0" err="1" smtClean="0"/>
              <a:t>members</a:t>
            </a:r>
            <a:r>
              <a:rPr lang="fi-FI" sz="2000" dirty="0" smtClean="0"/>
              <a:t> </a:t>
            </a:r>
            <a:r>
              <a:rPr lang="fi-FI" sz="2000" dirty="0" err="1" smtClean="0"/>
              <a:t>mus</a:t>
            </a:r>
            <a:r>
              <a:rPr lang="fi-FI" sz="2000" dirty="0" smtClean="0"/>
              <a:t> </a:t>
            </a:r>
            <a:r>
              <a:rPr lang="fi-FI" sz="2000" dirty="0" err="1" smtClean="0"/>
              <a:t>have</a:t>
            </a:r>
            <a:r>
              <a:rPr lang="fi-FI" sz="2000" dirty="0" smtClean="0"/>
              <a:t> </a:t>
            </a:r>
            <a:r>
              <a:rPr lang="fi-FI" sz="2000" dirty="0" err="1" smtClean="0"/>
              <a:t>experience</a:t>
            </a:r>
            <a:r>
              <a:rPr lang="fi-FI" sz="2000" dirty="0" smtClean="0"/>
              <a:t> in </a:t>
            </a:r>
            <a:r>
              <a:rPr lang="fi-FI" sz="2000" dirty="0" err="1" smtClean="0"/>
              <a:t>the</a:t>
            </a:r>
            <a:r>
              <a:rPr lang="fi-FI" sz="2000" dirty="0" smtClean="0"/>
              <a:t> </a:t>
            </a:r>
            <a:r>
              <a:rPr lang="fi-FI" sz="2000" dirty="0" err="1" smtClean="0"/>
              <a:t>activities</a:t>
            </a:r>
            <a:r>
              <a:rPr lang="fi-FI" sz="2000" dirty="0" smtClean="0"/>
              <a:t> of </a:t>
            </a:r>
            <a:r>
              <a:rPr lang="fi-FI" sz="2000" dirty="0" err="1" smtClean="0"/>
              <a:t>different</a:t>
            </a:r>
            <a:r>
              <a:rPr lang="fi-FI" sz="2000" dirty="0" smtClean="0"/>
              <a:t> </a:t>
            </a:r>
            <a:r>
              <a:rPr lang="fi-FI" sz="2000" dirty="0" err="1" smtClean="0"/>
              <a:t>personnel</a:t>
            </a:r>
            <a:r>
              <a:rPr lang="fi-FI" sz="2000" dirty="0" smtClean="0"/>
              <a:t> </a:t>
            </a:r>
            <a:r>
              <a:rPr lang="fi-FI" sz="2000" dirty="0" err="1" smtClean="0"/>
              <a:t>groups</a:t>
            </a:r>
            <a:r>
              <a:rPr lang="fi-FI" sz="2000" dirty="0" smtClean="0"/>
              <a:t>, as </a:t>
            </a:r>
            <a:r>
              <a:rPr lang="fi-FI" sz="2000" dirty="0" err="1" smtClean="0"/>
              <a:t>well</a:t>
            </a:r>
            <a:r>
              <a:rPr lang="fi-FI" sz="2000" dirty="0" smtClean="0"/>
              <a:t> as in </a:t>
            </a:r>
            <a:r>
              <a:rPr lang="fi-FI" sz="2000" dirty="0" err="1" smtClean="0"/>
              <a:t>the</a:t>
            </a:r>
            <a:r>
              <a:rPr lang="fi-FI" sz="2000" dirty="0" smtClean="0"/>
              <a:t> </a:t>
            </a:r>
            <a:r>
              <a:rPr lang="fi-FI" sz="2000" dirty="0" err="1" smtClean="0"/>
              <a:t>core</a:t>
            </a:r>
            <a:r>
              <a:rPr lang="fi-FI" sz="2000" dirty="0" smtClean="0"/>
              <a:t> </a:t>
            </a:r>
            <a:r>
              <a:rPr lang="fi-FI" sz="2000" dirty="0" err="1" smtClean="0"/>
              <a:t>duties</a:t>
            </a:r>
            <a:r>
              <a:rPr lang="fi-FI" sz="2000" dirty="0" smtClean="0"/>
              <a:t> and management of </a:t>
            </a:r>
            <a:r>
              <a:rPr lang="fi-FI" sz="2000" dirty="0" err="1" smtClean="0"/>
              <a:t>HEIs</a:t>
            </a:r>
            <a:endParaRPr lang="fi-FI" sz="2000" dirty="0" smtClean="0"/>
          </a:p>
          <a:p>
            <a:r>
              <a:rPr lang="fi-FI" sz="2000" dirty="0" smtClean="0"/>
              <a:t>The </a:t>
            </a:r>
            <a:r>
              <a:rPr lang="fi-FI" sz="2000" dirty="0" err="1" smtClean="0"/>
              <a:t>goal</a:t>
            </a:r>
            <a:r>
              <a:rPr lang="fi-FI" sz="2000" dirty="0" smtClean="0"/>
              <a:t> is to </a:t>
            </a:r>
            <a:r>
              <a:rPr lang="fi-FI" sz="2000" dirty="0" err="1" smtClean="0"/>
              <a:t>include</a:t>
            </a:r>
            <a:r>
              <a:rPr lang="fi-FI" sz="2000" dirty="0" smtClean="0"/>
              <a:t> a </a:t>
            </a:r>
            <a:r>
              <a:rPr lang="fi-FI" sz="2000" dirty="0" err="1" smtClean="0"/>
              <a:t>few</a:t>
            </a:r>
            <a:r>
              <a:rPr lang="fi-FI" sz="2000" dirty="0" smtClean="0"/>
              <a:t> </a:t>
            </a:r>
            <a:r>
              <a:rPr lang="fi-FI" sz="2000" dirty="0" err="1" smtClean="0"/>
              <a:t>individuals</a:t>
            </a:r>
            <a:r>
              <a:rPr lang="fi-FI" sz="2000" dirty="0" smtClean="0"/>
              <a:t> </a:t>
            </a:r>
            <a:r>
              <a:rPr lang="fi-FI" sz="2000" dirty="0" err="1" smtClean="0"/>
              <a:t>with</a:t>
            </a:r>
            <a:r>
              <a:rPr lang="fi-FI" sz="2000" dirty="0" smtClean="0"/>
              <a:t> </a:t>
            </a:r>
            <a:r>
              <a:rPr lang="fi-FI" sz="2000" dirty="0" err="1" smtClean="0"/>
              <a:t>prior</a:t>
            </a:r>
            <a:r>
              <a:rPr lang="fi-FI" sz="2000" dirty="0" smtClean="0"/>
              <a:t> </a:t>
            </a:r>
            <a:r>
              <a:rPr lang="fi-FI" sz="2000" dirty="0" err="1" smtClean="0"/>
              <a:t>experience</a:t>
            </a:r>
            <a:r>
              <a:rPr lang="fi-FI" sz="2000" dirty="0" smtClean="0"/>
              <a:t> as FINEEC </a:t>
            </a:r>
            <a:r>
              <a:rPr lang="fi-FI" sz="2000" dirty="0" err="1" smtClean="0"/>
              <a:t>auditors</a:t>
            </a:r>
            <a:endParaRPr lang="fi-FI" sz="2000" dirty="0" smtClean="0"/>
          </a:p>
          <a:p>
            <a:pPr lvl="1">
              <a:buFont typeface="Wingdings" panose="05000000000000000000" pitchFamily="2" charset="2"/>
              <a:buChar char="Ø"/>
            </a:pPr>
            <a:endParaRPr lang="fi-FI" sz="1600" dirty="0"/>
          </a:p>
          <a:p>
            <a:r>
              <a:rPr lang="fi-FI" sz="2000" dirty="0" err="1" smtClean="0"/>
              <a:t>HEIs</a:t>
            </a:r>
            <a:r>
              <a:rPr lang="fi-FI" sz="2000" dirty="0" smtClean="0"/>
              <a:t> </a:t>
            </a:r>
            <a:r>
              <a:rPr lang="fi-FI" sz="2000" dirty="0" err="1" smtClean="0"/>
              <a:t>may</a:t>
            </a:r>
            <a:r>
              <a:rPr lang="fi-FI" sz="2000" dirty="0" smtClean="0"/>
              <a:t> </a:t>
            </a:r>
            <a:r>
              <a:rPr lang="fi-FI" sz="2000" dirty="0" err="1" smtClean="0"/>
              <a:t>choose</a:t>
            </a:r>
            <a:r>
              <a:rPr lang="fi-FI" sz="2000" dirty="0" smtClean="0"/>
              <a:t> </a:t>
            </a:r>
            <a:r>
              <a:rPr lang="fi-FI" sz="2000" dirty="0" err="1" smtClean="0"/>
              <a:t>either</a:t>
            </a:r>
            <a:r>
              <a:rPr lang="fi-FI" sz="2000" dirty="0" smtClean="0"/>
              <a:t> a </a:t>
            </a:r>
            <a:r>
              <a:rPr lang="fi-FI" sz="2000" dirty="0" err="1" smtClean="0"/>
              <a:t>Finnish</a:t>
            </a:r>
            <a:r>
              <a:rPr lang="fi-FI" sz="2000" dirty="0" smtClean="0"/>
              <a:t> </a:t>
            </a:r>
            <a:r>
              <a:rPr lang="fi-FI" sz="2000" dirty="0" err="1" smtClean="0"/>
              <a:t>or</a:t>
            </a:r>
            <a:r>
              <a:rPr lang="fi-FI" sz="2000" dirty="0" smtClean="0"/>
              <a:t> an </a:t>
            </a:r>
            <a:r>
              <a:rPr lang="fi-FI" sz="2000" dirty="0" err="1" smtClean="0"/>
              <a:t>international</a:t>
            </a:r>
            <a:r>
              <a:rPr lang="fi-FI" sz="2000" dirty="0" smtClean="0"/>
              <a:t> team</a:t>
            </a:r>
            <a:endParaRPr lang="fi-FI" sz="2000" dirty="0"/>
          </a:p>
        </p:txBody>
      </p:sp>
    </p:spTree>
    <p:extLst>
      <p:ext uri="{BB962C8B-B14F-4D97-AF65-F5344CB8AC3E}">
        <p14:creationId xmlns:p14="http://schemas.microsoft.com/office/powerpoint/2010/main" val="37834325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aramond">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RVI_FI_2015">
  <a:themeElements>
    <a:clrScheme name="KARVI">
      <a:dk1>
        <a:sysClr val="windowText" lastClr="000000"/>
      </a:dk1>
      <a:lt1>
        <a:srgbClr val="FFFFFF"/>
      </a:lt1>
      <a:dk2>
        <a:srgbClr val="0D93D2"/>
      </a:dk2>
      <a:lt2>
        <a:srgbClr val="958B81"/>
      </a:lt2>
      <a:accent1>
        <a:srgbClr val="0D93D2"/>
      </a:accent1>
      <a:accent2>
        <a:srgbClr val="C8DDF1"/>
      </a:accent2>
      <a:accent3>
        <a:srgbClr val="85C598"/>
      </a:accent3>
      <a:accent4>
        <a:srgbClr val="DBEEE1"/>
      </a:accent4>
      <a:accent5>
        <a:srgbClr val="EF9F3C"/>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name="KARVI_EN_2015" id="{00FF1D77-B549-4D3F-B4FB-3ADF130C26BF}" vid="{0B8872EE-BB6D-4CF7-B8F3-A28A94D24F80}"/>
    </a:ext>
  </a:extLst>
</a:theme>
</file>

<file path=ppt/theme/theme3.xml><?xml version="1.0" encoding="utf-8"?>
<a:theme xmlns:a="http://schemas.openxmlformats.org/drawingml/2006/main" name="1_KARVI_FI_2015">
  <a:themeElements>
    <a:clrScheme name="KARVI">
      <a:dk1>
        <a:sysClr val="windowText" lastClr="000000"/>
      </a:dk1>
      <a:lt1>
        <a:srgbClr val="FFFFFF"/>
      </a:lt1>
      <a:dk2>
        <a:srgbClr val="0D93D2"/>
      </a:dk2>
      <a:lt2>
        <a:srgbClr val="958B81"/>
      </a:lt2>
      <a:accent1>
        <a:srgbClr val="0D93D2"/>
      </a:accent1>
      <a:accent2>
        <a:srgbClr val="C8DDF1"/>
      </a:accent2>
      <a:accent3>
        <a:srgbClr val="85C598"/>
      </a:accent3>
      <a:accent4>
        <a:srgbClr val="DBEEE1"/>
      </a:accent4>
      <a:accent5>
        <a:srgbClr val="EF9F3C"/>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name="KARVI_EN_2015" id="{00FF1D77-B549-4D3F-B4FB-3ADF130C26BF}" vid="{0B8872EE-BB6D-4CF7-B8F3-A28A94D24F80}"/>
    </a:ext>
  </a:extLst>
</a:theme>
</file>

<file path=ppt/theme/theme4.xml><?xml version="1.0" encoding="utf-8"?>
<a:theme xmlns:a="http://schemas.openxmlformats.org/drawingml/2006/main" name="2_KARVI_FI_2015">
  <a:themeElements>
    <a:clrScheme name="KARVI">
      <a:dk1>
        <a:sysClr val="windowText" lastClr="000000"/>
      </a:dk1>
      <a:lt1>
        <a:srgbClr val="FFFFFF"/>
      </a:lt1>
      <a:dk2>
        <a:srgbClr val="0D93D2"/>
      </a:dk2>
      <a:lt2>
        <a:srgbClr val="958B81"/>
      </a:lt2>
      <a:accent1>
        <a:srgbClr val="0D93D2"/>
      </a:accent1>
      <a:accent2>
        <a:srgbClr val="C8DDF1"/>
      </a:accent2>
      <a:accent3>
        <a:srgbClr val="85C598"/>
      </a:accent3>
      <a:accent4>
        <a:srgbClr val="DBEEE1"/>
      </a:accent4>
      <a:accent5>
        <a:srgbClr val="EF9F3C"/>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name="KARVI_EN_2015" id="{00FF1D77-B549-4D3F-B4FB-3ADF130C26BF}" vid="{0B8872EE-BB6D-4CF7-B8F3-A28A94D24F80}"/>
    </a:ext>
  </a:extLst>
</a:theme>
</file>

<file path=ppt/theme/theme5.xml><?xml version="1.0" encoding="utf-8"?>
<a:theme xmlns:a="http://schemas.openxmlformats.org/drawingml/2006/main" name="3_KARVI_FI_2015">
  <a:themeElements>
    <a:clrScheme name="KARVI">
      <a:dk1>
        <a:sysClr val="windowText" lastClr="000000"/>
      </a:dk1>
      <a:lt1>
        <a:srgbClr val="FFFFFF"/>
      </a:lt1>
      <a:dk2>
        <a:srgbClr val="0D93D2"/>
      </a:dk2>
      <a:lt2>
        <a:srgbClr val="958B81"/>
      </a:lt2>
      <a:accent1>
        <a:srgbClr val="0D93D2"/>
      </a:accent1>
      <a:accent2>
        <a:srgbClr val="C8DDF1"/>
      </a:accent2>
      <a:accent3>
        <a:srgbClr val="85C598"/>
      </a:accent3>
      <a:accent4>
        <a:srgbClr val="DBEEE1"/>
      </a:accent4>
      <a:accent5>
        <a:srgbClr val="EF9F3C"/>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name="KARVI_EN_2015" id="{00FF1D77-B549-4D3F-B4FB-3ADF130C26BF}" vid="{0B8872EE-BB6D-4CF7-B8F3-A28A94D24F80}"/>
    </a:ext>
  </a:extLst>
</a:theme>
</file>

<file path=ppt/theme/theme6.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4076</TotalTime>
  <Words>1414</Words>
  <Application>Microsoft Office PowerPoint</Application>
  <PresentationFormat>Näytössä katseltava diaesitys (4:3)</PresentationFormat>
  <Paragraphs>162</Paragraphs>
  <Slides>15</Slides>
  <Notes>1</Notes>
  <HiddenSlides>0</HiddenSlides>
  <MMClips>0</MMClips>
  <ScaleCrop>false</ScaleCrop>
  <HeadingPairs>
    <vt:vector size="6" baseType="variant">
      <vt:variant>
        <vt:lpstr>Käytetyt fontit</vt:lpstr>
      </vt:variant>
      <vt:variant>
        <vt:i4>9</vt:i4>
      </vt:variant>
      <vt:variant>
        <vt:lpstr>Teema</vt:lpstr>
      </vt:variant>
      <vt:variant>
        <vt:i4>5</vt:i4>
      </vt:variant>
      <vt:variant>
        <vt:lpstr>Dian otsikot</vt:lpstr>
      </vt:variant>
      <vt:variant>
        <vt:i4>15</vt:i4>
      </vt:variant>
    </vt:vector>
  </HeadingPairs>
  <TitlesOfParts>
    <vt:vector size="29" baseType="lpstr">
      <vt:lpstr>ＭＳ Ｐゴシック</vt:lpstr>
      <vt:lpstr>ＭＳ Ｐゴシック</vt:lpstr>
      <vt:lpstr>Arial</vt:lpstr>
      <vt:lpstr>Calibri</vt:lpstr>
      <vt:lpstr>Garamond</vt:lpstr>
      <vt:lpstr>Georgia</vt:lpstr>
      <vt:lpstr>Symbol</vt:lpstr>
      <vt:lpstr>Wingdings</vt:lpstr>
      <vt:lpstr>ヒラギノ角ゴ Pro W3</vt:lpstr>
      <vt:lpstr>Office-teema</vt:lpstr>
      <vt:lpstr>KARVI_FI_2015</vt:lpstr>
      <vt:lpstr>1_KARVI_FI_2015</vt:lpstr>
      <vt:lpstr>2_KARVI_FI_2015</vt:lpstr>
      <vt:lpstr>3_KARVI_FI_2015</vt:lpstr>
      <vt:lpstr>Enhancing quality of Finnish higher education</vt:lpstr>
      <vt:lpstr>Why institutional audit of QA system?</vt:lpstr>
      <vt:lpstr>Quality assurance on the national level</vt:lpstr>
      <vt:lpstr>QA on the institutional level</vt:lpstr>
      <vt:lpstr>  FINEEC audit model</vt:lpstr>
      <vt:lpstr>External assessment of internal QA </vt:lpstr>
      <vt:lpstr>Audit process  </vt:lpstr>
      <vt:lpstr>Enhancement-led evaluation</vt:lpstr>
      <vt:lpstr>Audit team</vt:lpstr>
      <vt:lpstr> Audit targets and criteria – What is reviewed and how is it assessed?</vt:lpstr>
      <vt:lpstr>Quality management of the HEI’s core duties, including essential services supporting these </vt:lpstr>
      <vt:lpstr>Samples of degree education </vt:lpstr>
      <vt:lpstr>PowerPoint-esitys</vt:lpstr>
      <vt:lpstr>Criteria used in the audit</vt:lpstr>
      <vt:lpstr>Outcome of audit</vt:lpstr>
    </vt:vector>
  </TitlesOfParts>
  <Company>Opetushallitus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Holopainen Johanna</dc:creator>
  <cp:lastModifiedBy>Kekäläinen Helka</cp:lastModifiedBy>
  <cp:revision>446</cp:revision>
  <cp:lastPrinted>2015-05-20T06:48:40Z</cp:lastPrinted>
  <dcterms:created xsi:type="dcterms:W3CDTF">2014-05-14T05:32:59Z</dcterms:created>
  <dcterms:modified xsi:type="dcterms:W3CDTF">2016-02-22T16:05:25Z</dcterms:modified>
</cp:coreProperties>
</file>