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8" r:id="rId2"/>
    <p:sldId id="307" r:id="rId3"/>
    <p:sldId id="304" r:id="rId4"/>
    <p:sldId id="309" r:id="rId5"/>
    <p:sldId id="294" r:id="rId6"/>
    <p:sldId id="295" r:id="rId7"/>
    <p:sldId id="293" r:id="rId8"/>
    <p:sldId id="303" r:id="rId9"/>
    <p:sldId id="310" r:id="rId10"/>
    <p:sldId id="288" r:id="rId11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3066" autoAdjust="0"/>
  </p:normalViewPr>
  <p:slideViewPr>
    <p:cSldViewPr>
      <p:cViewPr>
        <p:scale>
          <a:sx n="75" d="100"/>
          <a:sy n="75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EBF6F90-81C1-4BD2-9EF0-E2841BE83923}" type="datetimeFigureOut">
              <a:rPr lang="fi-FI" smtClean="0"/>
              <a:t>17.2.2016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6D89656-DD1A-4CB0-8588-2F19E6F1B3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63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47D6E770-DBEE-4057-AAA8-74363FE0F83D}" type="datetimeFigureOut">
              <a:rPr lang="fi-FI" smtClean="0"/>
              <a:t>17.2.2016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CB29B034-0593-492F-9222-61727203129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35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063077" cy="1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9CE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Support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to the Ministry of Education of the Republic of Azerbaijan for Further Adherence of the Higher Education System to the European Higher Education Area </a:t>
            </a: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AZ-ad-EHEA) </a:t>
            </a:r>
            <a:endParaRPr lang="en-US" sz="2800" dirty="0" smtClean="0">
              <a:solidFill>
                <a:schemeClr val="tx2">
                  <a:satMod val="130000"/>
                </a:schemeClr>
              </a:solidFill>
            </a:endParaRP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3">
                    <a:lumMod val="50000"/>
                  </a:schemeClr>
                </a:solidFill>
              </a:rPr>
              <a:t>Reijo Aholainen, RTA 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Resident Twinning Adviser </a:t>
            </a:r>
          </a:p>
          <a:p>
            <a:pPr marL="0" indent="0" algn="ctr">
              <a:buNone/>
            </a:pPr>
            <a:r>
              <a:rPr lang="en-US" altLang="en-US" sz="1800" dirty="0" smtClean="0">
                <a:solidFill>
                  <a:srgbClr val="000000"/>
                </a:solidFill>
                <a:latin typeface="Times New L" pitchFamily="18" charset="0"/>
              </a:rPr>
              <a:t>This project </a:t>
            </a:r>
            <a:r>
              <a:rPr lang="en-US" altLang="en-US" sz="1800" dirty="0">
                <a:solidFill>
                  <a:srgbClr val="000000"/>
                </a:solidFill>
                <a:latin typeface="Times New L" pitchFamily="18" charset="0"/>
              </a:rPr>
              <a:t>is funded by </a:t>
            </a:r>
            <a:r>
              <a:rPr lang="en-US" altLang="en-US" sz="1800" dirty="0" smtClean="0">
                <a:solidFill>
                  <a:srgbClr val="000000"/>
                </a:solidFill>
                <a:latin typeface="Times New L" pitchFamily="18" charset="0"/>
              </a:rPr>
              <a:t>the </a:t>
            </a:r>
            <a:r>
              <a:rPr lang="en-US" altLang="en-US" sz="1800" dirty="0">
                <a:solidFill>
                  <a:srgbClr val="000000"/>
                </a:solidFill>
                <a:latin typeface="Times New L" pitchFamily="18" charset="0"/>
              </a:rPr>
              <a:t>European Union</a:t>
            </a:r>
            <a:endParaRPr lang="ru-RU" altLang="en-US" sz="1800" dirty="0">
              <a:solidFill>
                <a:srgbClr val="000000"/>
              </a:solidFill>
              <a:latin typeface="Times New L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1</a:t>
            </a:fld>
            <a:endParaRPr lang="fi-FI" dirty="0"/>
          </a:p>
        </p:txBody>
      </p:sp>
      <p:pic>
        <p:nvPicPr>
          <p:cNvPr id="5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68" y="512763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40" y="512140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4" y="512140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84" y="529603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2" y="402610"/>
            <a:ext cx="1013331" cy="101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19" descr="C:\Users\expert02\Desktop\FINEEC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2" y="5301208"/>
            <a:ext cx="1534144" cy="14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20" descr="C:\Users\expert02\Desktop\Logos\Ministry of Education\Ministry of Education_eng - 0002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5" y="5265039"/>
            <a:ext cx="1677986" cy="14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1" descr="C:\Users\expert02\Desktop\Logos\EKKA_hor_logo_PMS_Coated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411206"/>
            <a:ext cx="2232993" cy="13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4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Arial" charset="0"/>
              </a:rPr>
              <a:t>Let’s do it together!</a:t>
            </a:r>
            <a:endParaRPr lang="en-GB" sz="4400" b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6" y="1431230"/>
            <a:ext cx="6985000" cy="363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506343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It’s about people and results!</a:t>
            </a:r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Purpose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2763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 smtClean="0"/>
              <a:t>Increase institutional </a:t>
            </a:r>
            <a:r>
              <a:rPr lang="en-GB" sz="3600" dirty="0"/>
              <a:t>capacities of the Ministry of Education and other key institutions </a:t>
            </a:r>
            <a:endParaRPr lang="en-GB" sz="3600" dirty="0" smtClean="0"/>
          </a:p>
          <a:p>
            <a:pPr lvl="1"/>
            <a:r>
              <a:rPr lang="en-GB" sz="3200" dirty="0" smtClean="0"/>
              <a:t>Development </a:t>
            </a:r>
            <a:r>
              <a:rPr lang="en-GB" sz="3200" dirty="0"/>
              <a:t>of </a:t>
            </a:r>
            <a:r>
              <a:rPr lang="en-GB" sz="3200" dirty="0" smtClean="0"/>
              <a:t>Azerbaijan higher education policies </a:t>
            </a:r>
            <a:r>
              <a:rPr lang="en-GB" sz="3200" dirty="0"/>
              <a:t>related </a:t>
            </a:r>
            <a:r>
              <a:rPr lang="en-GB" sz="3200" dirty="0" smtClean="0"/>
              <a:t>to the EHEA</a:t>
            </a:r>
          </a:p>
          <a:p>
            <a:pPr lvl="1"/>
            <a:r>
              <a:rPr lang="en-GB" sz="3200" dirty="0" smtClean="0"/>
              <a:t>Implementation </a:t>
            </a:r>
            <a:r>
              <a:rPr lang="en-GB" sz="3200" dirty="0"/>
              <a:t>of the EHEA objectives and reference </a:t>
            </a:r>
            <a:r>
              <a:rPr lang="en-GB" sz="3200" dirty="0" smtClean="0"/>
              <a:t>tools in Azerbaijan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2</a:t>
            </a:fld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7550" y="1248319"/>
            <a:ext cx="6059827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1424"/>
            <a:ext cx="8229600" cy="1143000"/>
          </a:xfrm>
        </p:spPr>
        <p:txBody>
          <a:bodyPr/>
          <a:lstStyle/>
          <a:p>
            <a:pPr algn="r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Project Objective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672" y="1268760"/>
            <a:ext cx="4614800" cy="3456384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 smtClean="0"/>
              <a:t>Further development of Azerbaijan’s </a:t>
            </a:r>
            <a:r>
              <a:rPr lang="en-GB" sz="3600" dirty="0"/>
              <a:t>higher education system </a:t>
            </a:r>
            <a:endParaRPr lang="en-GB" sz="3600" dirty="0" smtClean="0"/>
          </a:p>
          <a:p>
            <a:pPr lvl="1"/>
            <a:r>
              <a:rPr lang="en-GB" sz="3200" dirty="0" smtClean="0"/>
              <a:t>increased </a:t>
            </a:r>
            <a:r>
              <a:rPr lang="en-GB" sz="3200" dirty="0"/>
              <a:t>integration in the </a:t>
            </a:r>
            <a:r>
              <a:rPr lang="en-GB" sz="3200" dirty="0" smtClean="0"/>
              <a:t>European Higher </a:t>
            </a:r>
            <a:r>
              <a:rPr lang="en-GB" sz="3200" dirty="0"/>
              <a:t>Education Area (</a:t>
            </a:r>
            <a:r>
              <a:rPr lang="en-GB" sz="3200" dirty="0" smtClean="0"/>
              <a:t>EHEA)</a:t>
            </a:r>
          </a:p>
          <a:p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3</a:t>
            </a:fld>
            <a:endParaRPr lang="fi-FI" dirty="0"/>
          </a:p>
        </p:txBody>
      </p:sp>
      <p:pic>
        <p:nvPicPr>
          <p:cNvPr id="11" name="Picture 6" descr="Beschreibung: File:Flag of Europ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7" y="5231764"/>
            <a:ext cx="1362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Beschreibung: File:Flag of Finlan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79" y="5149771"/>
            <a:ext cx="14319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Kuva 15" descr="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9" y="5172219"/>
            <a:ext cx="1368425" cy="8794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Kuva 17" descr="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6" y="5228139"/>
            <a:ext cx="1511300" cy="86201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72" y="5172219"/>
            <a:ext cx="9477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971600" y="4508481"/>
            <a:ext cx="7516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L" pitchFamily="18" charset="0"/>
              </a:rPr>
              <a:t>This project is funded by the European Union</a:t>
            </a:r>
            <a:endParaRPr lang="ru-RU" altLang="en-US" sz="1800" dirty="0">
              <a:solidFill>
                <a:srgbClr val="000000"/>
              </a:solidFill>
              <a:latin typeface="Times New L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24985"/>
            <a:ext cx="3735471" cy="50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Mandatory Results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4</a:t>
            </a:fld>
            <a:endParaRPr lang="fi-FI" dirty="0"/>
          </a:p>
        </p:txBody>
      </p:sp>
      <p:sp>
        <p:nvSpPr>
          <p:cNvPr id="6" name="Pyöristetty suorakulmio 6"/>
          <p:cNvSpPr>
            <a:spLocks noGrp="1"/>
          </p:cNvSpPr>
          <p:nvPr>
            <p:ph idx="1"/>
          </p:nvPr>
        </p:nvSpPr>
        <p:spPr>
          <a:xfrm>
            <a:off x="457200" y="1600201"/>
            <a:ext cx="3898776" cy="17567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Legislative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4646014" y="1647986"/>
            <a:ext cx="4102449" cy="17400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Capacity</a:t>
            </a:r>
            <a:r>
              <a:rPr lang="en-US" sz="3200" dirty="0" smtClean="0"/>
              <a:t> Building of MoE Staff</a:t>
            </a:r>
            <a:endParaRPr lang="en-US" sz="3200" dirty="0"/>
          </a:p>
        </p:txBody>
      </p:sp>
      <p:sp>
        <p:nvSpPr>
          <p:cNvPr id="8" name="Pyöristetty suorakulmio 6"/>
          <p:cNvSpPr/>
          <p:nvPr/>
        </p:nvSpPr>
        <p:spPr>
          <a:xfrm>
            <a:off x="457200" y="3587341"/>
            <a:ext cx="3898776" cy="18578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The AzQF sections relevant for higher education </a:t>
            </a:r>
          </a:p>
        </p:txBody>
      </p:sp>
      <p:sp>
        <p:nvSpPr>
          <p:cNvPr id="9" name="Pyöristetty suorakulmio 6"/>
          <p:cNvSpPr/>
          <p:nvPr/>
        </p:nvSpPr>
        <p:spPr>
          <a:xfrm>
            <a:off x="4646015" y="3618391"/>
            <a:ext cx="4102449" cy="182683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Standards and Guidelines for </a:t>
            </a:r>
            <a:r>
              <a:rPr lang="en-US" sz="3200" dirty="0" smtClean="0">
                <a:latin typeface="Georgia" panose="02040502050405020303" pitchFamily="18" charset="0"/>
              </a:rPr>
              <a:t>QA </a:t>
            </a:r>
            <a:r>
              <a:rPr lang="en-US" sz="3200" dirty="0">
                <a:latin typeface="Georgia" panose="02040502050405020303" pitchFamily="18" charset="0"/>
              </a:rPr>
              <a:t>in HE in Azerbaijan </a:t>
            </a:r>
          </a:p>
        </p:txBody>
      </p:sp>
    </p:spTree>
    <p:extLst>
      <p:ext uri="{BB962C8B-B14F-4D97-AF65-F5344CB8AC3E}">
        <p14:creationId xmlns:p14="http://schemas.microsoft.com/office/powerpoint/2010/main" val="171359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858218"/>
          </a:xfrm>
        </p:spPr>
        <p:txBody>
          <a:bodyPr>
            <a:noAutofit/>
          </a:bodyPr>
          <a:lstStyle/>
          <a:p>
            <a:pPr algn="l"/>
            <a:r>
              <a:rPr lang="fi-FI" sz="3200" dirty="0"/>
              <a:t>Mandatory </a:t>
            </a:r>
            <a:r>
              <a:rPr lang="fi-FI" sz="3200" dirty="0" smtClean="0"/>
              <a:t>Result 4:</a:t>
            </a:r>
            <a:br>
              <a:rPr lang="fi-FI" sz="3200" dirty="0" smtClean="0"/>
            </a:br>
            <a:r>
              <a:rPr lang="en-GB" sz="3200" dirty="0" smtClean="0"/>
              <a:t>Standards for Quality Assurance in HE</a:t>
            </a:r>
            <a:endParaRPr lang="en-GB" sz="32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132856"/>
            <a:ext cx="3970784" cy="399330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Development </a:t>
            </a:r>
            <a:r>
              <a:rPr lang="en-US" sz="2800" dirty="0"/>
              <a:t>of Azerbaijan </a:t>
            </a:r>
            <a:r>
              <a:rPr lang="en-US" sz="2800" dirty="0" smtClean="0"/>
              <a:t>Higher Education Standards </a:t>
            </a:r>
            <a:r>
              <a:rPr lang="en-US" sz="2800" dirty="0"/>
              <a:t>and Guidelines for </a:t>
            </a:r>
            <a:r>
              <a:rPr lang="en-US" sz="2800" dirty="0" smtClean="0"/>
              <a:t>Quality </a:t>
            </a:r>
            <a:r>
              <a:rPr lang="en-US" sz="2800" dirty="0"/>
              <a:t>Assurance </a:t>
            </a:r>
            <a:r>
              <a:rPr lang="en-US" sz="2800" dirty="0" smtClean="0"/>
              <a:t>in line </a:t>
            </a:r>
            <a:r>
              <a:rPr lang="en-US" sz="2800" dirty="0"/>
              <a:t>with the European Standards and Guidelines </a:t>
            </a:r>
            <a:endParaRPr lang="en-US" sz="2800" dirty="0" smtClean="0"/>
          </a:p>
          <a:p>
            <a:r>
              <a:rPr lang="en-US" sz="2800" dirty="0" smtClean="0"/>
              <a:t>Pilot evaluation in three HEIs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3905" y="1371600"/>
            <a:ext cx="685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570186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>Mandatory Result No 3:</a:t>
            </a:r>
            <a:br>
              <a:rPr lang="en-GB" sz="3100" dirty="0" smtClean="0"/>
            </a:br>
            <a:r>
              <a:rPr lang="en-GB" sz="4000" dirty="0" smtClean="0"/>
              <a:t>Development of the Azerbaijan QF</a:t>
            </a:r>
            <a:endParaRPr lang="en-GB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211960" y="2060848"/>
            <a:ext cx="4474840" cy="406531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Development of </a:t>
            </a:r>
            <a:r>
              <a:rPr lang="en-GB" sz="2800" dirty="0" smtClean="0"/>
              <a:t>AzQF sections relevant for higher education are developed in line with the EHEA QF in cooperation with HEIs. </a:t>
            </a:r>
          </a:p>
          <a:p>
            <a:r>
              <a:rPr lang="en-GB" sz="2800" dirty="0" smtClean="0"/>
              <a:t>A roadmap for the full implementation of the AzQF in higher education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214625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00" dirty="0" smtClean="0"/>
              <a:t>Mandatory Result 2:</a:t>
            </a:r>
            <a:br>
              <a:rPr lang="en-GB" sz="3100" dirty="0" smtClean="0"/>
            </a:br>
            <a:r>
              <a:rPr lang="en-GB" sz="4000" dirty="0" smtClean="0"/>
              <a:t>Coordination and Networking Capacity</a:t>
            </a:r>
            <a:endParaRPr lang="en-GB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57200" y="2996952"/>
            <a:ext cx="4402832" cy="312921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Enhancing the </a:t>
            </a:r>
            <a:r>
              <a:rPr lang="en-US" sz="2800" dirty="0"/>
              <a:t>coordination </a:t>
            </a:r>
            <a:r>
              <a:rPr lang="en-US" sz="2800" dirty="0" smtClean="0"/>
              <a:t>and </a:t>
            </a:r>
            <a:r>
              <a:rPr lang="en-US" sz="2800" dirty="0"/>
              <a:t>networking capacity of the </a:t>
            </a:r>
            <a:r>
              <a:rPr lang="en-US" sz="2800" dirty="0" smtClean="0"/>
              <a:t>Ministry and stakeholders</a:t>
            </a:r>
          </a:p>
          <a:p>
            <a:r>
              <a:rPr lang="en-US" sz="2800" dirty="0" smtClean="0"/>
              <a:t>Improve institutional architecture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1258" y="1290307"/>
            <a:ext cx="6451527" cy="38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fi-FI" sz="2800" dirty="0" smtClean="0"/>
              <a:t>Mandatory Result 1:</a:t>
            </a:r>
            <a:br>
              <a:rPr lang="fi-FI" sz="2800" dirty="0" smtClean="0"/>
            </a:br>
            <a:r>
              <a:rPr lang="fi-FI" sz="4000" dirty="0" smtClean="0"/>
              <a:t>Legal Framework</a:t>
            </a:r>
            <a:endParaRPr lang="fi-FI" sz="4000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Review of Azerbaijan relent Higher Education legislation </a:t>
            </a:r>
          </a:p>
          <a:p>
            <a:r>
              <a:rPr lang="en-US" sz="2800" dirty="0" smtClean="0"/>
              <a:t>Concrete </a:t>
            </a:r>
            <a:r>
              <a:rPr lang="en-US" sz="2800" dirty="0"/>
              <a:t>recommendations for adapting legislation relevant to </a:t>
            </a:r>
            <a:r>
              <a:rPr lang="en-US" sz="2800" dirty="0" smtClean="0"/>
              <a:t>Quality Assurance </a:t>
            </a:r>
            <a:r>
              <a:rPr lang="en-US" sz="2800" dirty="0"/>
              <a:t>and </a:t>
            </a:r>
            <a:r>
              <a:rPr lang="en-US" sz="2800" dirty="0" smtClean="0"/>
              <a:t>Azerbaijan Qualification Framework relevant to Higher Education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4456" cy="64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6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25976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EHEA Twinning </a:t>
            </a:r>
            <a:r>
              <a:rPr lang="fi-FI" sz="3200" b="1" dirty="0"/>
              <a:t>Project </a:t>
            </a:r>
            <a:r>
              <a:rPr lang="fi-FI" sz="3200" b="1" dirty="0" smtClean="0"/>
              <a:t>Resources:</a:t>
            </a:r>
            <a:r>
              <a:rPr lang="fi-FI" sz="3200" b="1" dirty="0"/>
              <a:t/>
            </a:r>
            <a:br>
              <a:rPr lang="fi-FI" sz="3200" b="1" dirty="0"/>
            </a:br>
            <a:r>
              <a:rPr lang="fi-FI" sz="3200" b="1" dirty="0"/>
              <a:t>EU Funding 1.3 M€ - 470  STE Days </a:t>
            </a:r>
            <a:endParaRPr lang="en-GB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9</a:t>
            </a:fld>
            <a:endParaRPr lang="fi-FI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2" y="1639265"/>
            <a:ext cx="4722743" cy="25344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7" y="3499002"/>
            <a:ext cx="4356800" cy="27872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93" y="3802198"/>
            <a:ext cx="4416021" cy="2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1" y="1611677"/>
            <a:ext cx="1785801" cy="188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46" y="1639265"/>
            <a:ext cx="4048768" cy="2138283"/>
          </a:xfrm>
          <a:prstGeom prst="rect">
            <a:avLst/>
          </a:prstGeom>
        </p:spPr>
      </p:pic>
      <p:pic>
        <p:nvPicPr>
          <p:cNvPr id="12" name="Kuva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00" y="3290613"/>
            <a:ext cx="69532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70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263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Office-teema</vt:lpstr>
      <vt:lpstr>Презентация PowerPoint</vt:lpstr>
      <vt:lpstr>The Purpose</vt:lpstr>
      <vt:lpstr>Project Objective</vt:lpstr>
      <vt:lpstr>Mandatory Results</vt:lpstr>
      <vt:lpstr>Mandatory Result 4: Standards for Quality Assurance in HE</vt:lpstr>
      <vt:lpstr>Mandatory Result No 3: Development of the Azerbaijan QF</vt:lpstr>
      <vt:lpstr>Mandatory Result 2: Coordination and Networking Capacity</vt:lpstr>
      <vt:lpstr>Mandatory Result 1: Legal Framework</vt:lpstr>
      <vt:lpstr>EHEA Twinning Project Resources: EU Funding 1.3 M€ - 470  STE Days </vt:lpstr>
      <vt:lpstr>Презентация PowerPoint</vt:lpstr>
    </vt:vector>
  </TitlesOfParts>
  <Company>Opetushallitus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Holopainen Johanna</dc:creator>
  <cp:lastModifiedBy>Mammadova</cp:lastModifiedBy>
  <cp:revision>170</cp:revision>
  <cp:lastPrinted>2014-06-02T10:56:04Z</cp:lastPrinted>
  <dcterms:created xsi:type="dcterms:W3CDTF">2014-05-14T05:32:59Z</dcterms:created>
  <dcterms:modified xsi:type="dcterms:W3CDTF">2016-02-17T09:10:58Z</dcterms:modified>
</cp:coreProperties>
</file>