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814" r:id="rId1"/>
  </p:sldMasterIdLst>
  <p:notesMasterIdLst>
    <p:notesMasterId r:id="rId34"/>
  </p:notesMasterIdLst>
  <p:handoutMasterIdLst>
    <p:handoutMasterId r:id="rId35"/>
  </p:handoutMasterIdLst>
  <p:sldIdLst>
    <p:sldId id="256" r:id="rId2"/>
    <p:sldId id="257" r:id="rId3"/>
    <p:sldId id="307" r:id="rId4"/>
    <p:sldId id="308" r:id="rId5"/>
    <p:sldId id="309" r:id="rId6"/>
    <p:sldId id="310" r:id="rId7"/>
    <p:sldId id="311" r:id="rId8"/>
    <p:sldId id="312" r:id="rId9"/>
    <p:sldId id="259" r:id="rId10"/>
    <p:sldId id="281" r:id="rId11"/>
    <p:sldId id="301" r:id="rId12"/>
    <p:sldId id="302" r:id="rId13"/>
    <p:sldId id="303" r:id="rId14"/>
    <p:sldId id="304" r:id="rId15"/>
    <p:sldId id="305" r:id="rId16"/>
    <p:sldId id="306" r:id="rId17"/>
    <p:sldId id="265" r:id="rId18"/>
    <p:sldId id="292" r:id="rId19"/>
    <p:sldId id="293" r:id="rId20"/>
    <p:sldId id="294" r:id="rId21"/>
    <p:sldId id="295" r:id="rId22"/>
    <p:sldId id="296" r:id="rId23"/>
    <p:sldId id="298" r:id="rId24"/>
    <p:sldId id="299" r:id="rId25"/>
    <p:sldId id="300" r:id="rId26"/>
    <p:sldId id="258" r:id="rId27"/>
    <p:sldId id="261" r:id="rId28"/>
    <p:sldId id="262" r:id="rId29"/>
    <p:sldId id="289" r:id="rId30"/>
    <p:sldId id="313" r:id="rId31"/>
    <p:sldId id="263" r:id="rId32"/>
    <p:sldId id="264" r:id="rId33"/>
  </p:sldIdLst>
  <p:sldSz cx="9144000" cy="6858000" type="screen4x3"/>
  <p:notesSz cx="6858000" cy="9144000"/>
  <p:defaultTextStyle>
    <a:defPPr>
      <a:defRPr lang="en-US"/>
    </a:defPPr>
    <a:lvl1pPr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xmlns="">
        <p15:guide id="1" orient="horz">
          <p15:clr>
            <a:srgbClr val="A4A3A4"/>
          </p15:clr>
        </p15:guide>
        <p15:guide id="2" pos="341">
          <p15:clr>
            <a:srgbClr val="A4A3A4"/>
          </p15:clr>
        </p15:guide>
        <p15:guide id="3" pos="541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300"/>
    <a:srgbClr val="D20D0D"/>
    <a:srgbClr val="928B81"/>
    <a:srgbClr val="FFCF06"/>
    <a:srgbClr val="F8C704"/>
    <a:srgbClr val="EFC002"/>
    <a:srgbClr val="00A8B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96" autoAdjust="0"/>
    <p:restoredTop sz="94660"/>
  </p:normalViewPr>
  <p:slideViewPr>
    <p:cSldViewPr snapToGrid="0" snapToObjects="1">
      <p:cViewPr>
        <p:scale>
          <a:sx n="81" d="100"/>
          <a:sy n="81" d="100"/>
        </p:scale>
        <p:origin x="-918" y="-36"/>
      </p:cViewPr>
      <p:guideLst>
        <p:guide orient="horz"/>
        <p:guide pos="341"/>
        <p:guide pos="5410"/>
      </p:guideLst>
    </p:cSldViewPr>
  </p:slideViewPr>
  <p:notesTextViewPr>
    <p:cViewPr>
      <p:scale>
        <a:sx n="100" d="100"/>
        <a:sy n="100" d="100"/>
      </p:scale>
      <p:origin x="0" y="0"/>
    </p:cViewPr>
  </p:notesTextViewPr>
  <p:sorterViewPr>
    <p:cViewPr>
      <p:scale>
        <a:sx n="89" d="100"/>
        <a:sy n="8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fi-FI"/>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39D04D9-2D90-E741-8C77-A958108973E5}" type="datetimeFigureOut">
              <a:rPr lang="en-US"/>
              <a:pPr>
                <a:defRPr/>
              </a:pPr>
              <a:t>1/21/2016</a:t>
            </a:fld>
            <a:endParaRPr lang="fi-FI"/>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fi-FI"/>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2666334D-7A27-9F43-9EC7-CCD7CF254AD1}" type="slidenum">
              <a:rPr lang="fi-FI"/>
              <a:pPr>
                <a:defRPr/>
              </a:pPr>
              <a:t>‹#›</a:t>
            </a:fld>
            <a:endParaRPr lang="fi-FI"/>
          </a:p>
        </p:txBody>
      </p:sp>
    </p:spTree>
    <p:extLst>
      <p:ext uri="{BB962C8B-B14F-4D97-AF65-F5344CB8AC3E}">
        <p14:creationId xmlns:p14="http://schemas.microsoft.com/office/powerpoint/2010/main" val="110780599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ＭＳ Ｐゴシック" charset="-128"/>
                <a:cs typeface="ＭＳ Ｐゴシック" charset="-128"/>
              </a:defRPr>
            </a:lvl1pPr>
          </a:lstStyle>
          <a:p>
            <a:pPr>
              <a:defRPr/>
            </a:pPr>
            <a:endParaRPr lang="fi-FI"/>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3CBA4E3A-D2E6-4947-B46E-18DB598EA3A1}" type="datetime1">
              <a:rPr lang="fi-FI"/>
              <a:pPr>
                <a:defRPr/>
              </a:pPr>
              <a:t>21.1.2016</a:t>
            </a:fld>
            <a:endParaRPr lang="fi-FI"/>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i-FI"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i-FI" noProof="0" smtClean="0"/>
              <a:t>Click to edit Master text styles</a:t>
            </a:r>
          </a:p>
          <a:p>
            <a:pPr lvl="1"/>
            <a:r>
              <a:rPr lang="fi-FI" noProof="0" smtClean="0"/>
              <a:t>Second level</a:t>
            </a:r>
          </a:p>
          <a:p>
            <a:pPr lvl="2"/>
            <a:r>
              <a:rPr lang="fi-FI" noProof="0" smtClean="0"/>
              <a:t>Third level</a:t>
            </a:r>
          </a:p>
          <a:p>
            <a:pPr lvl="3"/>
            <a:r>
              <a:rPr lang="fi-FI" noProof="0" smtClean="0"/>
              <a:t>Fourth level</a:t>
            </a:r>
          </a:p>
          <a:p>
            <a:pPr lvl="4"/>
            <a:r>
              <a:rPr lang="fi-FI"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ＭＳ Ｐゴシック" charset="-128"/>
                <a:cs typeface="ＭＳ Ｐゴシック" charset="-128"/>
              </a:defRPr>
            </a:lvl1pPr>
          </a:lstStyle>
          <a:p>
            <a:pPr>
              <a:defRPr/>
            </a:pPr>
            <a:endParaRPr lang="fi-FI"/>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9F0889F7-7C3B-BA40-BE46-7E19F6C05879}" type="slidenum">
              <a:rPr lang="fi-FI"/>
              <a:pPr>
                <a:defRPr/>
              </a:pPr>
              <a:t>‹#›</a:t>
            </a:fld>
            <a:endParaRPr lang="fi-FI"/>
          </a:p>
        </p:txBody>
      </p:sp>
    </p:spTree>
    <p:extLst>
      <p:ext uri="{BB962C8B-B14F-4D97-AF65-F5344CB8AC3E}">
        <p14:creationId xmlns:p14="http://schemas.microsoft.com/office/powerpoint/2010/main" val="1484837710"/>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White cover">
    <p:bg>
      <p:bgPr>
        <a:solidFill>
          <a:schemeClr val="bg1"/>
        </a:solidFill>
        <a:effectLst/>
      </p:bgPr>
    </p:bg>
    <p:spTree>
      <p:nvGrpSpPr>
        <p:cNvPr id="1" name=""/>
        <p:cNvGrpSpPr/>
        <p:nvPr/>
      </p:nvGrpSpPr>
      <p:grpSpPr>
        <a:xfrm>
          <a:off x="0" y="0"/>
          <a:ext cx="0" cy="0"/>
          <a:chOff x="0" y="0"/>
          <a:chExt cx="0" cy="0"/>
        </a:xfrm>
      </p:grpSpPr>
      <p:pic>
        <p:nvPicPr>
          <p:cNvPr id="1026"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60" cy="1548000"/>
          </a:xfrm>
          <a:prstGeom prst="rect">
            <a:avLst/>
          </a:prstGeom>
          <a:noFill/>
          <a:extLst>
            <a:ext uri="{909E8E84-426E-40DD-AFC4-6F175D3DCCD1}">
              <a14:hiddenFill xmlns:a14="http://schemas.microsoft.com/office/drawing/2010/main">
                <a:solidFill>
                  <a:srgbClr val="FFFFFF"/>
                </a:solidFill>
              </a14:hiddenFill>
            </a:ext>
          </a:extLst>
        </p:spPr>
      </p:pic>
      <p:sp>
        <p:nvSpPr>
          <p:cNvPr id="9" name="Freeform 8"/>
          <p:cNvSpPr>
            <a:spLocks/>
          </p:cNvSpPr>
          <p:nvPr userDrawn="1"/>
        </p:nvSpPr>
        <p:spPr bwMode="auto">
          <a:xfrm>
            <a:off x="5479144" y="-9497"/>
            <a:ext cx="3680958" cy="6372876"/>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Lst>
            <a:ahLst/>
            <a:cxnLst>
              <a:cxn ang="0">
                <a:pos x="T0" y="T1"/>
              </a:cxn>
              <a:cxn ang="0">
                <a:pos x="T2" y="T3"/>
              </a:cxn>
              <a:cxn ang="0">
                <a:pos x="T4" y="T5"/>
              </a:cxn>
              <a:cxn ang="0">
                <a:pos x="T6" y="T7"/>
              </a:cxn>
              <a:cxn ang="0">
                <a:pos x="T8" y="T9"/>
              </a:cxn>
            </a:cxnLst>
            <a:rect l="0" t="0" r="r" b="b"/>
            <a:pathLst>
              <a:path w="2207" h="3821">
                <a:moveTo>
                  <a:pt x="2207" y="3821"/>
                </a:moveTo>
                <a:lnTo>
                  <a:pt x="0" y="0"/>
                </a:lnTo>
                <a:lnTo>
                  <a:pt x="2207" y="0"/>
                </a:lnTo>
                <a:lnTo>
                  <a:pt x="2206" y="3819"/>
                </a:lnTo>
                <a:lnTo>
                  <a:pt x="2207" y="3821"/>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1" name="Freeform 10"/>
          <p:cNvSpPr>
            <a:spLocks/>
          </p:cNvSpPr>
          <p:nvPr userDrawn="1"/>
        </p:nvSpPr>
        <p:spPr bwMode="auto">
          <a:xfrm>
            <a:off x="6335133" y="4162594"/>
            <a:ext cx="2810454" cy="2695406"/>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Lst>
            <a:ahLst/>
            <a:cxnLst>
              <a:cxn ang="0">
                <a:pos x="T0" y="T1"/>
              </a:cxn>
              <a:cxn ang="0">
                <a:pos x="T2" y="T3"/>
              </a:cxn>
              <a:cxn ang="0">
                <a:pos x="T4" y="T5"/>
              </a:cxn>
              <a:cxn ang="0">
                <a:pos x="T6" y="T7"/>
              </a:cxn>
              <a:cxn ang="0">
                <a:pos x="T8" y="T9"/>
              </a:cxn>
            </a:cxnLst>
            <a:rect l="0" t="0" r="r" b="b"/>
            <a:pathLst>
              <a:path w="2736" h="2624">
                <a:moveTo>
                  <a:pt x="0" y="2624"/>
                </a:moveTo>
                <a:lnTo>
                  <a:pt x="1516" y="0"/>
                </a:lnTo>
                <a:lnTo>
                  <a:pt x="2736" y="2112"/>
                </a:lnTo>
                <a:lnTo>
                  <a:pt x="2736" y="2624"/>
                </a:lnTo>
                <a:lnTo>
                  <a:pt x="0" y="2624"/>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fi-FI"/>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150">
                <a:solidFill>
                  <a:schemeClr val="tx2"/>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2"/>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Tree>
    <p:extLst>
      <p:ext uri="{BB962C8B-B14F-4D97-AF65-F5344CB8AC3E}">
        <p14:creationId xmlns:p14="http://schemas.microsoft.com/office/powerpoint/2010/main" val="188154312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sältö">
    <p:spTree>
      <p:nvGrpSpPr>
        <p:cNvPr id="1" name=""/>
        <p:cNvGrpSpPr/>
        <p:nvPr/>
      </p:nvGrpSpPr>
      <p:grpSpPr>
        <a:xfrm>
          <a:off x="0" y="0"/>
          <a:ext cx="0" cy="0"/>
          <a:chOff x="0" y="0"/>
          <a:chExt cx="0" cy="0"/>
        </a:xfrm>
      </p:grpSpPr>
      <p:pic>
        <p:nvPicPr>
          <p:cNvPr id="13"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a:spLocks noGrp="1"/>
          </p:cNvSpPr>
          <p:nvPr>
            <p:ph type="ctrTitle"/>
          </p:nvPr>
        </p:nvSpPr>
        <p:spPr>
          <a:xfrm>
            <a:off x="541338" y="381000"/>
            <a:ext cx="8047037"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sp>
        <p:nvSpPr>
          <p:cNvPr id="11" name="Content Placeholder 10"/>
          <p:cNvSpPr>
            <a:spLocks noGrp="1"/>
          </p:cNvSpPr>
          <p:nvPr>
            <p:ph sz="quarter" idx="14"/>
          </p:nvPr>
        </p:nvSpPr>
        <p:spPr>
          <a:xfrm>
            <a:off x="541338" y="1685675"/>
            <a:ext cx="8047037" cy="4250891"/>
          </a:xfrm>
          <a:prstGeom prst="rect">
            <a:avLst/>
          </a:prstGeom>
        </p:spPr>
        <p:txBody>
          <a:bodyPr vert="horz" lIns="0" tIns="0" rIns="0" bIns="0"/>
          <a:lstStyle>
            <a:lvl1pPr marL="0" indent="0">
              <a:buNone/>
              <a:defRPr sz="2100" b="1">
                <a:latin typeface="+mj-lt"/>
              </a:defRPr>
            </a:lvl1pPr>
            <a:lvl2pPr marL="296863" indent="-271463">
              <a:buFont typeface="Wingdings" panose="05000000000000000000" pitchFamily="2" charset="2"/>
              <a:buChar char="§"/>
              <a:defRPr sz="2000">
                <a:latin typeface="Georgia"/>
              </a:defRPr>
            </a:lvl2pPr>
            <a:lvl3pPr marL="601663" indent="-296863">
              <a:buFont typeface="Arial" panose="020B0604020202020204" pitchFamily="34" charset="0"/>
              <a:buChar char="‒"/>
              <a:defRPr sz="1600" i="1">
                <a:latin typeface="Georgia"/>
                <a:cs typeface="Georgia"/>
              </a:defRPr>
            </a:lvl3pPr>
            <a:lvl4pPr marL="900113" indent="-298450">
              <a:buFont typeface="Arial" panose="020B0604020202020204" pitchFamily="34" charset="0"/>
              <a:buChar char="‒"/>
              <a:defRPr sz="1400" baseline="0">
                <a:latin typeface="Georgia"/>
              </a:defRPr>
            </a:lvl4pPr>
            <a:lvl5pPr marL="1227138" indent="-320675">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6" name="Date Placeholder 7"/>
          <p:cNvSpPr>
            <a:spLocks noGrp="1"/>
          </p:cNvSpPr>
          <p:nvPr>
            <p:ph type="dt" sz="half" idx="15"/>
          </p:nvPr>
        </p:nvSpPr>
        <p:spPr>
          <a:xfrm>
            <a:off x="4940300" y="6298084"/>
            <a:ext cx="3619500" cy="185738"/>
          </a:xfrm>
        </p:spPr>
        <p:txBody>
          <a:bodyPr/>
          <a:lstStyle>
            <a:lvl1pPr>
              <a:defRPr/>
            </a:lvl1pPr>
          </a:lstStyle>
          <a:p>
            <a:pPr>
              <a:defRPr/>
            </a:pPr>
            <a:fld id="{754F8F17-3624-4A3C-BF8E-67F16148186A}" type="datetime1">
              <a:rPr lang="fi-FI" smtClean="0"/>
              <a:t>21.1.2016</a:t>
            </a:fld>
            <a:endParaRPr lang="fi-FI"/>
          </a:p>
        </p:txBody>
      </p:sp>
      <p:sp>
        <p:nvSpPr>
          <p:cNvPr id="8"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pPr>
                <a:defRPr/>
              </a:pPr>
              <a:t>‹#›</a:t>
            </a:fld>
            <a:endParaRPr lang="fi-FI"/>
          </a:p>
        </p:txBody>
      </p:sp>
      <p:cxnSp>
        <p:nvCxnSpPr>
          <p:cNvPr id="10" name="Straight Connector 9"/>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4540007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 two columns">
    <p:spTree>
      <p:nvGrpSpPr>
        <p:cNvPr id="1" name=""/>
        <p:cNvGrpSpPr/>
        <p:nvPr/>
      </p:nvGrpSpPr>
      <p:grpSpPr>
        <a:xfrm>
          <a:off x="0" y="0"/>
          <a:ext cx="0" cy="0"/>
          <a:chOff x="0" y="0"/>
          <a:chExt cx="0" cy="0"/>
        </a:xfrm>
      </p:grpSpPr>
      <p:sp>
        <p:nvSpPr>
          <p:cNvPr id="10" name="Title 1"/>
          <p:cNvSpPr>
            <a:spLocks noGrp="1"/>
          </p:cNvSpPr>
          <p:nvPr>
            <p:ph type="ctrTitle"/>
          </p:nvPr>
        </p:nvSpPr>
        <p:spPr>
          <a:xfrm>
            <a:off x="540002" y="381000"/>
            <a:ext cx="8048374"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sp>
        <p:nvSpPr>
          <p:cNvPr id="11" name="Content Placeholder 10"/>
          <p:cNvSpPr>
            <a:spLocks noGrp="1"/>
          </p:cNvSpPr>
          <p:nvPr>
            <p:ph sz="quarter" idx="14"/>
          </p:nvPr>
        </p:nvSpPr>
        <p:spPr>
          <a:xfrm>
            <a:off x="540001" y="1685675"/>
            <a:ext cx="3988079" cy="3831557"/>
          </a:xfrm>
          <a:prstGeom prst="rect">
            <a:avLst/>
          </a:prstGeom>
        </p:spPr>
        <p:txBody>
          <a:bodyPr vert="horz" lIns="0" tIns="0" rIns="0" bIns="0"/>
          <a:lstStyle>
            <a:lvl1pPr marL="0" indent="0">
              <a:buNone/>
              <a:defRPr sz="2100" b="1">
                <a:latin typeface="+mj-lt"/>
              </a:defRPr>
            </a:lvl1pPr>
            <a:lvl2pPr marL="237600" indent="-212400">
              <a:buFont typeface="Wingdings" panose="05000000000000000000" pitchFamily="2" charset="2"/>
              <a:buChar char="§"/>
              <a:defRPr sz="2000">
                <a:latin typeface="Georgia"/>
              </a:defRPr>
            </a:lvl2pPr>
            <a:lvl3pPr marL="460800" indent="-230400">
              <a:buFont typeface="Arial" panose="020B0604020202020204" pitchFamily="34" charset="0"/>
              <a:buChar char="‒"/>
              <a:defRPr sz="1600" i="1">
                <a:latin typeface="Georgia"/>
                <a:cs typeface="Georgia"/>
              </a:defRPr>
            </a:lvl3pPr>
            <a:lvl4pPr marL="792000" indent="-194400">
              <a:buFont typeface="Arial" panose="020B0604020202020204" pitchFamily="34" charset="0"/>
              <a:buChar char="‒"/>
              <a:defRPr sz="1400" baseline="0">
                <a:latin typeface="Georgia"/>
              </a:defRPr>
            </a:lvl4pPr>
            <a:lvl5pPr marL="1087200" indent="-228600">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12" name="Content Placeholder 10"/>
          <p:cNvSpPr>
            <a:spLocks noGrp="1"/>
          </p:cNvSpPr>
          <p:nvPr>
            <p:ph sz="quarter" idx="18"/>
          </p:nvPr>
        </p:nvSpPr>
        <p:spPr>
          <a:xfrm>
            <a:off x="4637521" y="1685675"/>
            <a:ext cx="3922279" cy="3831557"/>
          </a:xfrm>
          <a:prstGeom prst="rect">
            <a:avLst/>
          </a:prstGeom>
        </p:spPr>
        <p:txBody>
          <a:bodyPr vert="horz" lIns="0" tIns="0" rIns="0" bIns="0"/>
          <a:lstStyle>
            <a:lvl1pPr marL="0" indent="0">
              <a:buNone/>
              <a:defRPr sz="2100" b="1">
                <a:latin typeface="+mj-lt"/>
              </a:defRPr>
            </a:lvl1pPr>
            <a:lvl2pPr marL="237600" indent="-212400">
              <a:buFont typeface="Wingdings" panose="05000000000000000000" pitchFamily="2" charset="2"/>
              <a:buChar char="§"/>
              <a:defRPr sz="2000">
                <a:latin typeface="Georgia"/>
              </a:defRPr>
            </a:lvl2pPr>
            <a:lvl3pPr marL="460800" indent="-230400">
              <a:buFont typeface="Arial" panose="020B0604020202020204" pitchFamily="34" charset="0"/>
              <a:buChar char="‒"/>
              <a:defRPr sz="1600" i="1">
                <a:latin typeface="Georgia"/>
                <a:cs typeface="Georgia"/>
              </a:defRPr>
            </a:lvl3pPr>
            <a:lvl4pPr marL="792000" indent="-194400">
              <a:buFont typeface="Arial" panose="020B0604020202020204" pitchFamily="34" charset="0"/>
              <a:buChar char="‒"/>
              <a:defRPr sz="1400" baseline="0">
                <a:latin typeface="Georgia"/>
              </a:defRPr>
            </a:lvl4pPr>
            <a:lvl5pPr marL="1087200" indent="-228600">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cxnSp>
        <p:nvCxnSpPr>
          <p:cNvPr id="16" name="Straight Connector 15"/>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7" name="Date Placeholder 7"/>
          <p:cNvSpPr>
            <a:spLocks noGrp="1"/>
          </p:cNvSpPr>
          <p:nvPr>
            <p:ph type="dt" sz="half" idx="15"/>
          </p:nvPr>
        </p:nvSpPr>
        <p:spPr>
          <a:xfrm>
            <a:off x="4940300" y="6298084"/>
            <a:ext cx="3619500" cy="185738"/>
          </a:xfrm>
        </p:spPr>
        <p:txBody>
          <a:bodyPr/>
          <a:lstStyle>
            <a:lvl1pPr>
              <a:defRPr/>
            </a:lvl1pPr>
          </a:lstStyle>
          <a:p>
            <a:pPr>
              <a:defRPr/>
            </a:pPr>
            <a:fld id="{0323EA99-8141-4261-A54F-1198EDA12522}" type="datetime1">
              <a:rPr lang="fi-FI" smtClean="0"/>
              <a:t>21.1.2016</a:t>
            </a:fld>
            <a:endParaRPr lang="fi-FI"/>
          </a:p>
        </p:txBody>
      </p:sp>
      <p:sp>
        <p:nvSpPr>
          <p:cNvPr id="18"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pPr>
                <a:defRPr/>
              </a:pPr>
              <a:t>‹#›</a:t>
            </a:fld>
            <a:endParaRPr lang="fi-FI"/>
          </a:p>
        </p:txBody>
      </p:sp>
      <p:pic>
        <p:nvPicPr>
          <p:cNvPr id="19"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715105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itle 1"/>
          <p:cNvSpPr>
            <a:spLocks noGrp="1"/>
          </p:cNvSpPr>
          <p:nvPr>
            <p:ph type="ctrTitle"/>
          </p:nvPr>
        </p:nvSpPr>
        <p:spPr>
          <a:xfrm>
            <a:off x="540002" y="381000"/>
            <a:ext cx="8048374"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cxnSp>
        <p:nvCxnSpPr>
          <p:cNvPr id="12" name="Straight Connector 11"/>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4" name="Date Placeholder 7"/>
          <p:cNvSpPr>
            <a:spLocks noGrp="1"/>
          </p:cNvSpPr>
          <p:nvPr>
            <p:ph type="dt" sz="half" idx="15"/>
          </p:nvPr>
        </p:nvSpPr>
        <p:spPr>
          <a:xfrm>
            <a:off x="4940300" y="6298084"/>
            <a:ext cx="3619500" cy="185738"/>
          </a:xfrm>
        </p:spPr>
        <p:txBody>
          <a:bodyPr/>
          <a:lstStyle>
            <a:lvl1pPr>
              <a:defRPr/>
            </a:lvl1pPr>
          </a:lstStyle>
          <a:p>
            <a:pPr>
              <a:defRPr/>
            </a:pPr>
            <a:fld id="{EB77A580-F854-4ABC-8DDF-533A1C6F2AF1}" type="datetime1">
              <a:rPr lang="fi-FI" smtClean="0"/>
              <a:t>21.1.2016</a:t>
            </a:fld>
            <a:endParaRPr lang="fi-FI"/>
          </a:p>
        </p:txBody>
      </p:sp>
      <p:sp>
        <p:nvSpPr>
          <p:cNvPr id="16"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pPr>
                <a:defRPr/>
              </a:pPr>
              <a:t>‹#›</a:t>
            </a:fld>
            <a:endParaRPr lang="fi-FI"/>
          </a:p>
        </p:txBody>
      </p:sp>
      <p:pic>
        <p:nvPicPr>
          <p:cNvPr id="17"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790183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Logo">
    <p:spTree>
      <p:nvGrpSpPr>
        <p:cNvPr id="1" name=""/>
        <p:cNvGrpSpPr/>
        <p:nvPr/>
      </p:nvGrpSpPr>
      <p:grpSpPr>
        <a:xfrm>
          <a:off x="0" y="0"/>
          <a:ext cx="0" cy="0"/>
          <a:chOff x="0" y="0"/>
          <a:chExt cx="0" cy="0"/>
        </a:xfrm>
      </p:grpSpPr>
      <p:cxnSp>
        <p:nvCxnSpPr>
          <p:cNvPr id="11" name="Straight Connector 10"/>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2" name="Date Placeholder 7"/>
          <p:cNvSpPr>
            <a:spLocks noGrp="1"/>
          </p:cNvSpPr>
          <p:nvPr>
            <p:ph type="dt" sz="half" idx="15"/>
          </p:nvPr>
        </p:nvSpPr>
        <p:spPr>
          <a:xfrm>
            <a:off x="4940300" y="6298084"/>
            <a:ext cx="3619500" cy="185738"/>
          </a:xfrm>
        </p:spPr>
        <p:txBody>
          <a:bodyPr/>
          <a:lstStyle>
            <a:lvl1pPr>
              <a:defRPr/>
            </a:lvl1pPr>
          </a:lstStyle>
          <a:p>
            <a:pPr>
              <a:defRPr/>
            </a:pPr>
            <a:fld id="{CB875CA7-7977-4A11-A28A-FC9C22B46AB7}" type="datetime1">
              <a:rPr lang="fi-FI" smtClean="0"/>
              <a:t>21.1.2016</a:t>
            </a:fld>
            <a:endParaRPr lang="fi-FI"/>
          </a:p>
        </p:txBody>
      </p:sp>
      <p:sp>
        <p:nvSpPr>
          <p:cNvPr id="14"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pPr>
                <a:defRPr/>
              </a:pPr>
              <a:t>‹#›</a:t>
            </a:fld>
            <a:endParaRPr lang="fi-FI"/>
          </a:p>
        </p:txBody>
      </p:sp>
      <p:pic>
        <p:nvPicPr>
          <p:cNvPr id="16"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149906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283510038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a:prstGeom prst="rect">
            <a:avLst/>
          </a:prstGeom>
        </p:spPr>
        <p:txBody>
          <a:bodyPr/>
          <a:lstStyle>
            <a:lvl1pPr>
              <a:defRPr>
                <a:solidFill>
                  <a:srgbClr val="1F9CE0"/>
                </a:solidFill>
                <a:latin typeface="Georgia" panose="02040502050405020303" pitchFamily="18" charset="0"/>
              </a:defRPr>
            </a:lvl1pPr>
          </a:lstStyle>
          <a:p>
            <a:r>
              <a:rPr lang="fi-FI" smtClean="0"/>
              <a:t>Muokkaa perustyyl. napsautt.</a:t>
            </a:r>
            <a:endParaRPr lang="fi-FI" dirty="0"/>
          </a:p>
        </p:txBody>
      </p:sp>
      <p:sp>
        <p:nvSpPr>
          <p:cNvPr id="3" name="Sisällön paikkamerkki 2"/>
          <p:cNvSpPr>
            <a:spLocks noGrp="1"/>
          </p:cNvSpPr>
          <p:nvPr>
            <p:ph idx="1"/>
          </p:nvPr>
        </p:nvSpPr>
        <p:spPr>
          <a:xfrm>
            <a:off x="457200" y="1600200"/>
            <a:ext cx="8229600" cy="4525963"/>
          </a:xfrm>
          <a:prstGeom prst="rect">
            <a:avLst/>
          </a:prstGeom>
        </p:spPr>
        <p:txBody>
          <a:bodyPr/>
          <a:lstStyle>
            <a:lvl1pPr>
              <a:defRPr>
                <a:latin typeface="Georgia" panose="02040502050405020303" pitchFamily="18" charset="0"/>
              </a:defRPr>
            </a:lvl1pPr>
            <a:lvl2pPr>
              <a:defRPr>
                <a:latin typeface="Georgia" panose="02040502050405020303" pitchFamily="18" charset="0"/>
              </a:defRPr>
            </a:lvl2pPr>
            <a:lvl3pPr>
              <a:defRPr>
                <a:latin typeface="Georgia" panose="02040502050405020303" pitchFamily="18" charset="0"/>
              </a:defRPr>
            </a:lvl3pPr>
            <a:lvl4pPr>
              <a:defRPr>
                <a:latin typeface="Georgia" panose="02040502050405020303" pitchFamily="18" charset="0"/>
              </a:defRPr>
            </a:lvl4pPr>
            <a:lvl5pPr>
              <a:defRPr>
                <a:latin typeface="Georgia" panose="02040502050405020303" pitchFamily="18" charset="0"/>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Päivämäärän paikkamerkki 3"/>
          <p:cNvSpPr>
            <a:spLocks noGrp="1"/>
          </p:cNvSpPr>
          <p:nvPr>
            <p:ph type="dt" sz="half" idx="10"/>
          </p:nvPr>
        </p:nvSpPr>
        <p:spPr/>
        <p:txBody>
          <a:bodyPr/>
          <a:lstStyle/>
          <a:p>
            <a:r>
              <a:rPr lang="fi-FI" dirty="0" smtClean="0"/>
              <a:t>26.5.2014</a:t>
            </a:r>
            <a:endParaRPr lang="fi-FI" dirty="0"/>
          </a:p>
        </p:txBody>
      </p:sp>
      <p:sp>
        <p:nvSpPr>
          <p:cNvPr id="6" name="Dian numeron paikkamerkki 5"/>
          <p:cNvSpPr>
            <a:spLocks noGrp="1"/>
          </p:cNvSpPr>
          <p:nvPr>
            <p:ph type="sldNum" sz="quarter" idx="12"/>
          </p:nvPr>
        </p:nvSpPr>
        <p:spPr/>
        <p:txBody>
          <a:bodyPr/>
          <a:lstStyle/>
          <a:p>
            <a:fld id="{139301F4-86FD-4910-9F5A-C4CF14468D5D}" type="slidenum">
              <a:rPr lang="fi-FI" smtClean="0"/>
              <a:t>‹#›</a:t>
            </a:fld>
            <a:endParaRPr lang="fi-FI" dirty="0"/>
          </a:p>
        </p:txBody>
      </p:sp>
      <p:pic>
        <p:nvPicPr>
          <p:cNvPr id="8" name="Kuva 7"/>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2172438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ue cover">
    <p:bg>
      <p:bgPr>
        <a:solidFill>
          <a:schemeClr val="tx2"/>
        </a:solidFill>
        <a:effectLst/>
      </p:bgPr>
    </p:bg>
    <p:spTree>
      <p:nvGrpSpPr>
        <p:cNvPr id="1" name=""/>
        <p:cNvGrpSpPr/>
        <p:nvPr/>
      </p:nvGrpSpPr>
      <p:grpSpPr>
        <a:xfrm>
          <a:off x="0" y="0"/>
          <a:ext cx="0" cy="0"/>
          <a:chOff x="0" y="0"/>
          <a:chExt cx="0" cy="0"/>
        </a:xfrm>
      </p:grpSpPr>
      <p:pic>
        <p:nvPicPr>
          <p:cNvPr id="2050"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
        <p:nvSpPr>
          <p:cNvPr id="9" name="Freeform 8"/>
          <p:cNvSpPr>
            <a:spLocks/>
          </p:cNvSpPr>
          <p:nvPr userDrawn="1"/>
        </p:nvSpPr>
        <p:spPr bwMode="auto">
          <a:xfrm>
            <a:off x="5479144" y="-9497"/>
            <a:ext cx="3680958" cy="6372876"/>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Lst>
            <a:ahLst/>
            <a:cxnLst>
              <a:cxn ang="0">
                <a:pos x="T0" y="T1"/>
              </a:cxn>
              <a:cxn ang="0">
                <a:pos x="T2" y="T3"/>
              </a:cxn>
              <a:cxn ang="0">
                <a:pos x="T4" y="T5"/>
              </a:cxn>
              <a:cxn ang="0">
                <a:pos x="T6" y="T7"/>
              </a:cxn>
              <a:cxn ang="0">
                <a:pos x="T8" y="T9"/>
              </a:cxn>
            </a:cxnLst>
            <a:rect l="0" t="0" r="r" b="b"/>
            <a:pathLst>
              <a:path w="2207" h="3821">
                <a:moveTo>
                  <a:pt x="2207" y="3821"/>
                </a:moveTo>
                <a:lnTo>
                  <a:pt x="0" y="0"/>
                </a:lnTo>
                <a:lnTo>
                  <a:pt x="2207" y="0"/>
                </a:lnTo>
                <a:lnTo>
                  <a:pt x="2206" y="3819"/>
                </a:lnTo>
                <a:lnTo>
                  <a:pt x="2207" y="3821"/>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fi-FI"/>
          </a:p>
        </p:txBody>
      </p:sp>
      <p:sp>
        <p:nvSpPr>
          <p:cNvPr id="11" name="Freeform 10"/>
          <p:cNvSpPr>
            <a:spLocks/>
          </p:cNvSpPr>
          <p:nvPr userDrawn="1"/>
        </p:nvSpPr>
        <p:spPr bwMode="auto">
          <a:xfrm>
            <a:off x="6335133" y="4162594"/>
            <a:ext cx="2810454" cy="2695406"/>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Lst>
            <a:ahLst/>
            <a:cxnLst>
              <a:cxn ang="0">
                <a:pos x="T0" y="T1"/>
              </a:cxn>
              <a:cxn ang="0">
                <a:pos x="T2" y="T3"/>
              </a:cxn>
              <a:cxn ang="0">
                <a:pos x="T4" y="T5"/>
              </a:cxn>
              <a:cxn ang="0">
                <a:pos x="T6" y="T7"/>
              </a:cxn>
              <a:cxn ang="0">
                <a:pos x="T8" y="T9"/>
              </a:cxn>
            </a:cxnLst>
            <a:rect l="0" t="0" r="r" b="b"/>
            <a:pathLst>
              <a:path w="2736" h="2624">
                <a:moveTo>
                  <a:pt x="0" y="2624"/>
                </a:moveTo>
                <a:lnTo>
                  <a:pt x="1516" y="0"/>
                </a:lnTo>
                <a:lnTo>
                  <a:pt x="2736" y="2112"/>
                </a:lnTo>
                <a:lnTo>
                  <a:pt x="2736" y="2624"/>
                </a:lnTo>
                <a:lnTo>
                  <a:pt x="0" y="2624"/>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fi-FI"/>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Tree>
    <p:extLst>
      <p:ext uri="{BB962C8B-B14F-4D97-AF65-F5344CB8AC3E}">
        <p14:creationId xmlns:p14="http://schemas.microsoft.com/office/powerpoint/2010/main" val="354243935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hite cover 2">
    <p:bg>
      <p:bgPr>
        <a:solidFill>
          <a:schemeClr val="bg1"/>
        </a:solidFill>
        <a:effectLst/>
      </p:bgPr>
    </p:bg>
    <p:spTree>
      <p:nvGrpSpPr>
        <p:cNvPr id="1" name=""/>
        <p:cNvGrpSpPr/>
        <p:nvPr/>
      </p:nvGrpSpPr>
      <p:grpSpPr>
        <a:xfrm>
          <a:off x="0" y="0"/>
          <a:ext cx="0" cy="0"/>
          <a:chOff x="0" y="0"/>
          <a:chExt cx="0" cy="0"/>
        </a:xfrm>
      </p:grpSpPr>
      <p:sp>
        <p:nvSpPr>
          <p:cNvPr id="9" name="Freeform 8"/>
          <p:cNvSpPr>
            <a:spLocks/>
          </p:cNvSpPr>
          <p:nvPr userDrawn="1"/>
        </p:nvSpPr>
        <p:spPr bwMode="auto">
          <a:xfrm rot="5400000">
            <a:off x="3613028" y="1326058"/>
            <a:ext cx="4057273" cy="7018698"/>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 name="connsiteX0" fmla="*/ 10000 w 10000"/>
              <a:gd name="connsiteY0" fmla="*/ 10000 h 10000"/>
              <a:gd name="connsiteX1" fmla="*/ 0 w 10000"/>
              <a:gd name="connsiteY1" fmla="*/ 0 h 10000"/>
              <a:gd name="connsiteX2" fmla="*/ 10000 w 10000"/>
              <a:gd name="connsiteY2" fmla="*/ 0 h 10000"/>
              <a:gd name="connsiteX3" fmla="*/ 8420 w 10000"/>
              <a:gd name="connsiteY3" fmla="*/ 7598 h 10000"/>
              <a:gd name="connsiteX4" fmla="*/ 10000 w 10000"/>
              <a:gd name="connsiteY4" fmla="*/ 10000 h 10000"/>
              <a:gd name="connsiteX0" fmla="*/ 7203 w 10000"/>
              <a:gd name="connsiteY0" fmla="*/ 7092 h 7598"/>
              <a:gd name="connsiteX1" fmla="*/ 0 w 10000"/>
              <a:gd name="connsiteY1" fmla="*/ 0 h 7598"/>
              <a:gd name="connsiteX2" fmla="*/ 10000 w 10000"/>
              <a:gd name="connsiteY2" fmla="*/ 0 h 7598"/>
              <a:gd name="connsiteX3" fmla="*/ 8420 w 10000"/>
              <a:gd name="connsiteY3" fmla="*/ 7598 h 7598"/>
              <a:gd name="connsiteX4" fmla="*/ 7203 w 10000"/>
              <a:gd name="connsiteY4" fmla="*/ 7092 h 7598"/>
              <a:gd name="connsiteX0" fmla="*/ 8219 w 10000"/>
              <a:gd name="connsiteY0" fmla="*/ 10811 h 10811"/>
              <a:gd name="connsiteX1" fmla="*/ 0 w 10000"/>
              <a:gd name="connsiteY1" fmla="*/ 0 h 10811"/>
              <a:gd name="connsiteX2" fmla="*/ 10000 w 10000"/>
              <a:gd name="connsiteY2" fmla="*/ 0 h 10811"/>
              <a:gd name="connsiteX3" fmla="*/ 8420 w 10000"/>
              <a:gd name="connsiteY3" fmla="*/ 10000 h 10811"/>
              <a:gd name="connsiteX4" fmla="*/ 8219 w 10000"/>
              <a:gd name="connsiteY4" fmla="*/ 10811 h 10811"/>
              <a:gd name="connsiteX0" fmla="*/ 8219 w 8420"/>
              <a:gd name="connsiteY0" fmla="*/ 10811 h 10811"/>
              <a:gd name="connsiteX1" fmla="*/ 0 w 8420"/>
              <a:gd name="connsiteY1" fmla="*/ 0 h 10811"/>
              <a:gd name="connsiteX2" fmla="*/ 7380 w 8420"/>
              <a:gd name="connsiteY2" fmla="*/ 112 h 10811"/>
              <a:gd name="connsiteX3" fmla="*/ 8420 w 8420"/>
              <a:gd name="connsiteY3" fmla="*/ 10000 h 10811"/>
              <a:gd name="connsiteX4" fmla="*/ 8219 w 8420"/>
              <a:gd name="connsiteY4" fmla="*/ 10811 h 10811"/>
              <a:gd name="connsiteX0" fmla="*/ 9761 w 10000"/>
              <a:gd name="connsiteY0" fmla="*/ 10010 h 10010"/>
              <a:gd name="connsiteX1" fmla="*/ 0 w 10000"/>
              <a:gd name="connsiteY1" fmla="*/ 10 h 10010"/>
              <a:gd name="connsiteX2" fmla="*/ 9761 w 10000"/>
              <a:gd name="connsiteY2" fmla="*/ 0 h 10010"/>
              <a:gd name="connsiteX3" fmla="*/ 10000 w 10000"/>
              <a:gd name="connsiteY3" fmla="*/ 9260 h 10010"/>
              <a:gd name="connsiteX4" fmla="*/ 9761 w 10000"/>
              <a:gd name="connsiteY4" fmla="*/ 10010 h 10010"/>
              <a:gd name="connsiteX0" fmla="*/ 9761 w 9785"/>
              <a:gd name="connsiteY0" fmla="*/ 10010 h 10010"/>
              <a:gd name="connsiteX1" fmla="*/ 0 w 9785"/>
              <a:gd name="connsiteY1" fmla="*/ 10 h 10010"/>
              <a:gd name="connsiteX2" fmla="*/ 9761 w 9785"/>
              <a:gd name="connsiteY2" fmla="*/ 0 h 10010"/>
              <a:gd name="connsiteX3" fmla="*/ 9773 w 9785"/>
              <a:gd name="connsiteY3" fmla="*/ 9063 h 10010"/>
              <a:gd name="connsiteX4" fmla="*/ 9761 w 9785"/>
              <a:gd name="connsiteY4" fmla="*/ 10010 h 1001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9988"/>
              <a:gd name="connsiteY0" fmla="*/ 10000 h 10000"/>
              <a:gd name="connsiteX1" fmla="*/ 0 w 9988"/>
              <a:gd name="connsiteY1" fmla="*/ 10 h 10000"/>
              <a:gd name="connsiteX2" fmla="*/ 9975 w 9988"/>
              <a:gd name="connsiteY2" fmla="*/ 0 h 10000"/>
              <a:gd name="connsiteX3" fmla="*/ 9988 w 9988"/>
              <a:gd name="connsiteY3" fmla="*/ 9054 h 10000"/>
              <a:gd name="connsiteX4" fmla="*/ 9975 w 9988"/>
              <a:gd name="connsiteY4" fmla="*/ 10000 h 10000"/>
              <a:gd name="connsiteX0" fmla="*/ 9987 w 10000"/>
              <a:gd name="connsiteY0" fmla="*/ 10000 h 10000"/>
              <a:gd name="connsiteX1" fmla="*/ 0 w 10000"/>
              <a:gd name="connsiteY1" fmla="*/ 10 h 10000"/>
              <a:gd name="connsiteX2" fmla="*/ 9987 w 10000"/>
              <a:gd name="connsiteY2" fmla="*/ 0 h 10000"/>
              <a:gd name="connsiteX3" fmla="*/ 10000 w 10000"/>
              <a:gd name="connsiteY3" fmla="*/ 9054 h 10000"/>
              <a:gd name="connsiteX4" fmla="*/ 9987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9987" y="10000"/>
                </a:moveTo>
                <a:lnTo>
                  <a:pt x="0" y="10"/>
                </a:lnTo>
                <a:lnTo>
                  <a:pt x="9987" y="0"/>
                </a:lnTo>
                <a:cubicBezTo>
                  <a:pt x="10015" y="3177"/>
                  <a:pt x="9972" y="5898"/>
                  <a:pt x="10000" y="9054"/>
                </a:cubicBezTo>
                <a:cubicBezTo>
                  <a:pt x="9990" y="9345"/>
                  <a:pt x="9998" y="9585"/>
                  <a:pt x="9987" y="10000"/>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fi-FI"/>
          </a:p>
        </p:txBody>
      </p:sp>
      <p:sp>
        <p:nvSpPr>
          <p:cNvPr id="11" name="Freeform 10"/>
          <p:cNvSpPr>
            <a:spLocks/>
          </p:cNvSpPr>
          <p:nvPr userDrawn="1"/>
        </p:nvSpPr>
        <p:spPr bwMode="auto">
          <a:xfrm rot="5400000">
            <a:off x="368239" y="4113911"/>
            <a:ext cx="2385298" cy="3121778"/>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 name="connsiteX0" fmla="*/ 0 w 10000"/>
              <a:gd name="connsiteY0" fmla="*/ 10000 h 10000"/>
              <a:gd name="connsiteX1" fmla="*/ 5541 w 10000"/>
              <a:gd name="connsiteY1" fmla="*/ 0 h 10000"/>
              <a:gd name="connsiteX2" fmla="*/ 5742 w 10000"/>
              <a:gd name="connsiteY2" fmla="*/ 3981 h 10000"/>
              <a:gd name="connsiteX3" fmla="*/ 10000 w 10000"/>
              <a:gd name="connsiteY3" fmla="*/ 10000 h 10000"/>
              <a:gd name="connsiteX4" fmla="*/ 0 w 10000"/>
              <a:gd name="connsiteY4" fmla="*/ 10000 h 10000"/>
              <a:gd name="connsiteX0" fmla="*/ 0 w 10000"/>
              <a:gd name="connsiteY0" fmla="*/ 10000 h 10000"/>
              <a:gd name="connsiteX1" fmla="*/ 5541 w 10000"/>
              <a:gd name="connsiteY1" fmla="*/ 0 h 10000"/>
              <a:gd name="connsiteX2" fmla="*/ 7280 w 10000"/>
              <a:gd name="connsiteY2" fmla="*/ 3191 h 10000"/>
              <a:gd name="connsiteX3" fmla="*/ 10000 w 10000"/>
              <a:gd name="connsiteY3" fmla="*/ 10000 h 10000"/>
              <a:gd name="connsiteX4" fmla="*/ 0 w 10000"/>
              <a:gd name="connsiteY4" fmla="*/ 10000 h 10000"/>
              <a:gd name="connsiteX0" fmla="*/ 0 w 7280"/>
              <a:gd name="connsiteY0" fmla="*/ 10000 h 10000"/>
              <a:gd name="connsiteX1" fmla="*/ 5541 w 7280"/>
              <a:gd name="connsiteY1" fmla="*/ 0 h 10000"/>
              <a:gd name="connsiteX2" fmla="*/ 7280 w 7280"/>
              <a:gd name="connsiteY2" fmla="*/ 3191 h 10000"/>
              <a:gd name="connsiteX3" fmla="*/ 6455 w 7280"/>
              <a:gd name="connsiteY3" fmla="*/ 9930 h 10000"/>
              <a:gd name="connsiteX4" fmla="*/ 0 w 7280"/>
              <a:gd name="connsiteY4" fmla="*/ 10000 h 10000"/>
              <a:gd name="connsiteX0" fmla="*/ 0 w 10061"/>
              <a:gd name="connsiteY0" fmla="*/ 10000 h 10000"/>
              <a:gd name="connsiteX1" fmla="*/ 7611 w 10061"/>
              <a:gd name="connsiteY1" fmla="*/ 0 h 10000"/>
              <a:gd name="connsiteX2" fmla="*/ 10000 w 10061"/>
              <a:gd name="connsiteY2" fmla="*/ 3191 h 10000"/>
              <a:gd name="connsiteX3" fmla="*/ 10061 w 10061"/>
              <a:gd name="connsiteY3" fmla="*/ 10000 h 10000"/>
              <a:gd name="connsiteX4" fmla="*/ 0 w 10061"/>
              <a:gd name="connsiteY4" fmla="*/ 10000 h 10000"/>
              <a:gd name="connsiteX0" fmla="*/ 0 w 10066"/>
              <a:gd name="connsiteY0" fmla="*/ 10000 h 10000"/>
              <a:gd name="connsiteX1" fmla="*/ 7611 w 10066"/>
              <a:gd name="connsiteY1" fmla="*/ 0 h 10000"/>
              <a:gd name="connsiteX2" fmla="*/ 10061 w 10066"/>
              <a:gd name="connsiteY2" fmla="*/ 3214 h 10000"/>
              <a:gd name="connsiteX3" fmla="*/ 10061 w 10066"/>
              <a:gd name="connsiteY3" fmla="*/ 10000 h 10000"/>
              <a:gd name="connsiteX4" fmla="*/ 0 w 10066"/>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66" h="10000">
                <a:moveTo>
                  <a:pt x="0" y="10000"/>
                </a:moveTo>
                <a:lnTo>
                  <a:pt x="7611" y="0"/>
                </a:lnTo>
                <a:lnTo>
                  <a:pt x="10061" y="3214"/>
                </a:lnTo>
                <a:cubicBezTo>
                  <a:pt x="10081" y="5484"/>
                  <a:pt x="10041" y="7730"/>
                  <a:pt x="10061" y="10000"/>
                </a:cubicBezTo>
                <a:lnTo>
                  <a:pt x="0" y="10000"/>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fi-FI"/>
          </a:p>
        </p:txBody>
      </p:sp>
      <p:sp>
        <p:nvSpPr>
          <p:cNvPr id="5" name="Title 1"/>
          <p:cNvSpPr>
            <a:spLocks noGrp="1"/>
          </p:cNvSpPr>
          <p:nvPr userDrawn="1">
            <p:ph type="ctrTitle"/>
          </p:nvPr>
        </p:nvSpPr>
        <p:spPr>
          <a:xfrm>
            <a:off x="505053" y="2566038"/>
            <a:ext cx="8083322" cy="1628590"/>
          </a:xfrm>
          <a:prstGeom prst="rect">
            <a:avLst/>
          </a:prstGeom>
        </p:spPr>
        <p:txBody>
          <a:bodyPr lIns="0" tIns="0" rIns="0" bIns="0" anchor="t">
            <a:noAutofit/>
          </a:bodyPr>
          <a:lstStyle>
            <a:lvl1pPr algn="l">
              <a:lnSpc>
                <a:spcPct val="80000"/>
              </a:lnSpc>
              <a:defRPr sz="6600" b="1" spc="-150">
                <a:solidFill>
                  <a:schemeClr val="tx2"/>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4194628"/>
            <a:ext cx="5422394" cy="792000"/>
          </a:xfrm>
          <a:prstGeom prst="rect">
            <a:avLst/>
          </a:prstGeom>
        </p:spPr>
        <p:txBody>
          <a:bodyPr lIns="0" tIns="0" rIns="0" bIns="0" anchor="t">
            <a:normAutofit/>
          </a:bodyPr>
          <a:lstStyle>
            <a:lvl1pPr marL="0" indent="0" algn="l">
              <a:spcBef>
                <a:spcPts val="0"/>
              </a:spcBef>
              <a:buNone/>
              <a:defRPr sz="1800" i="0">
                <a:solidFill>
                  <a:schemeClr val="bg2"/>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60"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696310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ue cover 2">
    <p:bg>
      <p:bgPr>
        <a:solidFill>
          <a:schemeClr val="tx2"/>
        </a:solidFill>
        <a:effectLst/>
      </p:bgPr>
    </p:bg>
    <p:spTree>
      <p:nvGrpSpPr>
        <p:cNvPr id="1" name=""/>
        <p:cNvGrpSpPr/>
        <p:nvPr/>
      </p:nvGrpSpPr>
      <p:grpSpPr>
        <a:xfrm>
          <a:off x="0" y="0"/>
          <a:ext cx="0" cy="0"/>
          <a:chOff x="0" y="0"/>
          <a:chExt cx="0" cy="0"/>
        </a:xfrm>
      </p:grpSpPr>
      <p:sp>
        <p:nvSpPr>
          <p:cNvPr id="9" name="Freeform 8"/>
          <p:cNvSpPr>
            <a:spLocks/>
          </p:cNvSpPr>
          <p:nvPr userDrawn="1"/>
        </p:nvSpPr>
        <p:spPr bwMode="auto">
          <a:xfrm rot="5400000">
            <a:off x="3613028" y="1326058"/>
            <a:ext cx="4057273" cy="7018698"/>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 name="connsiteX0" fmla="*/ 10000 w 10000"/>
              <a:gd name="connsiteY0" fmla="*/ 10000 h 10000"/>
              <a:gd name="connsiteX1" fmla="*/ 0 w 10000"/>
              <a:gd name="connsiteY1" fmla="*/ 0 h 10000"/>
              <a:gd name="connsiteX2" fmla="*/ 10000 w 10000"/>
              <a:gd name="connsiteY2" fmla="*/ 0 h 10000"/>
              <a:gd name="connsiteX3" fmla="*/ 8420 w 10000"/>
              <a:gd name="connsiteY3" fmla="*/ 7598 h 10000"/>
              <a:gd name="connsiteX4" fmla="*/ 10000 w 10000"/>
              <a:gd name="connsiteY4" fmla="*/ 10000 h 10000"/>
              <a:gd name="connsiteX0" fmla="*/ 7203 w 10000"/>
              <a:gd name="connsiteY0" fmla="*/ 7092 h 7598"/>
              <a:gd name="connsiteX1" fmla="*/ 0 w 10000"/>
              <a:gd name="connsiteY1" fmla="*/ 0 h 7598"/>
              <a:gd name="connsiteX2" fmla="*/ 10000 w 10000"/>
              <a:gd name="connsiteY2" fmla="*/ 0 h 7598"/>
              <a:gd name="connsiteX3" fmla="*/ 8420 w 10000"/>
              <a:gd name="connsiteY3" fmla="*/ 7598 h 7598"/>
              <a:gd name="connsiteX4" fmla="*/ 7203 w 10000"/>
              <a:gd name="connsiteY4" fmla="*/ 7092 h 7598"/>
              <a:gd name="connsiteX0" fmla="*/ 8219 w 10000"/>
              <a:gd name="connsiteY0" fmla="*/ 10811 h 10811"/>
              <a:gd name="connsiteX1" fmla="*/ 0 w 10000"/>
              <a:gd name="connsiteY1" fmla="*/ 0 h 10811"/>
              <a:gd name="connsiteX2" fmla="*/ 10000 w 10000"/>
              <a:gd name="connsiteY2" fmla="*/ 0 h 10811"/>
              <a:gd name="connsiteX3" fmla="*/ 8420 w 10000"/>
              <a:gd name="connsiteY3" fmla="*/ 10000 h 10811"/>
              <a:gd name="connsiteX4" fmla="*/ 8219 w 10000"/>
              <a:gd name="connsiteY4" fmla="*/ 10811 h 10811"/>
              <a:gd name="connsiteX0" fmla="*/ 8219 w 8420"/>
              <a:gd name="connsiteY0" fmla="*/ 10811 h 10811"/>
              <a:gd name="connsiteX1" fmla="*/ 0 w 8420"/>
              <a:gd name="connsiteY1" fmla="*/ 0 h 10811"/>
              <a:gd name="connsiteX2" fmla="*/ 7380 w 8420"/>
              <a:gd name="connsiteY2" fmla="*/ 112 h 10811"/>
              <a:gd name="connsiteX3" fmla="*/ 8420 w 8420"/>
              <a:gd name="connsiteY3" fmla="*/ 10000 h 10811"/>
              <a:gd name="connsiteX4" fmla="*/ 8219 w 8420"/>
              <a:gd name="connsiteY4" fmla="*/ 10811 h 10811"/>
              <a:gd name="connsiteX0" fmla="*/ 9761 w 10000"/>
              <a:gd name="connsiteY0" fmla="*/ 10010 h 10010"/>
              <a:gd name="connsiteX1" fmla="*/ 0 w 10000"/>
              <a:gd name="connsiteY1" fmla="*/ 10 h 10010"/>
              <a:gd name="connsiteX2" fmla="*/ 9761 w 10000"/>
              <a:gd name="connsiteY2" fmla="*/ 0 h 10010"/>
              <a:gd name="connsiteX3" fmla="*/ 10000 w 10000"/>
              <a:gd name="connsiteY3" fmla="*/ 9260 h 10010"/>
              <a:gd name="connsiteX4" fmla="*/ 9761 w 10000"/>
              <a:gd name="connsiteY4" fmla="*/ 10010 h 10010"/>
              <a:gd name="connsiteX0" fmla="*/ 9761 w 9785"/>
              <a:gd name="connsiteY0" fmla="*/ 10010 h 10010"/>
              <a:gd name="connsiteX1" fmla="*/ 0 w 9785"/>
              <a:gd name="connsiteY1" fmla="*/ 10 h 10010"/>
              <a:gd name="connsiteX2" fmla="*/ 9761 w 9785"/>
              <a:gd name="connsiteY2" fmla="*/ 0 h 10010"/>
              <a:gd name="connsiteX3" fmla="*/ 9773 w 9785"/>
              <a:gd name="connsiteY3" fmla="*/ 9063 h 10010"/>
              <a:gd name="connsiteX4" fmla="*/ 9761 w 9785"/>
              <a:gd name="connsiteY4" fmla="*/ 10010 h 1001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12"/>
              <a:gd name="connsiteY0" fmla="*/ 10000 h 10000"/>
              <a:gd name="connsiteX1" fmla="*/ 0 w 10012"/>
              <a:gd name="connsiteY1" fmla="*/ 10 h 10000"/>
              <a:gd name="connsiteX2" fmla="*/ 9975 w 10012"/>
              <a:gd name="connsiteY2" fmla="*/ 0 h 10000"/>
              <a:gd name="connsiteX3" fmla="*/ 9988 w 10012"/>
              <a:gd name="connsiteY3" fmla="*/ 9054 h 10000"/>
              <a:gd name="connsiteX4" fmla="*/ 9975 w 10012"/>
              <a:gd name="connsiteY4" fmla="*/ 10000 h 10000"/>
              <a:gd name="connsiteX0" fmla="*/ 9975 w 9988"/>
              <a:gd name="connsiteY0" fmla="*/ 10000 h 10000"/>
              <a:gd name="connsiteX1" fmla="*/ 0 w 9988"/>
              <a:gd name="connsiteY1" fmla="*/ 10 h 10000"/>
              <a:gd name="connsiteX2" fmla="*/ 9975 w 9988"/>
              <a:gd name="connsiteY2" fmla="*/ 0 h 10000"/>
              <a:gd name="connsiteX3" fmla="*/ 9988 w 9988"/>
              <a:gd name="connsiteY3" fmla="*/ 9054 h 10000"/>
              <a:gd name="connsiteX4" fmla="*/ 9975 w 9988"/>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88" h="10000">
                <a:moveTo>
                  <a:pt x="9975" y="10000"/>
                </a:moveTo>
                <a:lnTo>
                  <a:pt x="0" y="10"/>
                </a:lnTo>
                <a:lnTo>
                  <a:pt x="9975" y="0"/>
                </a:lnTo>
                <a:cubicBezTo>
                  <a:pt x="10003" y="3177"/>
                  <a:pt x="9960" y="5898"/>
                  <a:pt x="9988" y="9054"/>
                </a:cubicBezTo>
                <a:cubicBezTo>
                  <a:pt x="9978" y="9407"/>
                  <a:pt x="9986" y="9667"/>
                  <a:pt x="9975" y="10000"/>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fi-FI"/>
          </a:p>
        </p:txBody>
      </p:sp>
      <p:sp>
        <p:nvSpPr>
          <p:cNvPr id="11" name="Freeform 10"/>
          <p:cNvSpPr>
            <a:spLocks/>
          </p:cNvSpPr>
          <p:nvPr userDrawn="1"/>
        </p:nvSpPr>
        <p:spPr bwMode="auto">
          <a:xfrm rot="5400000">
            <a:off x="368239" y="4113911"/>
            <a:ext cx="2385298" cy="3121778"/>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 name="connsiteX0" fmla="*/ 0 w 10000"/>
              <a:gd name="connsiteY0" fmla="*/ 10000 h 10000"/>
              <a:gd name="connsiteX1" fmla="*/ 5541 w 10000"/>
              <a:gd name="connsiteY1" fmla="*/ 0 h 10000"/>
              <a:gd name="connsiteX2" fmla="*/ 5742 w 10000"/>
              <a:gd name="connsiteY2" fmla="*/ 3981 h 10000"/>
              <a:gd name="connsiteX3" fmla="*/ 10000 w 10000"/>
              <a:gd name="connsiteY3" fmla="*/ 10000 h 10000"/>
              <a:gd name="connsiteX4" fmla="*/ 0 w 10000"/>
              <a:gd name="connsiteY4" fmla="*/ 10000 h 10000"/>
              <a:gd name="connsiteX0" fmla="*/ 0 w 10000"/>
              <a:gd name="connsiteY0" fmla="*/ 10000 h 10000"/>
              <a:gd name="connsiteX1" fmla="*/ 5541 w 10000"/>
              <a:gd name="connsiteY1" fmla="*/ 0 h 10000"/>
              <a:gd name="connsiteX2" fmla="*/ 7280 w 10000"/>
              <a:gd name="connsiteY2" fmla="*/ 3191 h 10000"/>
              <a:gd name="connsiteX3" fmla="*/ 10000 w 10000"/>
              <a:gd name="connsiteY3" fmla="*/ 10000 h 10000"/>
              <a:gd name="connsiteX4" fmla="*/ 0 w 10000"/>
              <a:gd name="connsiteY4" fmla="*/ 10000 h 10000"/>
              <a:gd name="connsiteX0" fmla="*/ 0 w 7280"/>
              <a:gd name="connsiteY0" fmla="*/ 10000 h 10000"/>
              <a:gd name="connsiteX1" fmla="*/ 5541 w 7280"/>
              <a:gd name="connsiteY1" fmla="*/ 0 h 10000"/>
              <a:gd name="connsiteX2" fmla="*/ 7280 w 7280"/>
              <a:gd name="connsiteY2" fmla="*/ 3191 h 10000"/>
              <a:gd name="connsiteX3" fmla="*/ 6455 w 7280"/>
              <a:gd name="connsiteY3" fmla="*/ 9930 h 10000"/>
              <a:gd name="connsiteX4" fmla="*/ 0 w 7280"/>
              <a:gd name="connsiteY4" fmla="*/ 10000 h 10000"/>
              <a:gd name="connsiteX0" fmla="*/ 0 w 10061"/>
              <a:gd name="connsiteY0" fmla="*/ 10000 h 10000"/>
              <a:gd name="connsiteX1" fmla="*/ 7611 w 10061"/>
              <a:gd name="connsiteY1" fmla="*/ 0 h 10000"/>
              <a:gd name="connsiteX2" fmla="*/ 10000 w 10061"/>
              <a:gd name="connsiteY2" fmla="*/ 3191 h 10000"/>
              <a:gd name="connsiteX3" fmla="*/ 10061 w 10061"/>
              <a:gd name="connsiteY3" fmla="*/ 10000 h 10000"/>
              <a:gd name="connsiteX4" fmla="*/ 0 w 10061"/>
              <a:gd name="connsiteY4" fmla="*/ 10000 h 10000"/>
              <a:gd name="connsiteX0" fmla="*/ 0 w 10066"/>
              <a:gd name="connsiteY0" fmla="*/ 10000 h 10000"/>
              <a:gd name="connsiteX1" fmla="*/ 7611 w 10066"/>
              <a:gd name="connsiteY1" fmla="*/ 0 h 10000"/>
              <a:gd name="connsiteX2" fmla="*/ 10061 w 10066"/>
              <a:gd name="connsiteY2" fmla="*/ 3214 h 10000"/>
              <a:gd name="connsiteX3" fmla="*/ 10061 w 10066"/>
              <a:gd name="connsiteY3" fmla="*/ 10000 h 10000"/>
              <a:gd name="connsiteX4" fmla="*/ 0 w 10066"/>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66" h="10000">
                <a:moveTo>
                  <a:pt x="0" y="10000"/>
                </a:moveTo>
                <a:lnTo>
                  <a:pt x="7611" y="0"/>
                </a:lnTo>
                <a:lnTo>
                  <a:pt x="10061" y="3214"/>
                </a:lnTo>
                <a:cubicBezTo>
                  <a:pt x="10081" y="5484"/>
                  <a:pt x="10041" y="7730"/>
                  <a:pt x="10061" y="10000"/>
                </a:cubicBezTo>
                <a:lnTo>
                  <a:pt x="0" y="10000"/>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fi-FI"/>
          </a:p>
        </p:txBody>
      </p:sp>
      <p:sp>
        <p:nvSpPr>
          <p:cNvPr id="5" name="Title 1"/>
          <p:cNvSpPr>
            <a:spLocks noGrp="1"/>
          </p:cNvSpPr>
          <p:nvPr userDrawn="1">
            <p:ph type="ctrTitle"/>
          </p:nvPr>
        </p:nvSpPr>
        <p:spPr>
          <a:xfrm>
            <a:off x="505053" y="2566038"/>
            <a:ext cx="8083322" cy="1635848"/>
          </a:xfrm>
          <a:prstGeom prst="rect">
            <a:avLst/>
          </a:prstGeom>
        </p:spPr>
        <p:txBody>
          <a:bodyPr lIns="0" tIns="0" rIns="0" bIns="0" anchor="t">
            <a:noAutofit/>
          </a:bodyPr>
          <a:lstStyle>
            <a:lvl1pPr algn="l">
              <a:lnSpc>
                <a:spcPct val="80000"/>
              </a:lnSpc>
              <a:defRPr sz="6600" b="1" spc="-15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4194630"/>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776394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cover">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814748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age cover - dimming">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gradFill flip="none" rotWithShape="1">
            <a:gsLst>
              <a:gs pos="0">
                <a:schemeClr val="tx1">
                  <a:alpha val="40000"/>
                </a:schemeClr>
              </a:gs>
              <a:gs pos="100000">
                <a:schemeClr val="bg1">
                  <a:shade val="100000"/>
                  <a:satMod val="115000"/>
                  <a:alpha val="0"/>
                </a:schemeClr>
              </a:gs>
            </a:gsLst>
            <a:path path="circle">
              <a:fillToRect r="100000" b="100000"/>
            </a:path>
            <a:tileRect l="-100000" t="-10000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8"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081595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ubcover">
    <p:bg>
      <p:bgPr>
        <a:solidFill>
          <a:schemeClr val="tx2"/>
        </a:solidFill>
        <a:effectLst/>
      </p:bgPr>
    </p:bg>
    <p:spTree>
      <p:nvGrpSpPr>
        <p:cNvPr id="1" name=""/>
        <p:cNvGrpSpPr/>
        <p:nvPr/>
      </p:nvGrpSpPr>
      <p:grpSpPr>
        <a:xfrm>
          <a:off x="0" y="0"/>
          <a:ext cx="0" cy="0"/>
          <a:chOff x="0" y="0"/>
          <a:chExt cx="0" cy="0"/>
        </a:xfrm>
      </p:grpSpPr>
      <p:pic>
        <p:nvPicPr>
          <p:cNvPr id="5"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spTree>
    <p:extLst>
      <p:ext uri="{BB962C8B-B14F-4D97-AF65-F5344CB8AC3E}">
        <p14:creationId xmlns:p14="http://schemas.microsoft.com/office/powerpoint/2010/main" val="279819996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ubcover with image">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pic>
        <p:nvPicPr>
          <p:cNvPr id="5"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665780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ubcover with image - dimming">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5" name="Rectangle 4"/>
          <p:cNvSpPr/>
          <p:nvPr userDrawn="1"/>
        </p:nvSpPr>
        <p:spPr>
          <a:xfrm>
            <a:off x="0" y="0"/>
            <a:ext cx="9144000" cy="6858000"/>
          </a:xfrm>
          <a:prstGeom prst="rect">
            <a:avLst/>
          </a:prstGeom>
          <a:solidFill>
            <a:schemeClr val="tx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pic>
        <p:nvPicPr>
          <p:cNvPr id="6"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241833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3"/>
          </p:nvPr>
        </p:nvSpPr>
        <p:spPr>
          <a:xfrm>
            <a:off x="4940300" y="5953125"/>
            <a:ext cx="3619500" cy="158750"/>
          </a:xfrm>
          <a:prstGeom prst="rect">
            <a:avLst/>
          </a:prstGeom>
        </p:spPr>
        <p:txBody>
          <a:bodyPr vert="horz" lIns="91440" tIns="45720" rIns="0" bIns="45720" rtlCol="0" anchor="ctr"/>
          <a:lstStyle>
            <a:lvl1pPr algn="r">
              <a:defRPr sz="900">
                <a:solidFill>
                  <a:schemeClr val="tx1">
                    <a:tint val="75000"/>
                  </a:schemeClr>
                </a:solidFill>
              </a:defRPr>
            </a:lvl1pPr>
          </a:lstStyle>
          <a:p>
            <a:pPr>
              <a:defRPr/>
            </a:pPr>
            <a:endParaRPr lang="fi-FI" dirty="0"/>
          </a:p>
        </p:txBody>
      </p:sp>
      <p:sp>
        <p:nvSpPr>
          <p:cNvPr id="8" name="Date Placeholder 7"/>
          <p:cNvSpPr>
            <a:spLocks noGrp="1"/>
          </p:cNvSpPr>
          <p:nvPr>
            <p:ph type="dt" sz="half" idx="2"/>
          </p:nvPr>
        </p:nvSpPr>
        <p:spPr>
          <a:xfrm>
            <a:off x="4940300" y="6111875"/>
            <a:ext cx="3619500" cy="185738"/>
          </a:xfrm>
          <a:prstGeom prst="rect">
            <a:avLst/>
          </a:prstGeom>
        </p:spPr>
        <p:txBody>
          <a:bodyPr vert="horz" lIns="91440" tIns="45720" rIns="0" bIns="45720" rtlCol="0" anchor="ctr"/>
          <a:lstStyle>
            <a:lvl1pPr algn="r">
              <a:defRPr sz="900">
                <a:solidFill>
                  <a:schemeClr val="tx1">
                    <a:tint val="75000"/>
                  </a:schemeClr>
                </a:solidFill>
              </a:defRPr>
            </a:lvl1pPr>
          </a:lstStyle>
          <a:p>
            <a:pPr>
              <a:defRPr/>
            </a:pPr>
            <a:fld id="{69FB6EC2-AA06-4363-AB3C-5E0C8BE1BC77}" type="datetime1">
              <a:rPr lang="fi-FI" smtClean="0"/>
              <a:t>21.1.2016</a:t>
            </a:fld>
            <a:endParaRPr lang="fi-FI" dirty="0"/>
          </a:p>
        </p:txBody>
      </p:sp>
      <p:sp>
        <p:nvSpPr>
          <p:cNvPr id="9" name="Slide Number Placeholder 8"/>
          <p:cNvSpPr>
            <a:spLocks noGrp="1"/>
          </p:cNvSpPr>
          <p:nvPr>
            <p:ph type="sldNum" sz="quarter" idx="4"/>
          </p:nvPr>
        </p:nvSpPr>
        <p:spPr>
          <a:xfrm>
            <a:off x="4940300" y="6297613"/>
            <a:ext cx="3619500" cy="161925"/>
          </a:xfrm>
          <a:prstGeom prst="rect">
            <a:avLst/>
          </a:prstGeom>
        </p:spPr>
        <p:txBody>
          <a:bodyPr vert="horz" lIns="91440" tIns="45720" rIns="0" bIns="45720" rtlCol="0" anchor="ctr"/>
          <a:lstStyle>
            <a:lvl1pPr algn="r">
              <a:defRPr sz="900">
                <a:solidFill>
                  <a:schemeClr val="tx1">
                    <a:tint val="75000"/>
                  </a:schemeClr>
                </a:solidFill>
              </a:defRPr>
            </a:lvl1pPr>
          </a:lstStyle>
          <a:p>
            <a:pPr>
              <a:defRPr/>
            </a:pPr>
            <a:fld id="{865DB13D-24FD-0641-8100-A6CD964B88B6}" type="slidenum">
              <a:rPr lang="fi-FI"/>
              <a:pPr>
                <a:defRPr/>
              </a:pPr>
              <a:t>‹#›</a:t>
            </a:fld>
            <a:endParaRPr lang="fi-FI"/>
          </a:p>
        </p:txBody>
      </p:sp>
    </p:spTree>
    <p:extLst>
      <p:ext uri="{BB962C8B-B14F-4D97-AF65-F5344CB8AC3E}">
        <p14:creationId xmlns:p14="http://schemas.microsoft.com/office/powerpoint/2010/main" val="3133785548"/>
      </p:ext>
    </p:extLst>
  </p:cSld>
  <p:clrMap bg1="lt1" tx1="dk1" bg2="lt2" tx2="dk2" accent1="accent1" accent2="accent2" accent3="accent3" accent4="accent4" accent5="accent5" accent6="accent6" hlink="hlink" folHlink="folHlink"/>
  <p:sldLayoutIdLst>
    <p:sldLayoutId id="2147484837" r:id="rId1"/>
    <p:sldLayoutId id="2147484839" r:id="rId2"/>
    <p:sldLayoutId id="2147484840" r:id="rId3"/>
    <p:sldLayoutId id="2147484842" r:id="rId4"/>
    <p:sldLayoutId id="2147484843" r:id="rId5"/>
    <p:sldLayoutId id="2147484844" r:id="rId6"/>
    <p:sldLayoutId id="2147484821" r:id="rId7"/>
    <p:sldLayoutId id="2147484847" r:id="rId8"/>
    <p:sldLayoutId id="2147484845" r:id="rId9"/>
    <p:sldLayoutId id="2147484850" r:id="rId10"/>
    <p:sldLayoutId id="2147484848" r:id="rId11"/>
    <p:sldLayoutId id="2147484852" r:id="rId12"/>
    <p:sldLayoutId id="2147484853" r:id="rId13"/>
    <p:sldLayoutId id="2147484854" r:id="rId14"/>
    <p:sldLayoutId id="2147484855" r:id="rId15"/>
  </p:sldLayoutIdLst>
  <p:timing>
    <p:tnLst>
      <p:par>
        <p:cTn id="1" dur="indefinite" restart="never" nodeType="tmRoot"/>
      </p:par>
    </p:tnLst>
  </p:timing>
  <p:hf hdr="0" ftr="0"/>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0"/>
          <a:cs typeface="MS PGothic" pitchFamily="34" charset="-128"/>
        </a:defRPr>
      </a:lvl1pPr>
      <a:lvl2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2pPr>
      <a:lvl3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3pPr>
      <a:lvl4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4pPr>
      <a:lvl5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5pPr>
      <a:lvl6pPr marL="4572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S PGothic" pitchFamily="34"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MS PGothic" pitchFamily="34" charset="-128"/>
          <a:cs typeface="MS PGothic" charset="0"/>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ヒラギノ角ゴ Pro W3" charset="-128"/>
          <a:cs typeface="ヒラギノ角ゴ Pro W3" charset="-128"/>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0"/>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S PGothic" pitchFamily="34" charset="-128"/>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 Id="rId5" Type="http://schemas.openxmlformats.org/officeDocument/2006/relationships/image" Target="../media/image3.png"/><Relationship Id="rId4" Type="http://schemas.openxmlformats.org/officeDocument/2006/relationships/package" Target="../embeddings/_________Microsoft_Word1.docx"/></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rmAutofit fontScale="90000"/>
          </a:bodyPr>
          <a:lstStyle/>
          <a:p>
            <a:r>
              <a:rPr lang="en-GB" dirty="0" smtClean="0"/>
              <a:t>EUR-ACE </a:t>
            </a:r>
            <a:br>
              <a:rPr lang="en-GB" dirty="0" smtClean="0"/>
            </a:br>
            <a:r>
              <a:rPr lang="en-GB" dirty="0" smtClean="0"/>
              <a:t>Engineering Programme Accreditations</a:t>
            </a:r>
            <a:endParaRPr lang="fi-FI" dirty="0"/>
          </a:p>
        </p:txBody>
      </p:sp>
      <p:sp>
        <p:nvSpPr>
          <p:cNvPr id="7" name="Alaotsikko 3"/>
          <p:cNvSpPr>
            <a:spLocks noGrp="1"/>
          </p:cNvSpPr>
          <p:nvPr>
            <p:ph type="subTitle" idx="1"/>
          </p:nvPr>
        </p:nvSpPr>
        <p:spPr/>
        <p:txBody>
          <a:bodyPr>
            <a:normAutofit/>
          </a:bodyPr>
          <a:lstStyle/>
          <a:p>
            <a:endParaRPr lang="en-GB" noProof="0" dirty="0" smtClean="0"/>
          </a:p>
        </p:txBody>
      </p:sp>
      <p:sp>
        <p:nvSpPr>
          <p:cNvPr id="5" name="Alaotsikko 2"/>
          <p:cNvSpPr txBox="1">
            <a:spLocks/>
          </p:cNvSpPr>
          <p:nvPr/>
        </p:nvSpPr>
        <p:spPr>
          <a:xfrm>
            <a:off x="1524000" y="4038600"/>
            <a:ext cx="6400800" cy="105496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Georgia" panose="02040502050405020303" pitchFamily="18" charset="0"/>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Georgia" panose="02040502050405020303" pitchFamily="18" charset="0"/>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Georgia" panose="02040502050405020303" pitchFamily="18" charset="0"/>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Georgia" panose="02040502050405020303" pitchFamily="18"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Georgia" panose="02040502050405020303" pitchFamily="18" charset="0"/>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i-FI" sz="2400" dirty="0"/>
          </a:p>
        </p:txBody>
      </p:sp>
    </p:spTree>
    <p:extLst>
      <p:ext uri="{BB962C8B-B14F-4D97-AF65-F5344CB8AC3E}">
        <p14:creationId xmlns:p14="http://schemas.microsoft.com/office/powerpoint/2010/main" val="12582756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noProof="0" dirty="0" smtClean="0"/>
              <a:t>Accreditation standards</a:t>
            </a:r>
            <a:endParaRPr lang="en-GB" noProof="0" dirty="0"/>
          </a:p>
        </p:txBody>
      </p:sp>
    </p:spTree>
    <p:extLst>
      <p:ext uri="{BB962C8B-B14F-4D97-AF65-F5344CB8AC3E}">
        <p14:creationId xmlns:p14="http://schemas.microsoft.com/office/powerpoint/2010/main" val="25844789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err="1" smtClean="0"/>
              <a:t>Accreditation</a:t>
            </a:r>
            <a:r>
              <a:rPr lang="fi-FI" dirty="0" smtClean="0"/>
              <a:t> </a:t>
            </a:r>
            <a:r>
              <a:rPr lang="fi-FI" dirty="0" err="1" smtClean="0"/>
              <a:t>standards</a:t>
            </a:r>
            <a:endParaRPr lang="fi-FI" dirty="0"/>
          </a:p>
        </p:txBody>
      </p:sp>
      <p:sp>
        <p:nvSpPr>
          <p:cNvPr id="3" name="Sisällön paikkamerkki 2"/>
          <p:cNvSpPr>
            <a:spLocks noGrp="1"/>
          </p:cNvSpPr>
          <p:nvPr>
            <p:ph sz="quarter" idx="14"/>
          </p:nvPr>
        </p:nvSpPr>
        <p:spPr/>
        <p:txBody>
          <a:bodyPr/>
          <a:lstStyle/>
          <a:p>
            <a:pPr marL="342900" indent="-342900">
              <a:buFont typeface="Arial" panose="020B0604020202020204" pitchFamily="34" charset="0"/>
              <a:buChar char="•"/>
            </a:pPr>
            <a:r>
              <a:rPr lang="fi-FI" dirty="0" smtClean="0"/>
              <a:t>To </a:t>
            </a:r>
            <a:r>
              <a:rPr lang="fi-FI" dirty="0" err="1" smtClean="0"/>
              <a:t>be</a:t>
            </a:r>
            <a:r>
              <a:rPr lang="fi-FI" dirty="0" smtClean="0"/>
              <a:t> </a:t>
            </a:r>
            <a:r>
              <a:rPr lang="fi-FI" dirty="0" err="1" smtClean="0"/>
              <a:t>accredited</a:t>
            </a:r>
            <a:r>
              <a:rPr lang="fi-FI" dirty="0" smtClean="0"/>
              <a:t>, </a:t>
            </a:r>
            <a:r>
              <a:rPr lang="fi-FI" dirty="0" err="1" smtClean="0"/>
              <a:t>the</a:t>
            </a:r>
            <a:r>
              <a:rPr lang="fi-FI" dirty="0" smtClean="0"/>
              <a:t> engineering </a:t>
            </a:r>
            <a:r>
              <a:rPr lang="fi-FI" dirty="0" err="1" smtClean="0"/>
              <a:t>programme</a:t>
            </a:r>
            <a:r>
              <a:rPr lang="fi-FI" dirty="0" smtClean="0"/>
              <a:t> </a:t>
            </a:r>
            <a:r>
              <a:rPr lang="fi-FI" dirty="0" err="1" smtClean="0"/>
              <a:t>has</a:t>
            </a:r>
            <a:r>
              <a:rPr lang="fi-FI" dirty="0" smtClean="0"/>
              <a:t> to </a:t>
            </a:r>
            <a:r>
              <a:rPr lang="fi-FI" dirty="0" err="1" smtClean="0"/>
              <a:t>fulfill</a:t>
            </a:r>
            <a:r>
              <a:rPr lang="fi-FI" dirty="0" smtClean="0"/>
              <a:t> </a:t>
            </a:r>
            <a:r>
              <a:rPr lang="fi-FI" dirty="0" err="1" smtClean="0"/>
              <a:t>the</a:t>
            </a:r>
            <a:r>
              <a:rPr lang="fi-FI" dirty="0" smtClean="0"/>
              <a:t> FINEEC </a:t>
            </a:r>
            <a:r>
              <a:rPr lang="fi-FI" dirty="0" err="1" smtClean="0"/>
              <a:t>accreditation</a:t>
            </a:r>
            <a:r>
              <a:rPr lang="fi-FI" dirty="0" smtClean="0"/>
              <a:t> </a:t>
            </a:r>
            <a:r>
              <a:rPr lang="fi-FI" dirty="0" err="1" smtClean="0"/>
              <a:t>standards</a:t>
            </a:r>
            <a:endParaRPr lang="fi-FI" dirty="0" smtClean="0"/>
          </a:p>
          <a:p>
            <a:endParaRPr lang="fi-FI" dirty="0"/>
          </a:p>
          <a:p>
            <a:pPr marL="342900" indent="-342900">
              <a:buFont typeface="Arial" panose="020B0604020202020204" pitchFamily="34" charset="0"/>
              <a:buChar char="•"/>
            </a:pPr>
            <a:r>
              <a:rPr lang="fi-FI" dirty="0" err="1" smtClean="0"/>
              <a:t>The</a:t>
            </a:r>
            <a:r>
              <a:rPr lang="fi-FI" dirty="0" smtClean="0"/>
              <a:t> </a:t>
            </a:r>
            <a:r>
              <a:rPr lang="fi-FI" dirty="0" err="1" smtClean="0"/>
              <a:t>standards</a:t>
            </a:r>
            <a:r>
              <a:rPr lang="fi-FI" dirty="0" smtClean="0"/>
              <a:t> </a:t>
            </a:r>
            <a:r>
              <a:rPr lang="fi-FI" dirty="0" err="1" smtClean="0"/>
              <a:t>are</a:t>
            </a:r>
            <a:r>
              <a:rPr lang="fi-FI" dirty="0" smtClean="0"/>
              <a:t> </a:t>
            </a:r>
            <a:r>
              <a:rPr lang="fi-FI" dirty="0" err="1" smtClean="0"/>
              <a:t>divided</a:t>
            </a:r>
            <a:r>
              <a:rPr lang="fi-FI" dirty="0" smtClean="0"/>
              <a:t> into </a:t>
            </a:r>
            <a:r>
              <a:rPr lang="fi-FI" dirty="0" err="1" smtClean="0"/>
              <a:t>four</a:t>
            </a:r>
            <a:r>
              <a:rPr lang="fi-FI" dirty="0" smtClean="0"/>
              <a:t> </a:t>
            </a:r>
            <a:r>
              <a:rPr lang="fi-FI" dirty="0" err="1" smtClean="0"/>
              <a:t>categories</a:t>
            </a:r>
            <a:endParaRPr lang="fi-FI" dirty="0"/>
          </a:p>
          <a:p>
            <a:pPr marL="754063" lvl="1" indent="-457200">
              <a:buFont typeface="+mj-lt"/>
              <a:buAutoNum type="arabicPeriod"/>
            </a:pPr>
            <a:r>
              <a:rPr lang="fi-FI" dirty="0" smtClean="0"/>
              <a:t>Planning of </a:t>
            </a:r>
            <a:r>
              <a:rPr lang="fi-FI" dirty="0" err="1" smtClean="0"/>
              <a:t>the</a:t>
            </a:r>
            <a:r>
              <a:rPr lang="fi-FI" dirty="0" smtClean="0"/>
              <a:t> </a:t>
            </a:r>
            <a:r>
              <a:rPr lang="fi-FI" dirty="0" err="1" smtClean="0"/>
              <a:t>programme</a:t>
            </a:r>
            <a:endParaRPr lang="fi-FI" dirty="0" smtClean="0"/>
          </a:p>
          <a:p>
            <a:pPr marL="754063" lvl="1" indent="-457200">
              <a:buFont typeface="+mj-lt"/>
              <a:buAutoNum type="arabicPeriod"/>
            </a:pPr>
            <a:r>
              <a:rPr lang="en-US" dirty="0"/>
              <a:t>Implementation of teaching and </a:t>
            </a:r>
            <a:r>
              <a:rPr lang="en-US" dirty="0" smtClean="0"/>
              <a:t>learning</a:t>
            </a:r>
          </a:p>
          <a:p>
            <a:pPr marL="754063" lvl="1" indent="-457200">
              <a:buFont typeface="+mj-lt"/>
              <a:buAutoNum type="arabicPeriod"/>
            </a:pPr>
            <a:r>
              <a:rPr lang="fi-FI" dirty="0" smtClean="0"/>
              <a:t>Resources</a:t>
            </a:r>
          </a:p>
          <a:p>
            <a:pPr marL="754063" lvl="1" indent="-457200">
              <a:buFont typeface="+mj-lt"/>
              <a:buAutoNum type="arabicPeriod"/>
            </a:pPr>
            <a:r>
              <a:rPr lang="fi-FI" dirty="0" err="1"/>
              <a:t>Quality</a:t>
            </a:r>
            <a:r>
              <a:rPr lang="fi-FI" dirty="0"/>
              <a:t> management</a:t>
            </a:r>
            <a:endParaRPr lang="fi-FI" dirty="0" smtClean="0"/>
          </a:p>
          <a:p>
            <a:pPr marL="754063" lvl="1" indent="-457200">
              <a:buFont typeface="+mj-lt"/>
              <a:buAutoNum type="arabicPeriod"/>
            </a:pPr>
            <a:endParaRPr lang="fi-FI" dirty="0" smtClean="0"/>
          </a:p>
        </p:txBody>
      </p:sp>
      <p:sp>
        <p:nvSpPr>
          <p:cNvPr id="4" name="Päivämäärän paikkamerkki 3"/>
          <p:cNvSpPr>
            <a:spLocks noGrp="1"/>
          </p:cNvSpPr>
          <p:nvPr>
            <p:ph type="dt" sz="half" idx="15"/>
          </p:nvPr>
        </p:nvSpPr>
        <p:spPr/>
        <p:txBody>
          <a:bodyPr/>
          <a:lstStyle/>
          <a:p>
            <a:pPr>
              <a:defRPr/>
            </a:pPr>
            <a:r>
              <a:rPr lang="fi-FI" smtClean="0"/>
              <a:t>11.5.2014</a:t>
            </a:r>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11</a:t>
            </a:fld>
            <a:endParaRPr lang="fi-FI"/>
          </a:p>
        </p:txBody>
      </p:sp>
    </p:spTree>
    <p:extLst>
      <p:ext uri="{BB962C8B-B14F-4D97-AF65-F5344CB8AC3E}">
        <p14:creationId xmlns:p14="http://schemas.microsoft.com/office/powerpoint/2010/main" val="42292992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err="1" smtClean="0"/>
              <a:t>Evidence</a:t>
            </a:r>
            <a:endParaRPr lang="fi-FI" dirty="0"/>
          </a:p>
        </p:txBody>
      </p:sp>
      <p:sp>
        <p:nvSpPr>
          <p:cNvPr id="3" name="Sisällön paikkamerkki 2"/>
          <p:cNvSpPr>
            <a:spLocks noGrp="1"/>
          </p:cNvSpPr>
          <p:nvPr>
            <p:ph sz="quarter" idx="14"/>
          </p:nvPr>
        </p:nvSpPr>
        <p:spPr>
          <a:xfrm>
            <a:off x="541338" y="1384299"/>
            <a:ext cx="8047037" cy="4552267"/>
          </a:xfrm>
        </p:spPr>
        <p:txBody>
          <a:bodyPr/>
          <a:lstStyle/>
          <a:p>
            <a:pPr marL="342900" indent="-342900">
              <a:buFont typeface="Arial" panose="020B0604020202020204" pitchFamily="34" charset="0"/>
              <a:buChar char="•"/>
            </a:pPr>
            <a:r>
              <a:rPr lang="fi-FI" dirty="0" err="1" smtClean="0"/>
              <a:t>The</a:t>
            </a:r>
            <a:r>
              <a:rPr lang="fi-FI" dirty="0" smtClean="0"/>
              <a:t> </a:t>
            </a:r>
            <a:r>
              <a:rPr lang="fi-FI" dirty="0" err="1" smtClean="0"/>
              <a:t>self-assessment</a:t>
            </a:r>
            <a:r>
              <a:rPr lang="fi-FI" dirty="0" smtClean="0"/>
              <a:t> </a:t>
            </a:r>
            <a:r>
              <a:rPr lang="fi-FI" dirty="0" err="1" smtClean="0"/>
              <a:t>report</a:t>
            </a:r>
            <a:r>
              <a:rPr lang="fi-FI" dirty="0" smtClean="0"/>
              <a:t> of </a:t>
            </a:r>
            <a:r>
              <a:rPr lang="fi-FI" dirty="0" err="1" smtClean="0"/>
              <a:t>the</a:t>
            </a:r>
            <a:r>
              <a:rPr lang="fi-FI" dirty="0" smtClean="0"/>
              <a:t> </a:t>
            </a:r>
            <a:r>
              <a:rPr lang="fi-FI" dirty="0" err="1" smtClean="0"/>
              <a:t>programme</a:t>
            </a:r>
            <a:r>
              <a:rPr lang="fi-FI" dirty="0" smtClean="0"/>
              <a:t> </a:t>
            </a:r>
            <a:r>
              <a:rPr lang="fi-FI" dirty="0" err="1" smtClean="0"/>
              <a:t>describes</a:t>
            </a:r>
            <a:r>
              <a:rPr lang="fi-FI" dirty="0" smtClean="0"/>
              <a:t> </a:t>
            </a:r>
            <a:r>
              <a:rPr lang="fi-FI" dirty="0" err="1" smtClean="0"/>
              <a:t>how</a:t>
            </a:r>
            <a:r>
              <a:rPr lang="fi-FI" dirty="0" smtClean="0"/>
              <a:t> </a:t>
            </a:r>
            <a:r>
              <a:rPr lang="fi-FI" dirty="0" err="1" smtClean="0"/>
              <a:t>the</a:t>
            </a:r>
            <a:r>
              <a:rPr lang="fi-FI" dirty="0" smtClean="0"/>
              <a:t> </a:t>
            </a:r>
            <a:r>
              <a:rPr lang="fi-FI" dirty="0" err="1" smtClean="0"/>
              <a:t>programme</a:t>
            </a:r>
            <a:r>
              <a:rPr lang="fi-FI" dirty="0" smtClean="0"/>
              <a:t> </a:t>
            </a:r>
            <a:r>
              <a:rPr lang="fi-FI" dirty="0" err="1" smtClean="0"/>
              <a:t>itself</a:t>
            </a:r>
            <a:r>
              <a:rPr lang="fi-FI" dirty="0" smtClean="0"/>
              <a:t> </a:t>
            </a:r>
            <a:r>
              <a:rPr lang="fi-FI" dirty="0" err="1" smtClean="0"/>
              <a:t>feels</a:t>
            </a:r>
            <a:r>
              <a:rPr lang="fi-FI" dirty="0" smtClean="0"/>
              <a:t> it </a:t>
            </a:r>
            <a:r>
              <a:rPr lang="fi-FI" dirty="0" err="1" smtClean="0"/>
              <a:t>fulfils</a:t>
            </a:r>
            <a:r>
              <a:rPr lang="fi-FI" dirty="0" smtClean="0"/>
              <a:t> </a:t>
            </a:r>
            <a:r>
              <a:rPr lang="fi-FI" dirty="0" err="1" smtClean="0"/>
              <a:t>the</a:t>
            </a:r>
            <a:r>
              <a:rPr lang="fi-FI" dirty="0" smtClean="0"/>
              <a:t> </a:t>
            </a:r>
            <a:r>
              <a:rPr lang="fi-FI" dirty="0" err="1" smtClean="0"/>
              <a:t>standards</a:t>
            </a:r>
            <a:endParaRPr lang="fi-FI" dirty="0" smtClean="0"/>
          </a:p>
          <a:p>
            <a:pPr marL="342900" indent="-342900">
              <a:buFont typeface="Arial" panose="020B0604020202020204" pitchFamily="34" charset="0"/>
              <a:buChar char="•"/>
            </a:pPr>
            <a:endParaRPr lang="fi-FI" dirty="0"/>
          </a:p>
          <a:p>
            <a:pPr marL="342900" indent="-342900">
              <a:buFont typeface="Arial" panose="020B0604020202020204" pitchFamily="34" charset="0"/>
              <a:buChar char="•"/>
            </a:pPr>
            <a:r>
              <a:rPr lang="fi-FI" dirty="0" err="1" smtClean="0"/>
              <a:t>The</a:t>
            </a:r>
            <a:r>
              <a:rPr lang="fi-FI" dirty="0" smtClean="0"/>
              <a:t> </a:t>
            </a:r>
            <a:r>
              <a:rPr lang="fi-FI" dirty="0" err="1" smtClean="0"/>
              <a:t>evidence</a:t>
            </a:r>
            <a:r>
              <a:rPr lang="fi-FI" dirty="0" smtClean="0"/>
              <a:t> </a:t>
            </a:r>
            <a:r>
              <a:rPr lang="fi-FI" dirty="0" err="1" smtClean="0"/>
              <a:t>room</a:t>
            </a:r>
            <a:r>
              <a:rPr lang="fi-FI" dirty="0" smtClean="0"/>
              <a:t> in </a:t>
            </a:r>
            <a:r>
              <a:rPr lang="fi-FI" dirty="0" err="1" smtClean="0"/>
              <a:t>the</a:t>
            </a:r>
            <a:r>
              <a:rPr lang="fi-FI" dirty="0" smtClean="0"/>
              <a:t> </a:t>
            </a:r>
            <a:r>
              <a:rPr lang="fi-FI" dirty="0" err="1" smtClean="0"/>
              <a:t>site</a:t>
            </a:r>
            <a:r>
              <a:rPr lang="fi-FI" dirty="0" smtClean="0"/>
              <a:t> </a:t>
            </a:r>
            <a:r>
              <a:rPr lang="fi-FI" dirty="0" err="1" smtClean="0"/>
              <a:t>visit</a:t>
            </a:r>
            <a:r>
              <a:rPr lang="fi-FI" dirty="0" smtClean="0"/>
              <a:t> </a:t>
            </a:r>
            <a:r>
              <a:rPr lang="fi-FI" dirty="0" err="1" smtClean="0"/>
              <a:t>includes</a:t>
            </a:r>
            <a:r>
              <a:rPr lang="fi-FI" dirty="0" smtClean="0"/>
              <a:t> </a:t>
            </a:r>
            <a:r>
              <a:rPr lang="fi-FI" dirty="0" err="1" smtClean="0"/>
              <a:t>exam</a:t>
            </a:r>
            <a:r>
              <a:rPr lang="fi-FI" dirty="0" smtClean="0"/>
              <a:t> </a:t>
            </a:r>
            <a:r>
              <a:rPr lang="fi-FI" dirty="0" err="1" smtClean="0"/>
              <a:t>papers</a:t>
            </a:r>
            <a:r>
              <a:rPr lang="fi-FI" dirty="0" smtClean="0"/>
              <a:t>, </a:t>
            </a:r>
            <a:r>
              <a:rPr lang="fi-FI" dirty="0" err="1" smtClean="0"/>
              <a:t>project</a:t>
            </a:r>
            <a:r>
              <a:rPr lang="fi-FI" dirty="0" smtClean="0"/>
              <a:t> </a:t>
            </a:r>
            <a:r>
              <a:rPr lang="fi-FI" dirty="0" err="1" smtClean="0"/>
              <a:t>works</a:t>
            </a:r>
            <a:r>
              <a:rPr lang="fi-FI" dirty="0" smtClean="0"/>
              <a:t>, </a:t>
            </a:r>
            <a:r>
              <a:rPr lang="fi-FI" dirty="0" err="1" smtClean="0"/>
              <a:t>thesis</a:t>
            </a:r>
            <a:r>
              <a:rPr lang="fi-FI" dirty="0" smtClean="0"/>
              <a:t>’ </a:t>
            </a:r>
            <a:r>
              <a:rPr lang="fi-FI" dirty="0" err="1" smtClean="0"/>
              <a:t>etc</a:t>
            </a:r>
            <a:r>
              <a:rPr lang="fi-FI" dirty="0" smtClean="0"/>
              <a:t> and </a:t>
            </a:r>
            <a:r>
              <a:rPr lang="fi-FI" dirty="0" err="1" smtClean="0"/>
              <a:t>complements</a:t>
            </a:r>
            <a:r>
              <a:rPr lang="fi-FI" dirty="0" smtClean="0"/>
              <a:t> </a:t>
            </a:r>
            <a:r>
              <a:rPr lang="fi-FI" dirty="0" err="1" smtClean="0"/>
              <a:t>the</a:t>
            </a:r>
            <a:r>
              <a:rPr lang="fi-FI" dirty="0" smtClean="0"/>
              <a:t> </a:t>
            </a:r>
            <a:r>
              <a:rPr lang="fi-FI" dirty="0" err="1" smtClean="0"/>
              <a:t>self-assessment</a:t>
            </a:r>
            <a:r>
              <a:rPr lang="fi-FI" dirty="0" smtClean="0"/>
              <a:t> </a:t>
            </a:r>
            <a:r>
              <a:rPr lang="fi-FI" dirty="0" err="1" smtClean="0"/>
              <a:t>report</a:t>
            </a:r>
            <a:endParaRPr lang="fi-FI" dirty="0" smtClean="0"/>
          </a:p>
          <a:p>
            <a:pPr marL="342900" indent="-342900">
              <a:buFont typeface="Arial" panose="020B0604020202020204" pitchFamily="34" charset="0"/>
              <a:buChar char="•"/>
            </a:pPr>
            <a:endParaRPr lang="fi-FI" dirty="0"/>
          </a:p>
          <a:p>
            <a:pPr marL="342900" indent="-342900">
              <a:buFont typeface="Arial" panose="020B0604020202020204" pitchFamily="34" charset="0"/>
              <a:buChar char="•"/>
            </a:pPr>
            <a:r>
              <a:rPr lang="fi-FI" dirty="0" err="1" smtClean="0"/>
              <a:t>The</a:t>
            </a:r>
            <a:r>
              <a:rPr lang="fi-FI" dirty="0" smtClean="0"/>
              <a:t> </a:t>
            </a:r>
            <a:r>
              <a:rPr lang="fi-FI" dirty="0" err="1" smtClean="0"/>
              <a:t>accreditation</a:t>
            </a:r>
            <a:r>
              <a:rPr lang="fi-FI" dirty="0" smtClean="0"/>
              <a:t> team </a:t>
            </a:r>
            <a:r>
              <a:rPr lang="fi-FI" dirty="0" err="1" smtClean="0"/>
              <a:t>has</a:t>
            </a:r>
            <a:r>
              <a:rPr lang="fi-FI" dirty="0" smtClean="0"/>
              <a:t> </a:t>
            </a:r>
            <a:r>
              <a:rPr lang="fi-FI" dirty="0" err="1" smtClean="0"/>
              <a:t>access</a:t>
            </a:r>
            <a:r>
              <a:rPr lang="fi-FI" dirty="0" smtClean="0"/>
              <a:t> to </a:t>
            </a:r>
            <a:r>
              <a:rPr lang="fi-FI" dirty="0" err="1" smtClean="0"/>
              <a:t>relevant</a:t>
            </a:r>
            <a:r>
              <a:rPr lang="fi-FI" dirty="0" smtClean="0"/>
              <a:t> IT </a:t>
            </a:r>
            <a:r>
              <a:rPr lang="fi-FI" dirty="0" err="1" smtClean="0"/>
              <a:t>systems</a:t>
            </a:r>
            <a:r>
              <a:rPr lang="fi-FI" dirty="0" smtClean="0"/>
              <a:t>, </a:t>
            </a:r>
            <a:r>
              <a:rPr lang="fi-FI" dirty="0" err="1" smtClean="0"/>
              <a:t>such</a:t>
            </a:r>
            <a:r>
              <a:rPr lang="fi-FI" dirty="0" smtClean="0"/>
              <a:t> as </a:t>
            </a:r>
            <a:r>
              <a:rPr lang="fi-FI" dirty="0" err="1" smtClean="0"/>
              <a:t>curriculum</a:t>
            </a:r>
            <a:r>
              <a:rPr lang="fi-FI" dirty="0" smtClean="0"/>
              <a:t> </a:t>
            </a:r>
            <a:r>
              <a:rPr lang="fi-FI" dirty="0" err="1" smtClean="0"/>
              <a:t>planning</a:t>
            </a:r>
            <a:r>
              <a:rPr lang="fi-FI" dirty="0" smtClean="0"/>
              <a:t> </a:t>
            </a:r>
            <a:r>
              <a:rPr lang="fi-FI" dirty="0" err="1" smtClean="0"/>
              <a:t>system</a:t>
            </a:r>
            <a:r>
              <a:rPr lang="fi-FI" dirty="0" smtClean="0"/>
              <a:t>, online </a:t>
            </a:r>
            <a:r>
              <a:rPr lang="fi-FI" dirty="0" err="1" smtClean="0"/>
              <a:t>teaching</a:t>
            </a:r>
            <a:r>
              <a:rPr lang="fi-FI" dirty="0" smtClean="0"/>
              <a:t> </a:t>
            </a:r>
            <a:r>
              <a:rPr lang="fi-FI" dirty="0" err="1" smtClean="0"/>
              <a:t>platforms</a:t>
            </a:r>
            <a:r>
              <a:rPr lang="fi-FI" dirty="0" smtClean="0"/>
              <a:t> and intranet.</a:t>
            </a:r>
          </a:p>
          <a:p>
            <a:pPr marL="342900" indent="-342900">
              <a:buFont typeface="Arial" panose="020B0604020202020204" pitchFamily="34" charset="0"/>
              <a:buChar char="•"/>
            </a:pPr>
            <a:endParaRPr lang="fi-FI" dirty="0"/>
          </a:p>
          <a:p>
            <a:pPr marL="342900" indent="-342900">
              <a:buFont typeface="Arial" panose="020B0604020202020204" pitchFamily="34" charset="0"/>
              <a:buChar char="•"/>
            </a:pPr>
            <a:r>
              <a:rPr lang="fi-FI" dirty="0" err="1" smtClean="0"/>
              <a:t>The</a:t>
            </a:r>
            <a:r>
              <a:rPr lang="fi-FI" dirty="0" smtClean="0"/>
              <a:t> </a:t>
            </a:r>
            <a:r>
              <a:rPr lang="fi-FI" dirty="0" err="1" smtClean="0"/>
              <a:t>interviews</a:t>
            </a:r>
            <a:r>
              <a:rPr lang="fi-FI" dirty="0" smtClean="0"/>
              <a:t> </a:t>
            </a:r>
            <a:r>
              <a:rPr lang="fi-FI" dirty="0" err="1" smtClean="0"/>
              <a:t>during</a:t>
            </a:r>
            <a:r>
              <a:rPr lang="fi-FI" dirty="0" smtClean="0"/>
              <a:t> </a:t>
            </a:r>
            <a:r>
              <a:rPr lang="fi-FI" dirty="0" err="1" smtClean="0"/>
              <a:t>the</a:t>
            </a:r>
            <a:r>
              <a:rPr lang="fi-FI" dirty="0" smtClean="0"/>
              <a:t> </a:t>
            </a:r>
            <a:r>
              <a:rPr lang="fi-FI" dirty="0" err="1" smtClean="0"/>
              <a:t>site</a:t>
            </a:r>
            <a:r>
              <a:rPr lang="fi-FI" dirty="0" smtClean="0"/>
              <a:t> </a:t>
            </a:r>
            <a:r>
              <a:rPr lang="fi-FI" dirty="0" err="1" smtClean="0"/>
              <a:t>visit</a:t>
            </a:r>
            <a:r>
              <a:rPr lang="fi-FI" dirty="0" smtClean="0"/>
              <a:t> </a:t>
            </a:r>
            <a:r>
              <a:rPr lang="fi-FI" dirty="0" err="1" smtClean="0"/>
              <a:t>confirm</a:t>
            </a:r>
            <a:r>
              <a:rPr lang="fi-FI" dirty="0" smtClean="0"/>
              <a:t>, </a:t>
            </a:r>
            <a:r>
              <a:rPr lang="fi-FI" dirty="0" err="1" smtClean="0"/>
              <a:t>complement</a:t>
            </a:r>
            <a:r>
              <a:rPr lang="fi-FI" dirty="0" smtClean="0"/>
              <a:t> and </a:t>
            </a:r>
            <a:r>
              <a:rPr lang="fi-FI" dirty="0" err="1" smtClean="0"/>
              <a:t>extend</a:t>
            </a:r>
            <a:r>
              <a:rPr lang="fi-FI" dirty="0" smtClean="0"/>
              <a:t> </a:t>
            </a:r>
            <a:r>
              <a:rPr lang="fi-FI" dirty="0" err="1" smtClean="0"/>
              <a:t>the</a:t>
            </a:r>
            <a:r>
              <a:rPr lang="fi-FI" dirty="0" smtClean="0"/>
              <a:t> </a:t>
            </a:r>
            <a:r>
              <a:rPr lang="fi-FI" dirty="0" err="1" smtClean="0"/>
              <a:t>self-assessment</a:t>
            </a:r>
            <a:endParaRPr lang="fi-FI" dirty="0" smtClean="0"/>
          </a:p>
          <a:p>
            <a:pPr marL="342900" indent="-342900">
              <a:buFont typeface="Arial" panose="020B0604020202020204" pitchFamily="34" charset="0"/>
              <a:buChar char="•"/>
            </a:pPr>
            <a:endParaRPr lang="fi-FI" dirty="0"/>
          </a:p>
          <a:p>
            <a:pPr marL="342900" indent="-342900">
              <a:buFont typeface="Arial" panose="020B0604020202020204" pitchFamily="34" charset="0"/>
              <a:buChar char="•"/>
            </a:pPr>
            <a:endParaRPr lang="fi-FI" dirty="0"/>
          </a:p>
        </p:txBody>
      </p:sp>
      <p:sp>
        <p:nvSpPr>
          <p:cNvPr id="4" name="Päivämäärän paikkamerkki 3"/>
          <p:cNvSpPr>
            <a:spLocks noGrp="1"/>
          </p:cNvSpPr>
          <p:nvPr>
            <p:ph type="dt" sz="half" idx="15"/>
          </p:nvPr>
        </p:nvSpPr>
        <p:spPr/>
        <p:txBody>
          <a:bodyPr/>
          <a:lstStyle/>
          <a:p>
            <a:pPr>
              <a:defRPr/>
            </a:pPr>
            <a:r>
              <a:rPr lang="fi-FI" smtClean="0"/>
              <a:t>11.5.2014</a:t>
            </a:r>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12</a:t>
            </a:fld>
            <a:endParaRPr lang="fi-FI"/>
          </a:p>
        </p:txBody>
      </p:sp>
    </p:spTree>
    <p:extLst>
      <p:ext uri="{BB962C8B-B14F-4D97-AF65-F5344CB8AC3E}">
        <p14:creationId xmlns:p14="http://schemas.microsoft.com/office/powerpoint/2010/main" val="19151759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Planning </a:t>
            </a:r>
            <a:r>
              <a:rPr lang="fi-FI" dirty="0"/>
              <a:t>of </a:t>
            </a:r>
            <a:r>
              <a:rPr lang="fi-FI" dirty="0" err="1"/>
              <a:t>the</a:t>
            </a:r>
            <a:r>
              <a:rPr lang="fi-FI" dirty="0"/>
              <a:t> </a:t>
            </a:r>
            <a:r>
              <a:rPr lang="fi-FI" dirty="0" err="1"/>
              <a:t>programme</a:t>
            </a:r>
            <a:endParaRPr lang="fi-FI" dirty="0"/>
          </a:p>
        </p:txBody>
      </p:sp>
      <p:sp>
        <p:nvSpPr>
          <p:cNvPr id="3" name="Sisällön paikkamerkki 2"/>
          <p:cNvSpPr>
            <a:spLocks noGrp="1"/>
          </p:cNvSpPr>
          <p:nvPr>
            <p:ph sz="quarter" idx="14"/>
          </p:nvPr>
        </p:nvSpPr>
        <p:spPr>
          <a:xfrm>
            <a:off x="541338" y="909161"/>
            <a:ext cx="8047037" cy="4250891"/>
          </a:xfrm>
        </p:spPr>
        <p:txBody>
          <a:bodyPr/>
          <a:lstStyle/>
          <a:p>
            <a:pPr marL="639763" lvl="1" indent="-342900">
              <a:buFont typeface="Arial" panose="020B0604020202020204" pitchFamily="34" charset="0"/>
              <a:buChar char="•"/>
            </a:pPr>
            <a:r>
              <a:rPr lang="en-US" sz="1600" dirty="0"/>
              <a:t>The </a:t>
            </a:r>
            <a:r>
              <a:rPr lang="en-US" sz="1600" dirty="0" err="1"/>
              <a:t>programme</a:t>
            </a:r>
            <a:r>
              <a:rPr lang="en-US" sz="1600" dirty="0"/>
              <a:t> aims, which describe the educational task and purpose of the </a:t>
            </a:r>
            <a:r>
              <a:rPr lang="en-US" sz="1600" dirty="0" err="1"/>
              <a:t>programme</a:t>
            </a:r>
            <a:r>
              <a:rPr lang="en-US" sz="1600" dirty="0"/>
              <a:t>, are consistent with the mission of the higher education institution and reflect the identified needs of employers and other stakeholders.</a:t>
            </a:r>
          </a:p>
          <a:p>
            <a:pPr marL="639763" lvl="1" indent="-342900">
              <a:buFont typeface="Arial" panose="020B0604020202020204" pitchFamily="34" charset="0"/>
              <a:buChar char="•"/>
            </a:pPr>
            <a:r>
              <a:rPr lang="en-GB" sz="1600" dirty="0"/>
              <a:t>The programme learning outcomes, which describe the knowledge, understanding, skills and abilities that the programme enables graduates to demonstrate, are consistent with the programme aims, with relevant national qualifications frameworks (if applicable) and with the FINEEC reference programme learning outcomes.</a:t>
            </a:r>
            <a:endParaRPr lang="fi-FI" sz="1600" dirty="0"/>
          </a:p>
          <a:p>
            <a:pPr marL="639763" lvl="1" indent="-342900">
              <a:buFont typeface="Arial" panose="020B0604020202020204" pitchFamily="34" charset="0"/>
              <a:buChar char="•"/>
            </a:pPr>
            <a:r>
              <a:rPr lang="fi-FI" sz="1600" dirty="0" err="1"/>
              <a:t>The</a:t>
            </a:r>
            <a:r>
              <a:rPr lang="fi-FI" sz="1600" dirty="0"/>
              <a:t> </a:t>
            </a:r>
            <a:r>
              <a:rPr lang="fi-FI" sz="1600" dirty="0" err="1"/>
              <a:t>course</a:t>
            </a:r>
            <a:r>
              <a:rPr lang="fi-FI" sz="1600" dirty="0"/>
              <a:t> </a:t>
            </a:r>
            <a:r>
              <a:rPr lang="fi-FI" sz="1600" dirty="0" err="1"/>
              <a:t>level</a:t>
            </a:r>
            <a:r>
              <a:rPr lang="fi-FI" sz="1600" dirty="0"/>
              <a:t> </a:t>
            </a:r>
            <a:r>
              <a:rPr lang="fi-FI" sz="1600" dirty="0" err="1"/>
              <a:t>learning</a:t>
            </a:r>
            <a:r>
              <a:rPr lang="fi-FI" sz="1600" dirty="0"/>
              <a:t> </a:t>
            </a:r>
            <a:r>
              <a:rPr lang="fi-FI" sz="1600" dirty="0" err="1"/>
              <a:t>outcomes</a:t>
            </a:r>
            <a:r>
              <a:rPr lang="fi-FI" sz="1600" dirty="0"/>
              <a:t>, </a:t>
            </a:r>
            <a:r>
              <a:rPr lang="fi-FI" sz="1600" dirty="0" err="1"/>
              <a:t>including</a:t>
            </a:r>
            <a:r>
              <a:rPr lang="fi-FI" sz="1600" dirty="0"/>
              <a:t> </a:t>
            </a:r>
            <a:r>
              <a:rPr lang="fi-FI" sz="1600" dirty="0" err="1"/>
              <a:t>thesis</a:t>
            </a:r>
            <a:r>
              <a:rPr lang="fi-FI" sz="1600" dirty="0"/>
              <a:t> </a:t>
            </a:r>
            <a:r>
              <a:rPr lang="fi-FI" sz="1600" dirty="0" err="1"/>
              <a:t>work</a:t>
            </a:r>
            <a:r>
              <a:rPr lang="fi-FI" sz="1600" dirty="0"/>
              <a:t> and </a:t>
            </a:r>
            <a:r>
              <a:rPr lang="fi-FI" sz="1600" dirty="0" err="1"/>
              <a:t>possible</a:t>
            </a:r>
            <a:r>
              <a:rPr lang="fi-FI" sz="1600" dirty="0"/>
              <a:t> </a:t>
            </a:r>
            <a:r>
              <a:rPr lang="fi-FI" sz="1600" dirty="0" err="1"/>
              <a:t>practical</a:t>
            </a:r>
            <a:r>
              <a:rPr lang="fi-FI" sz="1600" dirty="0"/>
              <a:t> </a:t>
            </a:r>
            <a:r>
              <a:rPr lang="fi-FI" sz="1600" dirty="0" err="1"/>
              <a:t>training</a:t>
            </a:r>
            <a:r>
              <a:rPr lang="fi-FI" sz="1600" dirty="0"/>
              <a:t>, </a:t>
            </a:r>
            <a:r>
              <a:rPr lang="fi-FI" sz="1600" dirty="0" err="1"/>
              <a:t>aggregate</a:t>
            </a:r>
            <a:r>
              <a:rPr lang="fi-FI" sz="1600" dirty="0"/>
              <a:t> to </a:t>
            </a:r>
            <a:r>
              <a:rPr lang="fi-FI" sz="1600" dirty="0" err="1"/>
              <a:t>the</a:t>
            </a:r>
            <a:r>
              <a:rPr lang="fi-FI" sz="1600" dirty="0"/>
              <a:t> </a:t>
            </a:r>
            <a:r>
              <a:rPr lang="fi-FI" sz="1600" dirty="0" err="1"/>
              <a:t>programme’s</a:t>
            </a:r>
            <a:r>
              <a:rPr lang="fi-FI" sz="1600" dirty="0"/>
              <a:t> </a:t>
            </a:r>
            <a:r>
              <a:rPr lang="fi-FI" sz="1600" dirty="0" err="1"/>
              <a:t>learning</a:t>
            </a:r>
            <a:r>
              <a:rPr lang="fi-FI" sz="1600" dirty="0"/>
              <a:t> </a:t>
            </a:r>
            <a:r>
              <a:rPr lang="fi-FI" sz="1600" dirty="0" err="1"/>
              <a:t>outcomes</a:t>
            </a:r>
            <a:r>
              <a:rPr lang="fi-FI" sz="1600" dirty="0" smtClean="0"/>
              <a:t>.</a:t>
            </a:r>
          </a:p>
          <a:p>
            <a:pPr marL="639763" lvl="1" indent="-342900">
              <a:buFont typeface="Arial" panose="020B0604020202020204" pitchFamily="34" charset="0"/>
              <a:buChar char="•"/>
            </a:pPr>
            <a:r>
              <a:rPr lang="fi-FI" sz="1600" dirty="0" err="1"/>
              <a:t>The</a:t>
            </a:r>
            <a:r>
              <a:rPr lang="fi-FI" sz="1600" dirty="0"/>
              <a:t> </a:t>
            </a:r>
            <a:r>
              <a:rPr lang="fi-FI" sz="1600" dirty="0" err="1"/>
              <a:t>curriculum</a:t>
            </a:r>
            <a:r>
              <a:rPr lang="fi-FI" sz="1600" dirty="0"/>
              <a:t> </a:t>
            </a:r>
            <a:r>
              <a:rPr lang="fi-FI" sz="1600" dirty="0" err="1"/>
              <a:t>gives</a:t>
            </a:r>
            <a:r>
              <a:rPr lang="fi-FI" sz="1600" dirty="0"/>
              <a:t> </a:t>
            </a:r>
            <a:r>
              <a:rPr lang="fi-FI" sz="1600" dirty="0" err="1"/>
              <a:t>comprehensive</a:t>
            </a:r>
            <a:r>
              <a:rPr lang="fi-FI" sz="1600" dirty="0"/>
              <a:t> </a:t>
            </a:r>
            <a:r>
              <a:rPr lang="fi-FI" sz="1600" dirty="0" err="1"/>
              <a:t>information</a:t>
            </a:r>
            <a:r>
              <a:rPr lang="fi-FI" sz="1600" dirty="0"/>
              <a:t> on </a:t>
            </a:r>
            <a:r>
              <a:rPr lang="fi-FI" sz="1600" dirty="0" err="1"/>
              <a:t>all</a:t>
            </a:r>
            <a:r>
              <a:rPr lang="fi-FI" sz="1600" dirty="0"/>
              <a:t> </a:t>
            </a:r>
            <a:r>
              <a:rPr lang="fi-FI" sz="1600" dirty="0" err="1"/>
              <a:t>the</a:t>
            </a:r>
            <a:r>
              <a:rPr lang="fi-FI" sz="1600" dirty="0"/>
              <a:t> </a:t>
            </a:r>
            <a:r>
              <a:rPr lang="fi-FI" sz="1600" dirty="0" err="1"/>
              <a:t>individual</a:t>
            </a:r>
            <a:r>
              <a:rPr lang="fi-FI" sz="1600" dirty="0"/>
              <a:t> </a:t>
            </a:r>
            <a:r>
              <a:rPr lang="fi-FI" sz="1600" dirty="0" err="1"/>
              <a:t>courses</a:t>
            </a:r>
            <a:r>
              <a:rPr lang="fi-FI" sz="1600" dirty="0"/>
              <a:t> of </a:t>
            </a:r>
            <a:r>
              <a:rPr lang="fi-FI" sz="1600" dirty="0" err="1"/>
              <a:t>the</a:t>
            </a:r>
            <a:r>
              <a:rPr lang="fi-FI" sz="1600" dirty="0"/>
              <a:t> </a:t>
            </a:r>
            <a:r>
              <a:rPr lang="fi-FI" sz="1600" dirty="0" err="1"/>
              <a:t>programme</a:t>
            </a:r>
            <a:r>
              <a:rPr lang="fi-FI" sz="1600" dirty="0"/>
              <a:t>, </a:t>
            </a:r>
            <a:r>
              <a:rPr lang="fi-FI" sz="1600" dirty="0" err="1"/>
              <a:t>including</a:t>
            </a:r>
            <a:r>
              <a:rPr lang="fi-FI" sz="1600" dirty="0"/>
              <a:t> </a:t>
            </a:r>
            <a:r>
              <a:rPr lang="fi-FI" sz="1600" dirty="0" err="1"/>
              <a:t>thesis</a:t>
            </a:r>
            <a:r>
              <a:rPr lang="fi-FI" sz="1600" dirty="0"/>
              <a:t> </a:t>
            </a:r>
            <a:r>
              <a:rPr lang="fi-FI" sz="1600" dirty="0" err="1"/>
              <a:t>work</a:t>
            </a:r>
            <a:r>
              <a:rPr lang="fi-FI" sz="1600" dirty="0"/>
              <a:t> and </a:t>
            </a:r>
            <a:r>
              <a:rPr lang="fi-FI" sz="1600" dirty="0" err="1"/>
              <a:t>possible</a:t>
            </a:r>
            <a:r>
              <a:rPr lang="fi-FI" sz="1600" dirty="0"/>
              <a:t> </a:t>
            </a:r>
            <a:r>
              <a:rPr lang="fi-FI" sz="1600" dirty="0" err="1"/>
              <a:t>practical</a:t>
            </a:r>
            <a:r>
              <a:rPr lang="fi-FI" sz="1600" dirty="0"/>
              <a:t> </a:t>
            </a:r>
            <a:r>
              <a:rPr lang="fi-FI" sz="1600" dirty="0" err="1"/>
              <a:t>training</a:t>
            </a:r>
            <a:r>
              <a:rPr lang="fi-FI" sz="1600" dirty="0"/>
              <a:t>, and is </a:t>
            </a:r>
            <a:r>
              <a:rPr lang="fi-FI" sz="1600" dirty="0" err="1"/>
              <a:t>accessible</a:t>
            </a:r>
            <a:r>
              <a:rPr lang="fi-FI" sz="1600" dirty="0"/>
              <a:t> to </a:t>
            </a:r>
            <a:r>
              <a:rPr lang="fi-FI" sz="1600" dirty="0" err="1"/>
              <a:t>students</a:t>
            </a:r>
            <a:r>
              <a:rPr lang="fi-FI" sz="1600" dirty="0" smtClean="0"/>
              <a:t>.</a:t>
            </a:r>
          </a:p>
          <a:p>
            <a:pPr marL="639763" lvl="1" indent="-342900">
              <a:buFont typeface="Arial" panose="020B0604020202020204" pitchFamily="34" charset="0"/>
              <a:buChar char="•"/>
            </a:pPr>
            <a:r>
              <a:rPr lang="fi-FI" sz="1600" dirty="0" err="1"/>
              <a:t>The</a:t>
            </a:r>
            <a:r>
              <a:rPr lang="fi-FI" sz="1600" dirty="0"/>
              <a:t> </a:t>
            </a:r>
            <a:r>
              <a:rPr lang="fi-FI" sz="1600" dirty="0" err="1"/>
              <a:t>curriculum</a:t>
            </a:r>
            <a:r>
              <a:rPr lang="fi-FI" sz="1600" dirty="0"/>
              <a:t> and </a:t>
            </a:r>
            <a:r>
              <a:rPr lang="fi-FI" sz="1600" dirty="0" err="1"/>
              <a:t>the</a:t>
            </a:r>
            <a:r>
              <a:rPr lang="fi-FI" sz="1600" dirty="0"/>
              <a:t> </a:t>
            </a:r>
            <a:r>
              <a:rPr lang="fi-FI" sz="1600" dirty="0" err="1"/>
              <a:t>course</a:t>
            </a:r>
            <a:r>
              <a:rPr lang="fi-FI" sz="1600" dirty="0"/>
              <a:t> </a:t>
            </a:r>
            <a:r>
              <a:rPr lang="fi-FI" sz="1600" dirty="0" err="1"/>
              <a:t>timetable</a:t>
            </a:r>
            <a:r>
              <a:rPr lang="fi-FI" sz="1600" dirty="0"/>
              <a:t> </a:t>
            </a:r>
            <a:r>
              <a:rPr lang="fi-FI" sz="1600" dirty="0" err="1"/>
              <a:t>enable</a:t>
            </a:r>
            <a:r>
              <a:rPr lang="fi-FI" sz="1600" dirty="0"/>
              <a:t> </a:t>
            </a:r>
            <a:r>
              <a:rPr lang="fi-FI" sz="1600" dirty="0" err="1"/>
              <a:t>students</a:t>
            </a:r>
            <a:r>
              <a:rPr lang="fi-FI" sz="1600" dirty="0"/>
              <a:t> to </a:t>
            </a:r>
            <a:r>
              <a:rPr lang="fi-FI" sz="1600" dirty="0" err="1"/>
              <a:t>graduate</a:t>
            </a:r>
            <a:r>
              <a:rPr lang="fi-FI" sz="1600" dirty="0"/>
              <a:t> in </a:t>
            </a:r>
            <a:r>
              <a:rPr lang="fi-FI" sz="1600" dirty="0" err="1"/>
              <a:t>the</a:t>
            </a:r>
            <a:r>
              <a:rPr lang="fi-FI" sz="1600" dirty="0"/>
              <a:t> </a:t>
            </a:r>
            <a:r>
              <a:rPr lang="fi-FI" sz="1600" dirty="0" err="1"/>
              <a:t>expected</a:t>
            </a:r>
            <a:r>
              <a:rPr lang="fi-FI" sz="1600" dirty="0"/>
              <a:t> </a:t>
            </a:r>
            <a:r>
              <a:rPr lang="fi-FI" sz="1600" dirty="0" err="1"/>
              <a:t>time</a:t>
            </a:r>
            <a:r>
              <a:rPr lang="fi-FI" sz="1600" dirty="0" smtClean="0"/>
              <a:t>.</a:t>
            </a:r>
          </a:p>
          <a:p>
            <a:pPr marL="639763" lvl="1" indent="-342900">
              <a:buFont typeface="Arial" panose="020B0604020202020204" pitchFamily="34" charset="0"/>
              <a:buChar char="•"/>
            </a:pPr>
            <a:r>
              <a:rPr lang="fi-FI" sz="1600" dirty="0" err="1" smtClean="0"/>
              <a:t>The</a:t>
            </a:r>
            <a:r>
              <a:rPr lang="fi-FI" sz="1600" dirty="0" smtClean="0"/>
              <a:t> </a:t>
            </a:r>
            <a:r>
              <a:rPr lang="fi-FI" sz="1600" dirty="0" err="1"/>
              <a:t>criteria</a:t>
            </a:r>
            <a:r>
              <a:rPr lang="fi-FI" sz="1600" dirty="0"/>
              <a:t> and </a:t>
            </a:r>
            <a:r>
              <a:rPr lang="fi-FI" sz="1600" dirty="0" err="1"/>
              <a:t>process</a:t>
            </a:r>
            <a:r>
              <a:rPr lang="fi-FI" sz="1600" dirty="0"/>
              <a:t> for </a:t>
            </a:r>
            <a:r>
              <a:rPr lang="fi-FI" sz="1600" dirty="0" err="1"/>
              <a:t>student</a:t>
            </a:r>
            <a:r>
              <a:rPr lang="fi-FI" sz="1600" dirty="0"/>
              <a:t> </a:t>
            </a:r>
            <a:r>
              <a:rPr lang="fi-FI" sz="1600" dirty="0" err="1"/>
              <a:t>admission</a:t>
            </a:r>
            <a:r>
              <a:rPr lang="fi-FI" sz="1600" dirty="0"/>
              <a:t> and </a:t>
            </a:r>
            <a:r>
              <a:rPr lang="fi-FI" sz="1600" dirty="0" err="1"/>
              <a:t>transfer</a:t>
            </a:r>
            <a:r>
              <a:rPr lang="fi-FI" sz="1600" dirty="0"/>
              <a:t> </a:t>
            </a:r>
            <a:r>
              <a:rPr lang="fi-FI" sz="1600" dirty="0" err="1"/>
              <a:t>are</a:t>
            </a:r>
            <a:r>
              <a:rPr lang="fi-FI" sz="1600" dirty="0"/>
              <a:t> </a:t>
            </a:r>
            <a:r>
              <a:rPr lang="fi-FI" sz="1600" dirty="0" err="1"/>
              <a:t>clearly</a:t>
            </a:r>
            <a:r>
              <a:rPr lang="fi-FI" sz="1600" dirty="0"/>
              <a:t> </a:t>
            </a:r>
            <a:r>
              <a:rPr lang="fi-FI" sz="1600" dirty="0" err="1"/>
              <a:t>specified</a:t>
            </a:r>
            <a:r>
              <a:rPr lang="fi-FI" sz="1600" dirty="0"/>
              <a:t> and </a:t>
            </a:r>
            <a:r>
              <a:rPr lang="fi-FI" sz="1600" dirty="0" err="1"/>
              <a:t>published</a:t>
            </a:r>
            <a:r>
              <a:rPr lang="fi-FI" sz="1600" dirty="0"/>
              <a:t>. </a:t>
            </a:r>
            <a:r>
              <a:rPr lang="fi-FI" sz="1600" dirty="0" err="1"/>
              <a:t>Students</a:t>
            </a:r>
            <a:r>
              <a:rPr lang="fi-FI" sz="1600" dirty="0"/>
              <a:t> </a:t>
            </a:r>
            <a:r>
              <a:rPr lang="fi-FI" sz="1600" dirty="0" err="1"/>
              <a:t>should</a:t>
            </a:r>
            <a:r>
              <a:rPr lang="fi-FI" sz="1600" dirty="0"/>
              <a:t> </a:t>
            </a:r>
            <a:r>
              <a:rPr lang="fi-FI" sz="1600" dirty="0" err="1"/>
              <a:t>be</a:t>
            </a:r>
            <a:r>
              <a:rPr lang="fi-FI" sz="1600" dirty="0"/>
              <a:t> </a:t>
            </a:r>
            <a:r>
              <a:rPr lang="fi-FI" sz="1600" dirty="0" err="1"/>
              <a:t>informed</a:t>
            </a:r>
            <a:r>
              <a:rPr lang="fi-FI" sz="1600" dirty="0"/>
              <a:t> of </a:t>
            </a:r>
            <a:r>
              <a:rPr lang="fi-FI" sz="1600" dirty="0" err="1"/>
              <a:t>the</a:t>
            </a:r>
            <a:r>
              <a:rPr lang="fi-FI" sz="1600" dirty="0"/>
              <a:t> </a:t>
            </a:r>
            <a:r>
              <a:rPr lang="fi-FI" sz="1600" dirty="0" err="1"/>
              <a:t>qualifications</a:t>
            </a:r>
            <a:r>
              <a:rPr lang="fi-FI" sz="1600" dirty="0"/>
              <a:t> </a:t>
            </a:r>
            <a:r>
              <a:rPr lang="fi-FI" sz="1600" dirty="0" err="1"/>
              <a:t>necessary</a:t>
            </a:r>
            <a:r>
              <a:rPr lang="fi-FI" sz="1600" dirty="0"/>
              <a:t> to </a:t>
            </a:r>
            <a:r>
              <a:rPr lang="fi-FI" sz="1600" dirty="0" err="1"/>
              <a:t>enter</a:t>
            </a:r>
            <a:r>
              <a:rPr lang="fi-FI" sz="1600" dirty="0"/>
              <a:t> </a:t>
            </a:r>
            <a:r>
              <a:rPr lang="fi-FI" sz="1600" dirty="0" err="1"/>
              <a:t>the</a:t>
            </a:r>
            <a:r>
              <a:rPr lang="fi-FI" sz="1600" dirty="0"/>
              <a:t> </a:t>
            </a:r>
            <a:r>
              <a:rPr lang="fi-FI" sz="1600" dirty="0" err="1"/>
              <a:t>programme</a:t>
            </a:r>
            <a:r>
              <a:rPr lang="fi-FI" sz="1600" dirty="0" smtClean="0"/>
              <a:t>.</a:t>
            </a:r>
          </a:p>
          <a:p>
            <a:pPr marL="639763" lvl="1" indent="-342900">
              <a:buFont typeface="Arial" panose="020B0604020202020204" pitchFamily="34" charset="0"/>
              <a:buChar char="•"/>
            </a:pPr>
            <a:r>
              <a:rPr lang="fi-FI" sz="1600" dirty="0" err="1"/>
              <a:t>Students</a:t>
            </a:r>
            <a:r>
              <a:rPr lang="fi-FI" sz="1600" dirty="0"/>
              <a:t> </a:t>
            </a:r>
            <a:r>
              <a:rPr lang="fi-FI" sz="1600" dirty="0" err="1"/>
              <a:t>are</a:t>
            </a:r>
            <a:r>
              <a:rPr lang="fi-FI" sz="1600" dirty="0"/>
              <a:t> </a:t>
            </a:r>
            <a:r>
              <a:rPr lang="fi-FI" sz="1600" dirty="0" err="1"/>
              <a:t>informed</a:t>
            </a:r>
            <a:r>
              <a:rPr lang="fi-FI" sz="1600" dirty="0"/>
              <a:t> of </a:t>
            </a:r>
            <a:r>
              <a:rPr lang="fi-FI" sz="1600" dirty="0" err="1"/>
              <a:t>regulations</a:t>
            </a:r>
            <a:r>
              <a:rPr lang="fi-FI" sz="1600" dirty="0"/>
              <a:t> and </a:t>
            </a:r>
            <a:r>
              <a:rPr lang="fi-FI" sz="1600" dirty="0" err="1"/>
              <a:t>guidelines</a:t>
            </a:r>
            <a:r>
              <a:rPr lang="fi-FI" sz="1600" dirty="0"/>
              <a:t> </a:t>
            </a:r>
            <a:r>
              <a:rPr lang="fi-FI" sz="1600" dirty="0" err="1"/>
              <a:t>that</a:t>
            </a:r>
            <a:r>
              <a:rPr lang="fi-FI" sz="1600" dirty="0"/>
              <a:t> </a:t>
            </a:r>
            <a:r>
              <a:rPr lang="fi-FI" sz="1600" dirty="0" err="1"/>
              <a:t>concern</a:t>
            </a:r>
            <a:r>
              <a:rPr lang="fi-FI" sz="1600" dirty="0"/>
              <a:t> </a:t>
            </a:r>
            <a:r>
              <a:rPr lang="fi-FI" sz="1600" dirty="0" err="1"/>
              <a:t>recognition</a:t>
            </a:r>
            <a:r>
              <a:rPr lang="fi-FI" sz="1600" dirty="0"/>
              <a:t> of </a:t>
            </a:r>
            <a:r>
              <a:rPr lang="fi-FI" sz="1600" dirty="0" err="1"/>
              <a:t>prior</a:t>
            </a:r>
            <a:r>
              <a:rPr lang="fi-FI" sz="1600" dirty="0"/>
              <a:t> </a:t>
            </a:r>
            <a:r>
              <a:rPr lang="fi-FI" sz="1600" dirty="0" err="1"/>
              <a:t>learning</a:t>
            </a:r>
            <a:r>
              <a:rPr lang="fi-FI" sz="1600" dirty="0"/>
              <a:t>, </a:t>
            </a:r>
            <a:r>
              <a:rPr lang="fi-FI" sz="1600" dirty="0" err="1"/>
              <a:t>progress</a:t>
            </a:r>
            <a:r>
              <a:rPr lang="fi-FI" sz="1600" dirty="0"/>
              <a:t> of </a:t>
            </a:r>
            <a:r>
              <a:rPr lang="fi-FI" sz="1600" dirty="0" err="1"/>
              <a:t>studies</a:t>
            </a:r>
            <a:r>
              <a:rPr lang="fi-FI" sz="1600" dirty="0"/>
              <a:t> and </a:t>
            </a:r>
            <a:r>
              <a:rPr lang="fi-FI" sz="1600" dirty="0" err="1"/>
              <a:t>graduation</a:t>
            </a:r>
            <a:r>
              <a:rPr lang="fi-FI" sz="1600" dirty="0"/>
              <a:t>.</a:t>
            </a:r>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13</a:t>
            </a:fld>
            <a:endParaRPr lang="fi-FI"/>
          </a:p>
        </p:txBody>
      </p:sp>
    </p:spTree>
    <p:extLst>
      <p:ext uri="{BB962C8B-B14F-4D97-AF65-F5344CB8AC3E}">
        <p14:creationId xmlns:p14="http://schemas.microsoft.com/office/powerpoint/2010/main" val="37348634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err="1" smtClean="0"/>
              <a:t>Implementation</a:t>
            </a:r>
            <a:r>
              <a:rPr lang="fi-FI" dirty="0" smtClean="0"/>
              <a:t> of </a:t>
            </a:r>
            <a:r>
              <a:rPr lang="fi-FI" dirty="0" err="1" smtClean="0"/>
              <a:t>teaching</a:t>
            </a:r>
            <a:r>
              <a:rPr lang="fi-FI" dirty="0" smtClean="0"/>
              <a:t> and </a:t>
            </a:r>
            <a:r>
              <a:rPr lang="fi-FI" dirty="0" err="1" smtClean="0"/>
              <a:t>learning</a:t>
            </a:r>
            <a:endParaRPr lang="fi-FI" dirty="0"/>
          </a:p>
        </p:txBody>
      </p:sp>
      <p:sp>
        <p:nvSpPr>
          <p:cNvPr id="3" name="Sisällön paikkamerkki 2"/>
          <p:cNvSpPr>
            <a:spLocks noGrp="1"/>
          </p:cNvSpPr>
          <p:nvPr>
            <p:ph sz="quarter" idx="14"/>
          </p:nvPr>
        </p:nvSpPr>
        <p:spPr>
          <a:xfrm>
            <a:off x="541338" y="1377043"/>
            <a:ext cx="8047037" cy="4927823"/>
          </a:xfrm>
        </p:spPr>
        <p:txBody>
          <a:bodyPr/>
          <a:lstStyle/>
          <a:p>
            <a:pPr marL="342900" indent="-342900">
              <a:buFont typeface="Arial" panose="020B0604020202020204" pitchFamily="34" charset="0"/>
              <a:buChar char="•"/>
            </a:pPr>
            <a:r>
              <a:rPr lang="en-US" sz="2000" b="0" dirty="0" smtClean="0"/>
              <a:t>The </a:t>
            </a:r>
            <a:r>
              <a:rPr lang="en-US" sz="2000" b="0" dirty="0"/>
              <a:t>teaching and learning process, including the assessment of students, enables students to demonstrate that they have achieved the intended course and </a:t>
            </a:r>
            <a:r>
              <a:rPr lang="en-US" sz="2000" b="0" dirty="0" err="1"/>
              <a:t>programme</a:t>
            </a:r>
            <a:r>
              <a:rPr lang="en-US" sz="2000" b="0" dirty="0"/>
              <a:t> level learning outcomes. </a:t>
            </a:r>
            <a:endParaRPr lang="en-US" sz="2000" b="0" dirty="0" smtClean="0"/>
          </a:p>
          <a:p>
            <a:pPr marL="342900" indent="-342900">
              <a:buFont typeface="Arial" panose="020B0604020202020204" pitchFamily="34" charset="0"/>
              <a:buChar char="•"/>
            </a:pPr>
            <a:r>
              <a:rPr lang="en-US" sz="2000" b="0" dirty="0" smtClean="0"/>
              <a:t>Students </a:t>
            </a:r>
            <a:r>
              <a:rPr lang="en-US" sz="2000" b="0" dirty="0"/>
              <a:t>have an active role in co-creating the learning process and the assessment of students reflects this </a:t>
            </a:r>
            <a:r>
              <a:rPr lang="en-US" sz="2000" b="0" dirty="0" smtClean="0"/>
              <a:t>approach</a:t>
            </a:r>
            <a:r>
              <a:rPr lang="en-US" sz="2000" b="0" dirty="0"/>
              <a:t>.</a:t>
            </a:r>
            <a:endParaRPr lang="en-US" sz="1900" dirty="0"/>
          </a:p>
          <a:p>
            <a:pPr marL="944563" lvl="2" indent="-342900"/>
            <a:endParaRPr lang="en-GB" sz="1900" dirty="0" smtClean="0"/>
          </a:p>
          <a:p>
            <a:pPr marL="639763" lvl="1" indent="-342900">
              <a:buFont typeface="Arial" panose="020B0604020202020204" pitchFamily="34" charset="0"/>
              <a:buChar char="•"/>
            </a:pPr>
            <a:endParaRPr lang="fi-FI" dirty="0"/>
          </a:p>
          <a:p>
            <a:pPr marL="342900" indent="-342900">
              <a:buFont typeface="Arial" panose="020B0604020202020204" pitchFamily="34" charset="0"/>
              <a:buChar char="•"/>
            </a:pPr>
            <a:endParaRPr lang="fi-FI" b="0" dirty="0"/>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14</a:t>
            </a:fld>
            <a:endParaRPr lang="fi-FI"/>
          </a:p>
        </p:txBody>
      </p:sp>
    </p:spTree>
    <p:extLst>
      <p:ext uri="{BB962C8B-B14F-4D97-AF65-F5344CB8AC3E}">
        <p14:creationId xmlns:p14="http://schemas.microsoft.com/office/powerpoint/2010/main" val="40083025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Resources</a:t>
            </a:r>
            <a:endParaRPr lang="fi-FI" dirty="0"/>
          </a:p>
        </p:txBody>
      </p:sp>
      <p:sp>
        <p:nvSpPr>
          <p:cNvPr id="3" name="Sisällön paikkamerkki 2"/>
          <p:cNvSpPr>
            <a:spLocks noGrp="1"/>
          </p:cNvSpPr>
          <p:nvPr>
            <p:ph sz="quarter" idx="14"/>
          </p:nvPr>
        </p:nvSpPr>
        <p:spPr>
          <a:xfrm>
            <a:off x="541337" y="945444"/>
            <a:ext cx="8047037" cy="4250891"/>
          </a:xfrm>
        </p:spPr>
        <p:txBody>
          <a:bodyPr/>
          <a:lstStyle/>
          <a:p>
            <a:pPr marL="639763" lvl="1" indent="-342900">
              <a:buFont typeface="Arial" panose="020B0604020202020204" pitchFamily="34" charset="0"/>
              <a:buChar char="•"/>
            </a:pPr>
            <a:r>
              <a:rPr lang="en-GB" sz="1800" dirty="0"/>
              <a:t>The academic staff are sufficient in number and qualification to enable students to achieve the programme learning outcomes. There are arrangements in place to keep the pedagogical and professional competence of the academic staff up to date.</a:t>
            </a:r>
            <a:endParaRPr lang="fi-FI" sz="1800" dirty="0"/>
          </a:p>
          <a:p>
            <a:pPr marL="639763" lvl="1" indent="-342900">
              <a:buFont typeface="Arial" panose="020B0604020202020204" pitchFamily="34" charset="0"/>
              <a:buChar char="•"/>
            </a:pPr>
            <a:r>
              <a:rPr lang="en-GB" sz="1800" dirty="0"/>
              <a:t>An effective team of technical and administrative staff supports the programme. There are arrangements in place to keep the competence of the support staff up to date.</a:t>
            </a:r>
            <a:endParaRPr lang="fi-FI" sz="1800" dirty="0"/>
          </a:p>
          <a:p>
            <a:pPr marL="639763" lvl="1" indent="-342900">
              <a:buFont typeface="Arial" panose="020B0604020202020204" pitchFamily="34" charset="0"/>
              <a:buChar char="•"/>
            </a:pPr>
            <a:r>
              <a:rPr lang="en-GB" sz="1800" dirty="0"/>
              <a:t>The students are provided adequate and accessible support services to enable the achievement of the programme learning outcomes.</a:t>
            </a:r>
            <a:endParaRPr lang="fi-FI" sz="1800" dirty="0"/>
          </a:p>
          <a:p>
            <a:pPr marL="639763" lvl="1" indent="-342900">
              <a:buFont typeface="Arial" panose="020B0604020202020204" pitchFamily="34" charset="0"/>
              <a:buChar char="•"/>
            </a:pPr>
            <a:r>
              <a:rPr lang="en-GB" sz="1800" dirty="0"/>
              <a:t>The classrooms, computing facilities, software, laboratories, workshops, libraries and associated equipment and services are sufficient and accessible to enable students to achieve the programme learning outcomes.</a:t>
            </a:r>
            <a:endParaRPr lang="fi-FI" sz="1800" dirty="0"/>
          </a:p>
          <a:p>
            <a:pPr marL="639763" lvl="1" indent="-342900">
              <a:buFont typeface="Arial" panose="020B0604020202020204" pitchFamily="34" charset="0"/>
              <a:buChar char="•"/>
            </a:pPr>
            <a:r>
              <a:rPr lang="en-GB" sz="1800" dirty="0"/>
              <a:t>The HEI and the programme have external partnerships that are adequate to the achievement of the programme learning outcomes.</a:t>
            </a:r>
            <a:endParaRPr lang="fi-FI" sz="1800" dirty="0"/>
          </a:p>
          <a:p>
            <a:pPr marL="639763" lvl="1" indent="-342900">
              <a:buFont typeface="Arial" panose="020B0604020202020204" pitchFamily="34" charset="0"/>
              <a:buChar char="•"/>
            </a:pPr>
            <a:r>
              <a:rPr lang="en-GB" sz="1800" dirty="0"/>
              <a:t>The financial resources are sufficient to implement the learning process as planned and to further develop it.</a:t>
            </a:r>
            <a:endParaRPr lang="fi-FI" sz="1800" dirty="0"/>
          </a:p>
          <a:p>
            <a:pPr marL="639763" lvl="1" indent="-342900">
              <a:buFont typeface="Arial" panose="020B0604020202020204" pitchFamily="34" charset="0"/>
              <a:buChar char="•"/>
            </a:pPr>
            <a:endParaRPr lang="fi-FI" sz="1800" dirty="0"/>
          </a:p>
        </p:txBody>
      </p:sp>
      <p:sp>
        <p:nvSpPr>
          <p:cNvPr id="4" name="Päivämäärän paikkamerkki 3"/>
          <p:cNvSpPr>
            <a:spLocks noGrp="1"/>
          </p:cNvSpPr>
          <p:nvPr>
            <p:ph type="dt" sz="half" idx="15"/>
          </p:nvPr>
        </p:nvSpPr>
        <p:spPr/>
        <p:txBody>
          <a:bodyPr/>
          <a:lstStyle/>
          <a:p>
            <a:pPr>
              <a:defRPr/>
            </a:pPr>
            <a:r>
              <a:rPr lang="fi-FI" smtClean="0"/>
              <a:t>11.5.2014</a:t>
            </a:r>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15</a:t>
            </a:fld>
            <a:endParaRPr lang="fi-FI"/>
          </a:p>
        </p:txBody>
      </p:sp>
    </p:spTree>
    <p:extLst>
      <p:ext uri="{BB962C8B-B14F-4D97-AF65-F5344CB8AC3E}">
        <p14:creationId xmlns:p14="http://schemas.microsoft.com/office/powerpoint/2010/main" val="14386428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err="1" smtClean="0"/>
              <a:t>Quality</a:t>
            </a:r>
            <a:r>
              <a:rPr lang="fi-FI" dirty="0" smtClean="0"/>
              <a:t> management</a:t>
            </a:r>
            <a:endParaRPr lang="fi-FI" dirty="0"/>
          </a:p>
        </p:txBody>
      </p:sp>
      <p:sp>
        <p:nvSpPr>
          <p:cNvPr id="3" name="Sisällön paikkamerkki 2"/>
          <p:cNvSpPr>
            <a:spLocks noGrp="1"/>
          </p:cNvSpPr>
          <p:nvPr>
            <p:ph sz="quarter" idx="14"/>
          </p:nvPr>
        </p:nvSpPr>
        <p:spPr/>
        <p:txBody>
          <a:bodyPr/>
          <a:lstStyle/>
          <a:p>
            <a:pPr marL="639763" lvl="1" indent="-342900">
              <a:buFont typeface="Arial" panose="020B0604020202020204" pitchFamily="34" charset="0"/>
              <a:buChar char="•"/>
            </a:pPr>
            <a:r>
              <a:rPr lang="en-GB" sz="1800" dirty="0"/>
              <a:t>The quality management procedures of the programme are consistent with the quality policy of the higher education institution.</a:t>
            </a:r>
            <a:endParaRPr lang="fi-FI" sz="1800" dirty="0"/>
          </a:p>
          <a:p>
            <a:pPr marL="639763" lvl="1" indent="-342900">
              <a:buFont typeface="Arial" panose="020B0604020202020204" pitchFamily="34" charset="0"/>
              <a:buChar char="•"/>
            </a:pPr>
            <a:r>
              <a:rPr lang="en-GB" sz="1800" dirty="0"/>
              <a:t>The organisation and decision-making processes of the programme are fit for effective management. </a:t>
            </a:r>
            <a:endParaRPr lang="fi-FI" sz="1800" dirty="0"/>
          </a:p>
          <a:p>
            <a:pPr marL="639763" lvl="1" indent="-342900">
              <a:buFont typeface="Arial" panose="020B0604020202020204" pitchFamily="34" charset="0"/>
              <a:buChar char="•"/>
            </a:pPr>
            <a:r>
              <a:rPr lang="en-GB" sz="1800" dirty="0"/>
              <a:t>The programme reviews and develops the programme aims, curriculum, teaching and learning process, resources and partnerships and quality management in a systematic and regular manner, taking into account analysis of results of student admissions, students’ study progress, achieved learning levels, student, graduate and employer feedback and graduate’s employment data.</a:t>
            </a:r>
            <a:endParaRPr lang="fi-FI" sz="1800" dirty="0"/>
          </a:p>
          <a:p>
            <a:pPr marL="639763" lvl="1" indent="-342900">
              <a:buFont typeface="Arial" panose="020B0604020202020204" pitchFamily="34" charset="0"/>
              <a:buChar char="•"/>
            </a:pPr>
            <a:r>
              <a:rPr lang="en-GB" sz="1800" dirty="0"/>
              <a:t>The programme provides public, up to date information about its objectives, teaching and learning process, resources, quality management procedures and results.</a:t>
            </a:r>
            <a:endParaRPr lang="fi-FI" sz="1800" dirty="0"/>
          </a:p>
        </p:txBody>
      </p:sp>
      <p:sp>
        <p:nvSpPr>
          <p:cNvPr id="4" name="Päivämäärän paikkamerkki 3"/>
          <p:cNvSpPr>
            <a:spLocks noGrp="1"/>
          </p:cNvSpPr>
          <p:nvPr>
            <p:ph type="dt" sz="half" idx="15"/>
          </p:nvPr>
        </p:nvSpPr>
        <p:spPr/>
        <p:txBody>
          <a:bodyPr/>
          <a:lstStyle/>
          <a:p>
            <a:pPr>
              <a:defRPr/>
            </a:pPr>
            <a:r>
              <a:rPr lang="fi-FI" smtClean="0"/>
              <a:t>11.5.2014</a:t>
            </a:r>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16</a:t>
            </a:fld>
            <a:endParaRPr lang="fi-FI"/>
          </a:p>
        </p:txBody>
      </p:sp>
    </p:spTree>
    <p:extLst>
      <p:ext uri="{BB962C8B-B14F-4D97-AF65-F5344CB8AC3E}">
        <p14:creationId xmlns:p14="http://schemas.microsoft.com/office/powerpoint/2010/main" val="29133891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a:t>Reference programme outcomes</a:t>
            </a:r>
            <a:endParaRPr lang="fi-FI" dirty="0"/>
          </a:p>
        </p:txBody>
      </p:sp>
      <p:sp>
        <p:nvSpPr>
          <p:cNvPr id="5" name="Alaotsikko 2"/>
          <p:cNvSpPr txBox="1">
            <a:spLocks/>
          </p:cNvSpPr>
          <p:nvPr/>
        </p:nvSpPr>
        <p:spPr>
          <a:xfrm>
            <a:off x="1524000" y="4038600"/>
            <a:ext cx="6400800" cy="105496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Georgia" panose="02040502050405020303" pitchFamily="18" charset="0"/>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Georgia" panose="02040502050405020303" pitchFamily="18" charset="0"/>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Georgia" panose="02040502050405020303" pitchFamily="18" charset="0"/>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Georgia" panose="02040502050405020303" pitchFamily="18"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Georgia" panose="02040502050405020303" pitchFamily="18" charset="0"/>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i-FI" sz="2400" dirty="0"/>
          </a:p>
        </p:txBody>
      </p:sp>
    </p:spTree>
    <p:extLst>
      <p:ext uri="{BB962C8B-B14F-4D97-AF65-F5344CB8AC3E}">
        <p14:creationId xmlns:p14="http://schemas.microsoft.com/office/powerpoint/2010/main" val="41818626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err="1" smtClean="0"/>
              <a:t>Reference</a:t>
            </a:r>
            <a:r>
              <a:rPr lang="fi-FI" dirty="0" smtClean="0"/>
              <a:t> </a:t>
            </a:r>
            <a:r>
              <a:rPr lang="fi-FI" dirty="0" err="1" smtClean="0"/>
              <a:t>programme</a:t>
            </a:r>
            <a:r>
              <a:rPr lang="fi-FI" dirty="0" smtClean="0"/>
              <a:t> </a:t>
            </a:r>
            <a:r>
              <a:rPr lang="fi-FI" dirty="0" err="1" smtClean="0"/>
              <a:t>learning</a:t>
            </a:r>
            <a:r>
              <a:rPr lang="fi-FI" dirty="0" smtClean="0"/>
              <a:t> </a:t>
            </a:r>
            <a:r>
              <a:rPr lang="fi-FI" dirty="0" err="1" smtClean="0"/>
              <a:t>outcomes</a:t>
            </a:r>
            <a:endParaRPr lang="fi-FI" dirty="0"/>
          </a:p>
        </p:txBody>
      </p:sp>
      <p:sp>
        <p:nvSpPr>
          <p:cNvPr id="3" name="Sisällön paikkamerkki 2"/>
          <p:cNvSpPr>
            <a:spLocks noGrp="1"/>
          </p:cNvSpPr>
          <p:nvPr>
            <p:ph sz="quarter" idx="14"/>
          </p:nvPr>
        </p:nvSpPr>
        <p:spPr/>
        <p:txBody>
          <a:bodyPr/>
          <a:lstStyle/>
          <a:p>
            <a:pPr marL="342900" indent="-342900">
              <a:buFont typeface="Arial" panose="020B0604020202020204" pitchFamily="34" charset="0"/>
              <a:buChar char="•"/>
            </a:pPr>
            <a:r>
              <a:rPr lang="fi-FI" dirty="0" smtClean="0"/>
              <a:t>A general </a:t>
            </a:r>
            <a:r>
              <a:rPr lang="fi-FI" dirty="0" err="1" smtClean="0"/>
              <a:t>level</a:t>
            </a:r>
            <a:r>
              <a:rPr lang="fi-FI" dirty="0" smtClean="0"/>
              <a:t> </a:t>
            </a:r>
            <a:r>
              <a:rPr lang="fi-FI" dirty="0" err="1" smtClean="0"/>
              <a:t>description</a:t>
            </a:r>
            <a:r>
              <a:rPr lang="fi-FI" dirty="0" smtClean="0"/>
              <a:t> of </a:t>
            </a:r>
            <a:r>
              <a:rPr lang="fi-FI" dirty="0" err="1" smtClean="0"/>
              <a:t>the</a:t>
            </a:r>
            <a:r>
              <a:rPr lang="fi-FI" dirty="0" smtClean="0"/>
              <a:t> </a:t>
            </a:r>
            <a:r>
              <a:rPr lang="fi-FI" dirty="0" err="1" smtClean="0"/>
              <a:t>learning</a:t>
            </a:r>
            <a:r>
              <a:rPr lang="fi-FI" dirty="0" smtClean="0"/>
              <a:t> </a:t>
            </a:r>
            <a:r>
              <a:rPr lang="fi-FI" dirty="0" err="1" smtClean="0"/>
              <a:t>outcomes</a:t>
            </a:r>
            <a:r>
              <a:rPr lang="fi-FI" dirty="0" smtClean="0"/>
              <a:t> </a:t>
            </a:r>
            <a:r>
              <a:rPr lang="fi-FI" dirty="0" err="1" smtClean="0"/>
              <a:t>that</a:t>
            </a:r>
            <a:r>
              <a:rPr lang="fi-FI" dirty="0" smtClean="0"/>
              <a:t> a </a:t>
            </a:r>
            <a:r>
              <a:rPr lang="fi-FI" dirty="0" err="1" smtClean="0"/>
              <a:t>graduate</a:t>
            </a:r>
            <a:r>
              <a:rPr lang="fi-FI" dirty="0" smtClean="0"/>
              <a:t> </a:t>
            </a:r>
            <a:r>
              <a:rPr lang="fi-FI" dirty="0" err="1" smtClean="0"/>
              <a:t>from</a:t>
            </a:r>
            <a:r>
              <a:rPr lang="fi-FI" dirty="0" smtClean="0"/>
              <a:t> an engineering </a:t>
            </a:r>
            <a:r>
              <a:rPr lang="fi-FI" dirty="0" err="1" smtClean="0"/>
              <a:t>programme</a:t>
            </a:r>
            <a:r>
              <a:rPr lang="fi-FI" dirty="0" smtClean="0"/>
              <a:t> </a:t>
            </a:r>
            <a:r>
              <a:rPr lang="fi-FI" dirty="0" err="1" smtClean="0"/>
              <a:t>should</a:t>
            </a:r>
            <a:r>
              <a:rPr lang="fi-FI" dirty="0" smtClean="0"/>
              <a:t> </a:t>
            </a:r>
            <a:r>
              <a:rPr lang="fi-FI" dirty="0" err="1" smtClean="0"/>
              <a:t>be</a:t>
            </a:r>
            <a:r>
              <a:rPr lang="fi-FI" dirty="0" smtClean="0"/>
              <a:t> </a:t>
            </a:r>
            <a:r>
              <a:rPr lang="fi-FI" dirty="0" err="1" smtClean="0"/>
              <a:t>able</a:t>
            </a:r>
            <a:r>
              <a:rPr lang="fi-FI" dirty="0" smtClean="0"/>
              <a:t> to </a:t>
            </a:r>
            <a:r>
              <a:rPr lang="fi-FI" dirty="0" err="1" smtClean="0"/>
              <a:t>demonstrate</a:t>
            </a:r>
            <a:endParaRPr lang="fi-FI" dirty="0" smtClean="0"/>
          </a:p>
          <a:p>
            <a:pPr marL="639763" lvl="1" indent="-342900">
              <a:buFont typeface="Arial" panose="020B0604020202020204" pitchFamily="34" charset="0"/>
              <a:buChar char="•"/>
            </a:pPr>
            <a:r>
              <a:rPr lang="fi-FI" dirty="0" err="1" smtClean="0"/>
              <a:t>The</a:t>
            </a:r>
            <a:r>
              <a:rPr lang="fi-FI" dirty="0" smtClean="0"/>
              <a:t> </a:t>
            </a:r>
            <a:r>
              <a:rPr lang="fi-FI" dirty="0" err="1" smtClean="0"/>
              <a:t>accreditation</a:t>
            </a:r>
            <a:r>
              <a:rPr lang="fi-FI" dirty="0" smtClean="0"/>
              <a:t> team </a:t>
            </a:r>
            <a:r>
              <a:rPr lang="fi-FI" dirty="0" err="1" smtClean="0"/>
              <a:t>applies</a:t>
            </a:r>
            <a:r>
              <a:rPr lang="fi-FI" dirty="0" smtClean="0"/>
              <a:t> </a:t>
            </a:r>
            <a:r>
              <a:rPr lang="fi-FI" dirty="0" err="1" smtClean="0"/>
              <a:t>them</a:t>
            </a:r>
            <a:r>
              <a:rPr lang="fi-FI" dirty="0" smtClean="0"/>
              <a:t> in </a:t>
            </a:r>
            <a:r>
              <a:rPr lang="fi-FI" dirty="0" err="1" smtClean="0"/>
              <a:t>the</a:t>
            </a:r>
            <a:r>
              <a:rPr lang="fi-FI" dirty="0" smtClean="0"/>
              <a:t> </a:t>
            </a:r>
            <a:r>
              <a:rPr lang="fi-FI" dirty="0" err="1" smtClean="0"/>
              <a:t>context</a:t>
            </a:r>
            <a:r>
              <a:rPr lang="fi-FI" dirty="0" smtClean="0"/>
              <a:t> of </a:t>
            </a:r>
            <a:r>
              <a:rPr lang="fi-FI" dirty="0" err="1" smtClean="0"/>
              <a:t>the</a:t>
            </a:r>
            <a:r>
              <a:rPr lang="fi-FI" dirty="0" smtClean="0"/>
              <a:t> </a:t>
            </a:r>
            <a:r>
              <a:rPr lang="fi-FI" dirty="0" err="1" smtClean="0"/>
              <a:t>programme’s</a:t>
            </a:r>
            <a:r>
              <a:rPr lang="fi-FI" dirty="0" smtClean="0"/>
              <a:t> </a:t>
            </a:r>
            <a:r>
              <a:rPr lang="fi-FI" dirty="0" err="1" smtClean="0"/>
              <a:t>branch</a:t>
            </a:r>
            <a:r>
              <a:rPr lang="fi-FI" dirty="0" smtClean="0"/>
              <a:t> of engineering</a:t>
            </a:r>
          </a:p>
          <a:p>
            <a:pPr marL="342900" indent="-342900">
              <a:buFont typeface="Arial" panose="020B0604020202020204" pitchFamily="34" charset="0"/>
              <a:buChar char="•"/>
            </a:pPr>
            <a:r>
              <a:rPr lang="fi-FI" dirty="0" err="1" smtClean="0"/>
              <a:t>The</a:t>
            </a:r>
            <a:r>
              <a:rPr lang="fi-FI" dirty="0" smtClean="0"/>
              <a:t> </a:t>
            </a:r>
            <a:r>
              <a:rPr lang="fi-FI" dirty="0" err="1" smtClean="0"/>
              <a:t>programme</a:t>
            </a:r>
            <a:r>
              <a:rPr lang="fi-FI" dirty="0" smtClean="0"/>
              <a:t> to </a:t>
            </a:r>
            <a:r>
              <a:rPr lang="fi-FI" dirty="0" err="1" smtClean="0"/>
              <a:t>be</a:t>
            </a:r>
            <a:r>
              <a:rPr lang="fi-FI" dirty="0" smtClean="0"/>
              <a:t> </a:t>
            </a:r>
            <a:r>
              <a:rPr lang="fi-FI" dirty="0" err="1" smtClean="0"/>
              <a:t>accredited</a:t>
            </a:r>
            <a:r>
              <a:rPr lang="fi-FI" dirty="0" smtClean="0"/>
              <a:t> </a:t>
            </a:r>
            <a:r>
              <a:rPr lang="fi-FI" dirty="0" err="1" smtClean="0"/>
              <a:t>has</a:t>
            </a:r>
            <a:r>
              <a:rPr lang="fi-FI" dirty="0" smtClean="0"/>
              <a:t> </a:t>
            </a:r>
            <a:r>
              <a:rPr lang="fi-FI" dirty="0" err="1" smtClean="0"/>
              <a:t>its</a:t>
            </a:r>
            <a:r>
              <a:rPr lang="fi-FI" dirty="0" smtClean="0"/>
              <a:t> </a:t>
            </a:r>
            <a:r>
              <a:rPr lang="fi-FI" dirty="0" err="1" smtClean="0"/>
              <a:t>own</a:t>
            </a:r>
            <a:r>
              <a:rPr lang="fi-FI" dirty="0" smtClean="0"/>
              <a:t> </a:t>
            </a:r>
            <a:r>
              <a:rPr lang="fi-FI" dirty="0" err="1" smtClean="0"/>
              <a:t>programme</a:t>
            </a:r>
            <a:r>
              <a:rPr lang="fi-FI" dirty="0" smtClean="0"/>
              <a:t> </a:t>
            </a:r>
            <a:r>
              <a:rPr lang="fi-FI" dirty="0" err="1" smtClean="0"/>
              <a:t>learning</a:t>
            </a:r>
            <a:r>
              <a:rPr lang="fi-FI" dirty="0" smtClean="0"/>
              <a:t> </a:t>
            </a:r>
            <a:r>
              <a:rPr lang="fi-FI" dirty="0" err="1" smtClean="0"/>
              <a:t>outcomes</a:t>
            </a:r>
            <a:endParaRPr lang="fi-FI" dirty="0" smtClean="0"/>
          </a:p>
          <a:p>
            <a:pPr marL="342900" indent="-342900">
              <a:buFont typeface="Arial" panose="020B0604020202020204" pitchFamily="34" charset="0"/>
              <a:buChar char="•"/>
            </a:pPr>
            <a:r>
              <a:rPr lang="fi-FI" dirty="0" err="1" smtClean="0"/>
              <a:t>The</a:t>
            </a:r>
            <a:r>
              <a:rPr lang="fi-FI" dirty="0" smtClean="0"/>
              <a:t> </a:t>
            </a:r>
            <a:r>
              <a:rPr lang="fi-FI" dirty="0" err="1" smtClean="0"/>
              <a:t>self-assessment</a:t>
            </a:r>
            <a:r>
              <a:rPr lang="fi-FI" dirty="0" smtClean="0"/>
              <a:t> </a:t>
            </a:r>
            <a:r>
              <a:rPr lang="fi-FI" dirty="0" err="1" smtClean="0"/>
              <a:t>report</a:t>
            </a:r>
            <a:r>
              <a:rPr lang="fi-FI" dirty="0" smtClean="0"/>
              <a:t> </a:t>
            </a:r>
            <a:r>
              <a:rPr lang="fi-FI" dirty="0" err="1" smtClean="0"/>
              <a:t>explains</a:t>
            </a:r>
            <a:r>
              <a:rPr lang="fi-FI" dirty="0" smtClean="0"/>
              <a:t> </a:t>
            </a:r>
            <a:r>
              <a:rPr lang="fi-FI" dirty="0" err="1" smtClean="0"/>
              <a:t>how</a:t>
            </a:r>
            <a:r>
              <a:rPr lang="fi-FI" dirty="0" smtClean="0"/>
              <a:t> </a:t>
            </a:r>
            <a:r>
              <a:rPr lang="fi-FI" dirty="0" err="1" smtClean="0"/>
              <a:t>the</a:t>
            </a:r>
            <a:r>
              <a:rPr lang="fi-FI" dirty="0" smtClean="0"/>
              <a:t> </a:t>
            </a:r>
            <a:r>
              <a:rPr lang="fi-FI" dirty="0" err="1" smtClean="0"/>
              <a:t>programme’s</a:t>
            </a:r>
            <a:r>
              <a:rPr lang="fi-FI" dirty="0" smtClean="0"/>
              <a:t> </a:t>
            </a:r>
            <a:r>
              <a:rPr lang="fi-FI" dirty="0" err="1" smtClean="0"/>
              <a:t>learning</a:t>
            </a:r>
            <a:r>
              <a:rPr lang="fi-FI" dirty="0" smtClean="0"/>
              <a:t> </a:t>
            </a:r>
            <a:r>
              <a:rPr lang="fi-FI" dirty="0" err="1" smtClean="0"/>
              <a:t>outcomes</a:t>
            </a:r>
            <a:r>
              <a:rPr lang="fi-FI" dirty="0" smtClean="0"/>
              <a:t> </a:t>
            </a:r>
            <a:r>
              <a:rPr lang="fi-FI" dirty="0" err="1" smtClean="0"/>
              <a:t>cover</a:t>
            </a:r>
            <a:r>
              <a:rPr lang="fi-FI" dirty="0" smtClean="0"/>
              <a:t> </a:t>
            </a:r>
            <a:r>
              <a:rPr lang="fi-FI" dirty="0" err="1" smtClean="0"/>
              <a:t>the</a:t>
            </a:r>
            <a:r>
              <a:rPr lang="fi-FI" dirty="0" smtClean="0"/>
              <a:t> </a:t>
            </a:r>
            <a:r>
              <a:rPr lang="fi-FI" dirty="0" err="1" smtClean="0"/>
              <a:t>reference</a:t>
            </a:r>
            <a:r>
              <a:rPr lang="fi-FI" dirty="0" smtClean="0"/>
              <a:t> </a:t>
            </a:r>
            <a:r>
              <a:rPr lang="fi-FI" dirty="0" err="1" smtClean="0"/>
              <a:t>programme</a:t>
            </a:r>
            <a:r>
              <a:rPr lang="fi-FI" dirty="0" smtClean="0"/>
              <a:t> </a:t>
            </a:r>
            <a:r>
              <a:rPr lang="fi-FI" dirty="0" err="1" smtClean="0"/>
              <a:t>learning</a:t>
            </a:r>
            <a:r>
              <a:rPr lang="fi-FI" dirty="0" smtClean="0"/>
              <a:t> </a:t>
            </a:r>
            <a:r>
              <a:rPr lang="fi-FI" dirty="0" err="1" smtClean="0"/>
              <a:t>outcomes</a:t>
            </a:r>
            <a:endParaRPr lang="fi-FI" dirty="0" smtClean="0"/>
          </a:p>
          <a:p>
            <a:pPr marL="639763" lvl="1" indent="-342900">
              <a:buFont typeface="Arial" panose="020B0604020202020204" pitchFamily="34" charset="0"/>
              <a:buChar char="•"/>
            </a:pPr>
            <a:r>
              <a:rPr lang="fi-FI" dirty="0" err="1" smtClean="0"/>
              <a:t>The</a:t>
            </a:r>
            <a:r>
              <a:rPr lang="fi-FI" dirty="0" smtClean="0"/>
              <a:t> </a:t>
            </a:r>
            <a:r>
              <a:rPr lang="fi-FI" dirty="0" err="1" smtClean="0"/>
              <a:t>self-evaluation</a:t>
            </a:r>
            <a:r>
              <a:rPr lang="fi-FI" dirty="0" smtClean="0"/>
              <a:t> </a:t>
            </a:r>
            <a:r>
              <a:rPr lang="fi-FI" dirty="0" err="1" smtClean="0"/>
              <a:t>report</a:t>
            </a:r>
            <a:r>
              <a:rPr lang="fi-FI" dirty="0" smtClean="0"/>
              <a:t> </a:t>
            </a:r>
            <a:r>
              <a:rPr lang="fi-FI" dirty="0" err="1" smtClean="0"/>
              <a:t>includes</a:t>
            </a:r>
            <a:r>
              <a:rPr lang="fi-FI" dirty="0" smtClean="0"/>
              <a:t> a </a:t>
            </a:r>
            <a:r>
              <a:rPr lang="fi-FI" dirty="0" err="1" smtClean="0"/>
              <a:t>curriculum</a:t>
            </a:r>
            <a:r>
              <a:rPr lang="fi-FI" dirty="0" smtClean="0"/>
              <a:t> </a:t>
            </a:r>
            <a:r>
              <a:rPr lang="fi-FI" dirty="0" err="1" smtClean="0"/>
              <a:t>analysis</a:t>
            </a:r>
            <a:r>
              <a:rPr lang="fi-FI" dirty="0" smtClean="0"/>
              <a:t>, </a:t>
            </a:r>
            <a:r>
              <a:rPr lang="fi-FI" dirty="0" err="1" smtClean="0"/>
              <a:t>which</a:t>
            </a:r>
            <a:r>
              <a:rPr lang="fi-FI" dirty="0" smtClean="0"/>
              <a:t> </a:t>
            </a:r>
            <a:r>
              <a:rPr lang="fi-FI" dirty="0" err="1" smtClean="0"/>
              <a:t>shows</a:t>
            </a:r>
            <a:r>
              <a:rPr lang="fi-FI" dirty="0" smtClean="0"/>
              <a:t>  </a:t>
            </a:r>
            <a:r>
              <a:rPr lang="fi-FI" dirty="0" err="1" smtClean="0"/>
              <a:t>how</a:t>
            </a:r>
            <a:r>
              <a:rPr lang="fi-FI" dirty="0" smtClean="0"/>
              <a:t> </a:t>
            </a:r>
            <a:r>
              <a:rPr lang="fi-FI" dirty="0" err="1" smtClean="0"/>
              <a:t>the</a:t>
            </a:r>
            <a:r>
              <a:rPr lang="fi-FI" dirty="0" smtClean="0"/>
              <a:t> </a:t>
            </a:r>
            <a:r>
              <a:rPr lang="fi-FI" dirty="0" err="1" smtClean="0"/>
              <a:t>curriculum</a:t>
            </a:r>
            <a:r>
              <a:rPr lang="fi-FI" dirty="0" smtClean="0"/>
              <a:t> </a:t>
            </a:r>
            <a:r>
              <a:rPr lang="fi-FI" dirty="0" err="1" smtClean="0"/>
              <a:t>connects</a:t>
            </a:r>
            <a:r>
              <a:rPr lang="fi-FI" dirty="0" smtClean="0"/>
              <a:t> to </a:t>
            </a:r>
            <a:r>
              <a:rPr lang="fi-FI" dirty="0" err="1" smtClean="0"/>
              <a:t>the</a:t>
            </a:r>
            <a:r>
              <a:rPr lang="fi-FI" dirty="0" smtClean="0"/>
              <a:t> </a:t>
            </a:r>
            <a:r>
              <a:rPr lang="fi-FI" dirty="0" err="1" smtClean="0"/>
              <a:t>programme</a:t>
            </a:r>
            <a:r>
              <a:rPr lang="fi-FI" dirty="0" smtClean="0"/>
              <a:t> </a:t>
            </a:r>
            <a:r>
              <a:rPr lang="fi-FI" dirty="0" err="1" smtClean="0"/>
              <a:t>learning</a:t>
            </a:r>
            <a:r>
              <a:rPr lang="fi-FI" dirty="0" smtClean="0"/>
              <a:t> </a:t>
            </a:r>
            <a:r>
              <a:rPr lang="fi-FI" dirty="0" err="1" smtClean="0"/>
              <a:t>outcomes</a:t>
            </a:r>
            <a:endParaRPr lang="fi-FI" dirty="0"/>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18</a:t>
            </a:fld>
            <a:endParaRPr lang="fi-FI"/>
          </a:p>
        </p:txBody>
      </p:sp>
    </p:spTree>
    <p:extLst>
      <p:ext uri="{BB962C8B-B14F-4D97-AF65-F5344CB8AC3E}">
        <p14:creationId xmlns:p14="http://schemas.microsoft.com/office/powerpoint/2010/main" val="38982141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err="1" smtClean="0"/>
              <a:t>Requirements</a:t>
            </a:r>
            <a:r>
              <a:rPr lang="fi-FI" dirty="0" smtClean="0"/>
              <a:t> for </a:t>
            </a:r>
            <a:r>
              <a:rPr lang="fi-FI" dirty="0" err="1" smtClean="0"/>
              <a:t>the</a:t>
            </a:r>
            <a:r>
              <a:rPr lang="fi-FI" dirty="0" smtClean="0"/>
              <a:t> </a:t>
            </a:r>
            <a:r>
              <a:rPr lang="fi-FI" dirty="0" err="1" smtClean="0"/>
              <a:t>programme</a:t>
            </a:r>
            <a:r>
              <a:rPr lang="fi-FI" dirty="0" smtClean="0"/>
              <a:t> </a:t>
            </a:r>
            <a:r>
              <a:rPr lang="fi-FI" dirty="0" err="1" smtClean="0"/>
              <a:t>learning</a:t>
            </a:r>
            <a:r>
              <a:rPr lang="fi-FI" dirty="0" smtClean="0"/>
              <a:t> </a:t>
            </a:r>
            <a:r>
              <a:rPr lang="fi-FI" dirty="0" err="1" smtClean="0"/>
              <a:t>outcomes</a:t>
            </a:r>
            <a:endParaRPr lang="fi-FI" dirty="0"/>
          </a:p>
        </p:txBody>
      </p:sp>
      <p:sp>
        <p:nvSpPr>
          <p:cNvPr id="3" name="Sisällön paikkamerkki 2"/>
          <p:cNvSpPr>
            <a:spLocks noGrp="1"/>
          </p:cNvSpPr>
          <p:nvPr>
            <p:ph sz="quarter" idx="14"/>
          </p:nvPr>
        </p:nvSpPr>
        <p:spPr/>
        <p:txBody>
          <a:bodyPr/>
          <a:lstStyle/>
          <a:p>
            <a:pPr marL="342900" indent="-342900">
              <a:buFont typeface="Arial" panose="020B0604020202020204" pitchFamily="34" charset="0"/>
              <a:buChar char="•"/>
            </a:pPr>
            <a:r>
              <a:rPr lang="en-GB" dirty="0"/>
              <a:t>The programme learning </a:t>
            </a:r>
            <a:r>
              <a:rPr lang="en-GB" dirty="0" smtClean="0"/>
              <a:t>outcomes should be consistent </a:t>
            </a:r>
            <a:r>
              <a:rPr lang="en-GB" dirty="0"/>
              <a:t>with </a:t>
            </a:r>
            <a:endParaRPr lang="en-GB" dirty="0" smtClean="0"/>
          </a:p>
          <a:p>
            <a:pPr marL="639763" lvl="1" indent="-342900">
              <a:buFont typeface="Arial" panose="020B0604020202020204" pitchFamily="34" charset="0"/>
              <a:buChar char="•"/>
            </a:pPr>
            <a:r>
              <a:rPr lang="en-GB" dirty="0" smtClean="0"/>
              <a:t>the </a:t>
            </a:r>
            <a:r>
              <a:rPr lang="en-GB" dirty="0"/>
              <a:t>programme </a:t>
            </a:r>
            <a:r>
              <a:rPr lang="en-GB" dirty="0" smtClean="0"/>
              <a:t>aims</a:t>
            </a:r>
          </a:p>
          <a:p>
            <a:pPr marL="639763" lvl="1" indent="-342900">
              <a:buFont typeface="Arial" panose="020B0604020202020204" pitchFamily="34" charset="0"/>
              <a:buChar char="•"/>
            </a:pPr>
            <a:r>
              <a:rPr lang="en-GB" dirty="0" smtClean="0"/>
              <a:t>relevant </a:t>
            </a:r>
            <a:r>
              <a:rPr lang="en-GB" dirty="0"/>
              <a:t>national qualifications frameworks (if applicable) and </a:t>
            </a:r>
            <a:endParaRPr lang="en-GB" dirty="0" smtClean="0"/>
          </a:p>
          <a:p>
            <a:pPr marL="639763" lvl="1" indent="-342900">
              <a:buFont typeface="Arial" panose="020B0604020202020204" pitchFamily="34" charset="0"/>
              <a:buChar char="•"/>
            </a:pPr>
            <a:r>
              <a:rPr lang="en-GB" dirty="0" smtClean="0"/>
              <a:t>with </a:t>
            </a:r>
            <a:r>
              <a:rPr lang="en-GB" dirty="0"/>
              <a:t>the FINEEC reference programme learning </a:t>
            </a:r>
            <a:r>
              <a:rPr lang="en-GB" dirty="0" smtClean="0"/>
              <a:t>outcomes</a:t>
            </a:r>
          </a:p>
          <a:p>
            <a:pPr marL="342900" indent="-342900">
              <a:buFont typeface="Arial" panose="020B0604020202020204" pitchFamily="34" charset="0"/>
              <a:buChar char="•"/>
            </a:pPr>
            <a:r>
              <a:rPr lang="en-GB" dirty="0"/>
              <a:t>The course level learning </a:t>
            </a:r>
            <a:r>
              <a:rPr lang="en-GB" dirty="0" smtClean="0"/>
              <a:t>outcomes aggregate </a:t>
            </a:r>
            <a:r>
              <a:rPr lang="en-GB" dirty="0"/>
              <a:t>to the programme’s learning </a:t>
            </a:r>
            <a:r>
              <a:rPr lang="en-GB" dirty="0" smtClean="0"/>
              <a:t>outcomes</a:t>
            </a:r>
          </a:p>
          <a:p>
            <a:pPr marL="342900" indent="-342900">
              <a:buFont typeface="Arial" panose="020B0604020202020204" pitchFamily="34" charset="0"/>
              <a:buChar char="•"/>
            </a:pPr>
            <a:r>
              <a:rPr lang="en-GB" dirty="0"/>
              <a:t>The teaching and learning process, including the assessment of students, enables students to demonstrate that they have achieved the intended course and programme </a:t>
            </a:r>
            <a:r>
              <a:rPr lang="en-GB" dirty="0" smtClean="0"/>
              <a:t>learning </a:t>
            </a:r>
            <a:r>
              <a:rPr lang="en-GB" dirty="0"/>
              <a:t>outcomes.</a:t>
            </a:r>
            <a:endParaRPr lang="fi-FI" dirty="0"/>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19</a:t>
            </a:fld>
            <a:endParaRPr lang="fi-FI"/>
          </a:p>
        </p:txBody>
      </p:sp>
    </p:spTree>
    <p:extLst>
      <p:ext uri="{BB962C8B-B14F-4D97-AF65-F5344CB8AC3E}">
        <p14:creationId xmlns:p14="http://schemas.microsoft.com/office/powerpoint/2010/main" val="4354247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err="1" smtClean="0"/>
              <a:t>Topics</a:t>
            </a:r>
            <a:endParaRPr lang="fi-FI" dirty="0"/>
          </a:p>
        </p:txBody>
      </p:sp>
      <p:sp>
        <p:nvSpPr>
          <p:cNvPr id="3" name="Sisällön paikkamerkki 2"/>
          <p:cNvSpPr>
            <a:spLocks noGrp="1"/>
          </p:cNvSpPr>
          <p:nvPr>
            <p:ph sz="quarter" idx="14"/>
          </p:nvPr>
        </p:nvSpPr>
        <p:spPr/>
        <p:txBody>
          <a:bodyPr/>
          <a:lstStyle/>
          <a:p>
            <a:pPr marL="342900" indent="-342900">
              <a:buFont typeface="Arial" panose="020B0604020202020204" pitchFamily="34" charset="0"/>
              <a:buChar char="•"/>
            </a:pPr>
            <a:r>
              <a:rPr lang="fi-FI" dirty="0" smtClean="0"/>
              <a:t>EUR-ACE Standard</a:t>
            </a:r>
          </a:p>
          <a:p>
            <a:pPr marL="342900" indent="-342900">
              <a:buFont typeface="Arial" panose="020B0604020202020204" pitchFamily="34" charset="0"/>
              <a:buChar char="•"/>
            </a:pPr>
            <a:r>
              <a:rPr lang="fi-FI" dirty="0" err="1" smtClean="0"/>
              <a:t>FINEEC’s</a:t>
            </a:r>
            <a:r>
              <a:rPr lang="fi-FI" dirty="0" smtClean="0"/>
              <a:t> Engineering </a:t>
            </a:r>
            <a:r>
              <a:rPr lang="fi-FI" dirty="0" err="1" smtClean="0"/>
              <a:t>Programme</a:t>
            </a:r>
            <a:r>
              <a:rPr lang="fi-FI" dirty="0" smtClean="0"/>
              <a:t> </a:t>
            </a:r>
            <a:r>
              <a:rPr lang="fi-FI" dirty="0" err="1" smtClean="0"/>
              <a:t>Accreditations</a:t>
            </a:r>
            <a:endParaRPr lang="fi-FI" dirty="0" smtClean="0"/>
          </a:p>
          <a:p>
            <a:pPr marL="342900" indent="-342900">
              <a:buFont typeface="Arial" panose="020B0604020202020204" pitchFamily="34" charset="0"/>
              <a:buChar char="•"/>
            </a:pPr>
            <a:r>
              <a:rPr lang="fi-FI" dirty="0" err="1" smtClean="0"/>
              <a:t>Process</a:t>
            </a:r>
            <a:r>
              <a:rPr lang="fi-FI" dirty="0" smtClean="0"/>
              <a:t> </a:t>
            </a:r>
          </a:p>
          <a:p>
            <a:pPr marL="342900" indent="-342900">
              <a:buFont typeface="Arial" panose="020B0604020202020204" pitchFamily="34" charset="0"/>
              <a:buChar char="•"/>
            </a:pPr>
            <a:r>
              <a:rPr lang="fi-FI" dirty="0" err="1" smtClean="0"/>
              <a:t>Accreditation</a:t>
            </a:r>
            <a:r>
              <a:rPr lang="fi-FI" dirty="0" smtClean="0"/>
              <a:t> </a:t>
            </a:r>
            <a:r>
              <a:rPr lang="fi-FI" dirty="0" err="1" smtClean="0"/>
              <a:t>standards</a:t>
            </a:r>
            <a:endParaRPr lang="fi-FI" dirty="0" smtClean="0"/>
          </a:p>
          <a:p>
            <a:pPr marL="342900" indent="-342900">
              <a:buFont typeface="Arial" panose="020B0604020202020204" pitchFamily="34" charset="0"/>
              <a:buChar char="•"/>
            </a:pPr>
            <a:r>
              <a:rPr lang="fi-FI" dirty="0" err="1" smtClean="0"/>
              <a:t>Reference</a:t>
            </a:r>
            <a:r>
              <a:rPr lang="fi-FI" dirty="0" smtClean="0"/>
              <a:t> </a:t>
            </a:r>
            <a:r>
              <a:rPr lang="fi-FI" dirty="0" err="1" smtClean="0"/>
              <a:t>programme</a:t>
            </a:r>
            <a:r>
              <a:rPr lang="fi-FI" dirty="0" smtClean="0"/>
              <a:t> </a:t>
            </a:r>
            <a:r>
              <a:rPr lang="fi-FI" dirty="0" err="1" smtClean="0"/>
              <a:t>outcomes</a:t>
            </a:r>
            <a:endParaRPr lang="fi-FI" dirty="0" smtClean="0"/>
          </a:p>
          <a:p>
            <a:endParaRPr lang="fi-FI" dirty="0" smtClean="0"/>
          </a:p>
          <a:p>
            <a:endParaRPr lang="fi-FI" dirty="0" smtClean="0"/>
          </a:p>
          <a:p>
            <a:endParaRPr lang="fi-FI" dirty="0" smtClean="0"/>
          </a:p>
        </p:txBody>
      </p:sp>
      <p:sp>
        <p:nvSpPr>
          <p:cNvPr id="4" name="Dian numeron paikkamerkki 3"/>
          <p:cNvSpPr>
            <a:spLocks noGrp="1"/>
          </p:cNvSpPr>
          <p:nvPr>
            <p:ph type="sldNum" sz="quarter" idx="17"/>
          </p:nvPr>
        </p:nvSpPr>
        <p:spPr/>
        <p:txBody>
          <a:bodyPr/>
          <a:lstStyle/>
          <a:p>
            <a:fld id="{139301F4-86FD-4910-9F5A-C4CF14468D5D}" type="slidenum">
              <a:rPr lang="fi-FI" smtClean="0"/>
              <a:t>2</a:t>
            </a:fld>
            <a:endParaRPr lang="fi-FI"/>
          </a:p>
        </p:txBody>
      </p:sp>
    </p:spTree>
    <p:extLst>
      <p:ext uri="{BB962C8B-B14F-4D97-AF65-F5344CB8AC3E}">
        <p14:creationId xmlns:p14="http://schemas.microsoft.com/office/powerpoint/2010/main" val="19359955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err="1"/>
              <a:t>Reference</a:t>
            </a:r>
            <a:r>
              <a:rPr lang="fi-FI" dirty="0"/>
              <a:t> </a:t>
            </a:r>
            <a:r>
              <a:rPr lang="fi-FI" dirty="0" err="1"/>
              <a:t>programme</a:t>
            </a:r>
            <a:r>
              <a:rPr lang="fi-FI" dirty="0"/>
              <a:t> </a:t>
            </a:r>
            <a:r>
              <a:rPr lang="fi-FI" dirty="0" err="1"/>
              <a:t>learning</a:t>
            </a:r>
            <a:r>
              <a:rPr lang="fi-FI" dirty="0"/>
              <a:t> </a:t>
            </a:r>
            <a:r>
              <a:rPr lang="fi-FI" dirty="0" err="1" smtClean="0"/>
              <a:t>outcome</a:t>
            </a:r>
            <a:r>
              <a:rPr lang="fi-FI" dirty="0"/>
              <a:t> </a:t>
            </a:r>
            <a:r>
              <a:rPr lang="fi-FI" dirty="0" err="1" smtClean="0"/>
              <a:t>topics</a:t>
            </a:r>
            <a:endParaRPr lang="fi-FI" dirty="0"/>
          </a:p>
        </p:txBody>
      </p:sp>
      <p:sp>
        <p:nvSpPr>
          <p:cNvPr id="3" name="Sisällön paikkamerkki 2"/>
          <p:cNvSpPr>
            <a:spLocks noGrp="1"/>
          </p:cNvSpPr>
          <p:nvPr>
            <p:ph sz="quarter" idx="14"/>
          </p:nvPr>
        </p:nvSpPr>
        <p:spPr/>
        <p:txBody>
          <a:bodyPr/>
          <a:lstStyle/>
          <a:p>
            <a:pPr marL="342900" indent="-342900">
              <a:buFont typeface="Arial" panose="020B0604020202020204" pitchFamily="34" charset="0"/>
              <a:buChar char="•"/>
            </a:pPr>
            <a:r>
              <a:rPr lang="en-GB" dirty="0"/>
              <a:t>Knowledge and understanding</a:t>
            </a:r>
            <a:endParaRPr lang="fi-FI" dirty="0"/>
          </a:p>
          <a:p>
            <a:pPr marL="342900" indent="-342900">
              <a:buFont typeface="Arial" panose="020B0604020202020204" pitchFamily="34" charset="0"/>
              <a:buChar char="•"/>
            </a:pPr>
            <a:r>
              <a:rPr lang="en-GB" dirty="0"/>
              <a:t>Engineering </a:t>
            </a:r>
            <a:r>
              <a:rPr lang="en-GB" dirty="0" smtClean="0"/>
              <a:t>practice</a:t>
            </a:r>
          </a:p>
          <a:p>
            <a:pPr marL="342900" indent="-342900">
              <a:buFont typeface="Arial" panose="020B0604020202020204" pitchFamily="34" charset="0"/>
              <a:buChar char="•"/>
            </a:pPr>
            <a:r>
              <a:rPr lang="en-GB" dirty="0" smtClean="0"/>
              <a:t>Investigations </a:t>
            </a:r>
            <a:r>
              <a:rPr lang="en-GB" dirty="0"/>
              <a:t>and information retrieval</a:t>
            </a:r>
            <a:endParaRPr lang="fi-FI" dirty="0"/>
          </a:p>
          <a:p>
            <a:pPr marL="342900" indent="-342900">
              <a:buFont typeface="Arial" panose="020B0604020202020204" pitchFamily="34" charset="0"/>
              <a:buChar char="•"/>
            </a:pPr>
            <a:r>
              <a:rPr lang="en-GB" dirty="0"/>
              <a:t>Multidisciplinary competences</a:t>
            </a:r>
            <a:endParaRPr lang="fi-FI" dirty="0"/>
          </a:p>
          <a:p>
            <a:pPr marL="342900" indent="-342900">
              <a:buFont typeface="Arial" panose="020B0604020202020204" pitchFamily="34" charset="0"/>
              <a:buChar char="•"/>
            </a:pPr>
            <a:r>
              <a:rPr lang="en-GB" dirty="0"/>
              <a:t>Communication and team-working</a:t>
            </a:r>
            <a:endParaRPr lang="fi-FI" dirty="0"/>
          </a:p>
          <a:p>
            <a:pPr marL="342900" indent="-342900">
              <a:buFont typeface="Arial" panose="020B0604020202020204" pitchFamily="34" charset="0"/>
              <a:buChar char="•"/>
            </a:pPr>
            <a:endParaRPr lang="fi-FI" dirty="0"/>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20</a:t>
            </a:fld>
            <a:endParaRPr lang="fi-FI"/>
          </a:p>
        </p:txBody>
      </p:sp>
    </p:spTree>
    <p:extLst>
      <p:ext uri="{BB962C8B-B14F-4D97-AF65-F5344CB8AC3E}">
        <p14:creationId xmlns:p14="http://schemas.microsoft.com/office/powerpoint/2010/main" val="152747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Knowledge and </a:t>
            </a:r>
            <a:r>
              <a:rPr lang="fi-FI" dirty="0" err="1" smtClean="0"/>
              <a:t>understanding</a:t>
            </a:r>
            <a:r>
              <a:rPr lang="fi-FI" dirty="0" smtClean="0"/>
              <a:t> on </a:t>
            </a:r>
            <a:r>
              <a:rPr lang="fi-FI" dirty="0" err="1" smtClean="0"/>
              <a:t>Bachelor’s</a:t>
            </a:r>
            <a:r>
              <a:rPr lang="fi-FI" dirty="0" smtClean="0"/>
              <a:t> </a:t>
            </a:r>
            <a:r>
              <a:rPr lang="fi-FI" dirty="0" err="1" smtClean="0"/>
              <a:t>level</a:t>
            </a:r>
            <a:endParaRPr lang="fi-FI" dirty="0"/>
          </a:p>
        </p:txBody>
      </p:sp>
      <p:sp>
        <p:nvSpPr>
          <p:cNvPr id="3" name="Sisällön paikkamerkki 2"/>
          <p:cNvSpPr>
            <a:spLocks noGrp="1"/>
          </p:cNvSpPr>
          <p:nvPr>
            <p:ph sz="quarter" idx="14"/>
          </p:nvPr>
        </p:nvSpPr>
        <p:spPr>
          <a:xfrm>
            <a:off x="541338" y="1451995"/>
            <a:ext cx="8047037" cy="4250891"/>
          </a:xfrm>
        </p:spPr>
        <p:txBody>
          <a:bodyPr/>
          <a:lstStyle/>
          <a:p>
            <a:r>
              <a:rPr lang="en-GB" dirty="0"/>
              <a:t>The learning process should enable </a:t>
            </a:r>
            <a:r>
              <a:rPr lang="en-GB" dirty="0" smtClean="0"/>
              <a:t>graduates </a:t>
            </a:r>
            <a:r>
              <a:rPr lang="en-GB" dirty="0"/>
              <a:t>to demonstrate:</a:t>
            </a:r>
            <a:endParaRPr lang="fi-FI" dirty="0"/>
          </a:p>
          <a:p>
            <a:pPr marL="639763" lvl="1" indent="-342900">
              <a:buFont typeface="Arial" panose="020B0604020202020204" pitchFamily="34" charset="0"/>
              <a:buChar char="•"/>
            </a:pPr>
            <a:r>
              <a:rPr lang="en-GB" dirty="0"/>
              <a:t>knowledge and understanding of mathematics and other basic sciences underlying their engineering specialisation, at a level necessary to achieve the other programme learning outcomes;</a:t>
            </a:r>
            <a:endParaRPr lang="fi-FI" dirty="0"/>
          </a:p>
          <a:p>
            <a:pPr marL="639763" lvl="1" indent="-342900">
              <a:buFont typeface="Arial" panose="020B0604020202020204" pitchFamily="34" charset="0"/>
              <a:buChar char="•"/>
            </a:pPr>
            <a:r>
              <a:rPr lang="en-GB" dirty="0"/>
              <a:t>knowledge and understanding of engineering disciplines underlying their specialisation, at a level necessary to achieve the other programme learning outcomes, including some awareness at the forefront;</a:t>
            </a:r>
            <a:endParaRPr lang="fi-FI" dirty="0"/>
          </a:p>
          <a:p>
            <a:pPr marL="639763" lvl="1" indent="-342900">
              <a:buFont typeface="Arial" panose="020B0604020202020204" pitchFamily="34" charset="0"/>
              <a:buChar char="•"/>
            </a:pPr>
            <a:r>
              <a:rPr lang="en-GB" dirty="0"/>
              <a:t>knowledge and understanding of applicable materials, equipment and tools, engineering technologies and processes, and of their limitations, in their specialisation</a:t>
            </a:r>
            <a:endParaRPr lang="fi-FI" dirty="0"/>
          </a:p>
          <a:p>
            <a:pPr marL="639763" lvl="1" indent="-342900">
              <a:buFont typeface="Arial" panose="020B0604020202020204" pitchFamily="34" charset="0"/>
              <a:buChar char="•"/>
            </a:pPr>
            <a:r>
              <a:rPr lang="en-GB" dirty="0"/>
              <a:t>knowledge and understanding of applicable techniques and methods of analysis, design and investigation, and of their limitations, in their specialisation;</a:t>
            </a:r>
            <a:endParaRPr lang="fi-FI" dirty="0"/>
          </a:p>
          <a:p>
            <a:pPr marL="342900" indent="-342900">
              <a:buFont typeface="Arial" panose="020B0604020202020204" pitchFamily="34" charset="0"/>
              <a:buChar char="•"/>
            </a:pPr>
            <a:endParaRPr lang="fi-FI" dirty="0" smtClean="0"/>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21</a:t>
            </a:fld>
            <a:endParaRPr lang="fi-FI"/>
          </a:p>
        </p:txBody>
      </p:sp>
    </p:spTree>
    <p:extLst>
      <p:ext uri="{BB962C8B-B14F-4D97-AF65-F5344CB8AC3E}">
        <p14:creationId xmlns:p14="http://schemas.microsoft.com/office/powerpoint/2010/main" val="14328832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Engineering </a:t>
            </a:r>
            <a:r>
              <a:rPr lang="fi-FI" dirty="0" err="1" smtClean="0"/>
              <a:t>practice</a:t>
            </a:r>
            <a:r>
              <a:rPr lang="fi-FI" dirty="0" smtClean="0"/>
              <a:t> on </a:t>
            </a:r>
            <a:r>
              <a:rPr lang="fi-FI" dirty="0" err="1" smtClean="0"/>
              <a:t>Bachelor’s</a:t>
            </a:r>
            <a:r>
              <a:rPr lang="fi-FI" dirty="0" smtClean="0"/>
              <a:t> </a:t>
            </a:r>
            <a:r>
              <a:rPr lang="fi-FI" dirty="0" err="1" smtClean="0"/>
              <a:t>level</a:t>
            </a:r>
            <a:endParaRPr lang="fi-FI" dirty="0"/>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22</a:t>
            </a:fld>
            <a:endParaRPr lang="fi-FI"/>
          </a:p>
        </p:txBody>
      </p:sp>
      <p:sp>
        <p:nvSpPr>
          <p:cNvPr id="4" name="Sisällön paikkamerkki 3"/>
          <p:cNvSpPr>
            <a:spLocks noGrp="1"/>
          </p:cNvSpPr>
          <p:nvPr>
            <p:ph sz="quarter" idx="14"/>
          </p:nvPr>
        </p:nvSpPr>
        <p:spPr>
          <a:xfrm>
            <a:off x="541338" y="1572941"/>
            <a:ext cx="8047037" cy="4250891"/>
          </a:xfrm>
        </p:spPr>
        <p:txBody>
          <a:bodyPr/>
          <a:lstStyle/>
          <a:p>
            <a:pPr marL="639763" lvl="1" indent="-342900">
              <a:buFont typeface="Arial" panose="020B0604020202020204" pitchFamily="34" charset="0"/>
              <a:buChar char="•"/>
            </a:pPr>
            <a:r>
              <a:rPr lang="en-GB" sz="1600" dirty="0" smtClean="0"/>
              <a:t>ability </a:t>
            </a:r>
            <a:r>
              <a:rPr lang="en-GB" sz="1600" dirty="0"/>
              <a:t>to analyse complex engineering products, processes and systems, and to correctly interpret the outcomes of such analyses, by being able to select and having the practical skills to apply relevant established analytical, computational and experimental techniques and methods</a:t>
            </a:r>
            <a:endParaRPr lang="fi-FI" sz="1600" dirty="0"/>
          </a:p>
          <a:p>
            <a:pPr marL="639763" lvl="1" indent="-342900">
              <a:buFont typeface="Arial" panose="020B0604020202020204" pitchFamily="34" charset="0"/>
              <a:buChar char="•"/>
            </a:pPr>
            <a:r>
              <a:rPr lang="en-GB" sz="1600" dirty="0"/>
              <a:t>ability to identify, formulate and solve complex engineering problems, by being able to select and having the practical skills to apply relevant established analytical, computational and experimental techniques and methods</a:t>
            </a:r>
            <a:endParaRPr lang="fi-FI" sz="1600" dirty="0"/>
          </a:p>
          <a:p>
            <a:pPr marL="639763" lvl="1" indent="-342900">
              <a:buFont typeface="Arial" panose="020B0604020202020204" pitchFamily="34" charset="0"/>
              <a:buChar char="•"/>
            </a:pPr>
            <a:r>
              <a:rPr lang="en-GB" sz="1600" dirty="0"/>
              <a:t>ability to develop and design complex products (devices, artefacts, etc.), processes and systems to meet established requirements that can include societal, health and safety, environmental, economic and industrial constraints, by being able to select and having the practical skills to apply relevant design methodologies</a:t>
            </a:r>
            <a:endParaRPr lang="fi-FI" sz="1600" dirty="0"/>
          </a:p>
          <a:p>
            <a:pPr marL="639763" lvl="1" indent="-342900">
              <a:buFont typeface="Arial" panose="020B0604020202020204" pitchFamily="34" charset="0"/>
              <a:buChar char="•"/>
            </a:pPr>
            <a:r>
              <a:rPr lang="en-GB" sz="1600" dirty="0"/>
              <a:t>practical skills for realising complex engineering designs </a:t>
            </a:r>
            <a:endParaRPr lang="fi-FI" sz="1600" dirty="0"/>
          </a:p>
          <a:p>
            <a:pPr marL="639763" lvl="1" indent="-342900">
              <a:buFont typeface="Arial" panose="020B0604020202020204" pitchFamily="34" charset="0"/>
              <a:buChar char="•"/>
            </a:pPr>
            <a:r>
              <a:rPr lang="en-GB" sz="1600" dirty="0"/>
              <a:t>ability to use the awareness of the forefront of their engineering specialisation in design and development</a:t>
            </a:r>
            <a:endParaRPr lang="fi-FI" sz="1600" dirty="0"/>
          </a:p>
          <a:p>
            <a:pPr marL="639763" lvl="1" indent="-342900">
              <a:buFont typeface="Arial" panose="020B0604020202020204" pitchFamily="34" charset="0"/>
              <a:buChar char="•"/>
            </a:pPr>
            <a:r>
              <a:rPr lang="en-GB" sz="1600" dirty="0"/>
              <a:t>ability to apply norms of engineering practice in their engineering specialisation;</a:t>
            </a:r>
            <a:endParaRPr lang="fi-FI" sz="1600" dirty="0"/>
          </a:p>
          <a:p>
            <a:pPr marL="639763" lvl="1" indent="-342900">
              <a:buFont typeface="Arial" panose="020B0604020202020204" pitchFamily="34" charset="0"/>
              <a:buChar char="•"/>
            </a:pPr>
            <a:r>
              <a:rPr lang="en-GB" sz="1600" dirty="0"/>
              <a:t>ability to consult and apply codes of practice and safety regulations in their engineering specialisation</a:t>
            </a:r>
            <a:endParaRPr lang="fi-FI" sz="1600" dirty="0"/>
          </a:p>
          <a:p>
            <a:endParaRPr lang="fi-FI" sz="1800" dirty="0"/>
          </a:p>
        </p:txBody>
      </p:sp>
    </p:spTree>
    <p:extLst>
      <p:ext uri="{BB962C8B-B14F-4D97-AF65-F5344CB8AC3E}">
        <p14:creationId xmlns:p14="http://schemas.microsoft.com/office/powerpoint/2010/main" val="14818304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smtClean="0"/>
              <a:t>Investigations and </a:t>
            </a:r>
            <a:r>
              <a:rPr lang="en-GB" dirty="0"/>
              <a:t>information retrieval </a:t>
            </a:r>
            <a:r>
              <a:rPr lang="fi-FI" dirty="0" smtClean="0"/>
              <a:t>on </a:t>
            </a:r>
            <a:r>
              <a:rPr lang="fi-FI" dirty="0" err="1" smtClean="0"/>
              <a:t>Bachelor’s</a:t>
            </a:r>
            <a:r>
              <a:rPr lang="fi-FI" dirty="0" smtClean="0"/>
              <a:t> </a:t>
            </a:r>
            <a:r>
              <a:rPr lang="fi-FI" dirty="0" err="1" smtClean="0"/>
              <a:t>level</a:t>
            </a:r>
            <a:endParaRPr lang="fi-FI" dirty="0"/>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23</a:t>
            </a:fld>
            <a:endParaRPr lang="fi-FI"/>
          </a:p>
        </p:txBody>
      </p:sp>
      <p:sp>
        <p:nvSpPr>
          <p:cNvPr id="4" name="Sisällön paikkamerkki 3"/>
          <p:cNvSpPr>
            <a:spLocks noGrp="1"/>
          </p:cNvSpPr>
          <p:nvPr>
            <p:ph sz="quarter" idx="14"/>
          </p:nvPr>
        </p:nvSpPr>
        <p:spPr/>
        <p:txBody>
          <a:bodyPr/>
          <a:lstStyle/>
          <a:p>
            <a:r>
              <a:rPr lang="en-GB" dirty="0"/>
              <a:t>The learning process should enable Bachelor Degree graduates to demonstrate:</a:t>
            </a:r>
            <a:endParaRPr lang="fi-FI" dirty="0"/>
          </a:p>
          <a:p>
            <a:pPr marL="639763" lvl="1" indent="-342900">
              <a:buFont typeface="Arial" panose="020B0604020202020204" pitchFamily="34" charset="0"/>
              <a:buChar char="•"/>
            </a:pPr>
            <a:r>
              <a:rPr lang="en-GB" dirty="0"/>
              <a:t>ability to conduct searches of literature, to consult and to critically use scientific databases and other appropriate sources of information, and to carry out simulation and analysis, in order to pursue detailed investigations and research of technical issues </a:t>
            </a:r>
            <a:endParaRPr lang="fi-FI" dirty="0"/>
          </a:p>
          <a:p>
            <a:pPr marL="639763" lvl="1" indent="-342900">
              <a:buFont typeface="Arial" panose="020B0604020202020204" pitchFamily="34" charset="0"/>
              <a:buChar char="•"/>
            </a:pPr>
            <a:r>
              <a:rPr lang="en-GB" dirty="0"/>
              <a:t>ability and practical skills to design and conduct experimental investigations, interpret data and draw conclusions</a:t>
            </a:r>
            <a:endParaRPr lang="fi-FI" dirty="0"/>
          </a:p>
          <a:p>
            <a:pPr marL="639763" lvl="1" indent="-342900">
              <a:buFont typeface="Arial" panose="020B0604020202020204" pitchFamily="34" charset="0"/>
              <a:buChar char="•"/>
            </a:pPr>
            <a:r>
              <a:rPr lang="en-GB" dirty="0"/>
              <a:t>ability to work in a laboratory/workshop setting </a:t>
            </a:r>
            <a:endParaRPr lang="fi-FI" dirty="0"/>
          </a:p>
          <a:p>
            <a:endParaRPr lang="fi-FI" dirty="0"/>
          </a:p>
        </p:txBody>
      </p:sp>
    </p:spTree>
    <p:extLst>
      <p:ext uri="{BB962C8B-B14F-4D97-AF65-F5344CB8AC3E}">
        <p14:creationId xmlns:p14="http://schemas.microsoft.com/office/powerpoint/2010/main" val="6472044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a:t>Multidisciplinary competences</a:t>
            </a:r>
            <a:r>
              <a:rPr lang="fi-FI" dirty="0"/>
              <a:t/>
            </a:r>
            <a:br>
              <a:rPr lang="fi-FI" dirty="0"/>
            </a:br>
            <a:r>
              <a:rPr lang="fi-FI" dirty="0" smtClean="0"/>
              <a:t>on </a:t>
            </a:r>
            <a:r>
              <a:rPr lang="fi-FI" dirty="0" err="1" smtClean="0"/>
              <a:t>Bachelor’s</a:t>
            </a:r>
            <a:r>
              <a:rPr lang="fi-FI" dirty="0" smtClean="0"/>
              <a:t> </a:t>
            </a:r>
            <a:r>
              <a:rPr lang="fi-FI" dirty="0" err="1" smtClean="0"/>
              <a:t>level</a:t>
            </a:r>
            <a:endParaRPr lang="fi-FI" dirty="0"/>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24</a:t>
            </a:fld>
            <a:endParaRPr lang="fi-FI"/>
          </a:p>
        </p:txBody>
      </p:sp>
      <p:sp>
        <p:nvSpPr>
          <p:cNvPr id="4" name="Sisällön paikkamerkki 3"/>
          <p:cNvSpPr>
            <a:spLocks noGrp="1"/>
          </p:cNvSpPr>
          <p:nvPr>
            <p:ph sz="quarter" idx="14"/>
          </p:nvPr>
        </p:nvSpPr>
        <p:spPr>
          <a:xfrm>
            <a:off x="541338" y="1562306"/>
            <a:ext cx="8047037" cy="4250891"/>
          </a:xfrm>
        </p:spPr>
        <p:txBody>
          <a:bodyPr/>
          <a:lstStyle/>
          <a:p>
            <a:pPr marL="639763" lvl="1" indent="-342900">
              <a:buFont typeface="Arial" panose="020B0604020202020204" pitchFamily="34" charset="0"/>
              <a:buChar char="•"/>
            </a:pPr>
            <a:r>
              <a:rPr lang="en-GB" sz="1800" dirty="0" smtClean="0"/>
              <a:t>awareness </a:t>
            </a:r>
            <a:r>
              <a:rPr lang="en-GB" sz="1800" dirty="0"/>
              <a:t>of the wider multidisciplinary context of engineering</a:t>
            </a:r>
            <a:endParaRPr lang="fi-FI" sz="1800" dirty="0"/>
          </a:p>
          <a:p>
            <a:pPr marL="639763" lvl="1" indent="-342900">
              <a:buFont typeface="Arial" panose="020B0604020202020204" pitchFamily="34" charset="0"/>
              <a:buChar char="•"/>
            </a:pPr>
            <a:r>
              <a:rPr lang="en-GB" sz="1800" dirty="0"/>
              <a:t>awareness of societal, health and safety, environmental, economic and industrial implications of engineering practice and recognition of the constraints that they pose </a:t>
            </a:r>
            <a:endParaRPr lang="fi-FI" sz="1800" dirty="0"/>
          </a:p>
          <a:p>
            <a:pPr marL="639763" lvl="1" indent="-342900">
              <a:buFont typeface="Arial" panose="020B0604020202020204" pitchFamily="34" charset="0"/>
              <a:buChar char="•"/>
            </a:pPr>
            <a:r>
              <a:rPr lang="en-GB" sz="1800" dirty="0"/>
              <a:t>awareness of economic, organisational and managerial issues (such as project management, risk and change management) in the industrial and business context</a:t>
            </a:r>
            <a:endParaRPr lang="fi-FI" sz="1800" dirty="0"/>
          </a:p>
          <a:p>
            <a:pPr marL="639763" lvl="1" indent="-342900">
              <a:buFont typeface="Arial" panose="020B0604020202020204" pitchFamily="34" charset="0"/>
              <a:buChar char="•"/>
            </a:pPr>
            <a:r>
              <a:rPr lang="en-GB" sz="1800" dirty="0"/>
              <a:t>ability to gather and interpret relevant data and handle complexity to inform judgements that include reflection on relevant social and ethical issues;</a:t>
            </a:r>
            <a:endParaRPr lang="fi-FI" sz="1800" dirty="0"/>
          </a:p>
          <a:p>
            <a:pPr marL="639763" lvl="1" indent="-342900">
              <a:buFont typeface="Arial" panose="020B0604020202020204" pitchFamily="34" charset="0"/>
              <a:buChar char="•"/>
            </a:pPr>
            <a:r>
              <a:rPr lang="en-GB" sz="1800" dirty="0"/>
              <a:t>ability to manage complex technical or professional activities or projects, taking responsibility for decision making</a:t>
            </a:r>
            <a:endParaRPr lang="fi-FI" sz="1800" dirty="0"/>
          </a:p>
          <a:p>
            <a:pPr marL="639763" lvl="1" indent="-342900">
              <a:buFont typeface="Arial" panose="020B0604020202020204" pitchFamily="34" charset="0"/>
              <a:buChar char="•"/>
            </a:pPr>
            <a:r>
              <a:rPr lang="en-GB" sz="1800" dirty="0"/>
              <a:t>ability to recognise the need for and to engage in independent life-long learning</a:t>
            </a:r>
            <a:endParaRPr lang="fi-FI" sz="1800" dirty="0"/>
          </a:p>
          <a:p>
            <a:pPr marL="639763" lvl="1" indent="-342900">
              <a:buFont typeface="Arial" panose="020B0604020202020204" pitchFamily="34" charset="0"/>
              <a:buChar char="•"/>
            </a:pPr>
            <a:r>
              <a:rPr lang="en-GB" sz="1800" dirty="0"/>
              <a:t>ability to follow developments in science and technology</a:t>
            </a:r>
            <a:endParaRPr lang="fi-FI" sz="1800" dirty="0"/>
          </a:p>
          <a:p>
            <a:endParaRPr lang="fi-FI" sz="2000" dirty="0"/>
          </a:p>
        </p:txBody>
      </p:sp>
    </p:spTree>
    <p:extLst>
      <p:ext uri="{BB962C8B-B14F-4D97-AF65-F5344CB8AC3E}">
        <p14:creationId xmlns:p14="http://schemas.microsoft.com/office/powerpoint/2010/main" val="23117342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a:t>Communication and team-working</a:t>
            </a:r>
            <a:r>
              <a:rPr lang="fi-FI" dirty="0"/>
              <a:t/>
            </a:r>
            <a:br>
              <a:rPr lang="fi-FI" dirty="0"/>
            </a:br>
            <a:r>
              <a:rPr lang="fi-FI" dirty="0" smtClean="0"/>
              <a:t>on </a:t>
            </a:r>
            <a:r>
              <a:rPr lang="fi-FI" dirty="0" err="1" smtClean="0"/>
              <a:t>Bachelor’s</a:t>
            </a:r>
            <a:r>
              <a:rPr lang="fi-FI" dirty="0" smtClean="0"/>
              <a:t> </a:t>
            </a:r>
            <a:r>
              <a:rPr lang="fi-FI" dirty="0" err="1" smtClean="0"/>
              <a:t>level</a:t>
            </a:r>
            <a:endParaRPr lang="fi-FI" dirty="0"/>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25</a:t>
            </a:fld>
            <a:endParaRPr lang="fi-FI"/>
          </a:p>
        </p:txBody>
      </p:sp>
      <p:sp>
        <p:nvSpPr>
          <p:cNvPr id="4" name="Sisällön paikkamerkki 3"/>
          <p:cNvSpPr>
            <a:spLocks noGrp="1"/>
          </p:cNvSpPr>
          <p:nvPr>
            <p:ph sz="quarter" idx="14"/>
          </p:nvPr>
        </p:nvSpPr>
        <p:spPr>
          <a:xfrm>
            <a:off x="541337" y="1707449"/>
            <a:ext cx="8047037" cy="4250891"/>
          </a:xfrm>
        </p:spPr>
        <p:txBody>
          <a:bodyPr/>
          <a:lstStyle/>
          <a:p>
            <a:r>
              <a:rPr lang="en-GB" sz="2000" dirty="0"/>
              <a:t>The learning process should enable Bachelor Degree graduates to demonstrate:</a:t>
            </a:r>
            <a:endParaRPr lang="fi-FI" sz="2000" dirty="0"/>
          </a:p>
          <a:p>
            <a:pPr lvl="1"/>
            <a:r>
              <a:rPr lang="en-GB" sz="1900" dirty="0"/>
              <a:t>ability to communicate effectively information, ideas, problems and solutions with the engineering community </a:t>
            </a:r>
            <a:endParaRPr lang="fi-FI" sz="1900" dirty="0"/>
          </a:p>
          <a:p>
            <a:pPr lvl="1"/>
            <a:r>
              <a:rPr lang="en-GB" sz="1900" dirty="0"/>
              <a:t>ability to communicate effectively information, ideas, problems and solutions with the society at large;</a:t>
            </a:r>
            <a:endParaRPr lang="fi-FI" sz="1900" dirty="0"/>
          </a:p>
          <a:p>
            <a:pPr lvl="1"/>
            <a:r>
              <a:rPr lang="en-GB" sz="1900" dirty="0"/>
              <a:t>ability to function effectively in a national and an international context;</a:t>
            </a:r>
            <a:endParaRPr lang="fi-FI" sz="1900" dirty="0"/>
          </a:p>
          <a:p>
            <a:pPr lvl="1"/>
            <a:r>
              <a:rPr lang="en-GB" sz="1900" dirty="0"/>
              <a:t>ability to function effectively as an individual and as a member of a team;</a:t>
            </a:r>
            <a:endParaRPr lang="fi-FI" sz="1900" dirty="0"/>
          </a:p>
          <a:p>
            <a:pPr lvl="1"/>
            <a:r>
              <a:rPr lang="en-GB" sz="1900" dirty="0"/>
              <a:t>ability to cooperate effectively with engineers and non-engineers.</a:t>
            </a:r>
            <a:endParaRPr lang="fi-FI" sz="1900" dirty="0"/>
          </a:p>
          <a:p>
            <a:endParaRPr lang="fi-FI" sz="2000" dirty="0"/>
          </a:p>
        </p:txBody>
      </p:sp>
    </p:spTree>
    <p:extLst>
      <p:ext uri="{BB962C8B-B14F-4D97-AF65-F5344CB8AC3E}">
        <p14:creationId xmlns:p14="http://schemas.microsoft.com/office/powerpoint/2010/main" val="25406626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rmAutofit/>
          </a:bodyPr>
          <a:lstStyle/>
          <a:p>
            <a:r>
              <a:rPr lang="en-GB" noProof="0" dirty="0" smtClean="0"/>
              <a:t>The process</a:t>
            </a:r>
            <a:endParaRPr lang="en-GB" noProof="0" dirty="0"/>
          </a:p>
        </p:txBody>
      </p:sp>
    </p:spTree>
    <p:extLst>
      <p:ext uri="{BB962C8B-B14F-4D97-AF65-F5344CB8AC3E}">
        <p14:creationId xmlns:p14="http://schemas.microsoft.com/office/powerpoint/2010/main" val="18227907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smtClean="0"/>
              <a:t>Preparations</a:t>
            </a:r>
            <a:endParaRPr lang="en-GB" dirty="0"/>
          </a:p>
        </p:txBody>
      </p:sp>
      <p:sp>
        <p:nvSpPr>
          <p:cNvPr id="3" name="Sisällön paikkamerkki 2"/>
          <p:cNvSpPr>
            <a:spLocks noGrp="1"/>
          </p:cNvSpPr>
          <p:nvPr>
            <p:ph sz="quarter" idx="14"/>
          </p:nvPr>
        </p:nvSpPr>
        <p:spPr/>
        <p:txBody>
          <a:bodyPr>
            <a:normAutofit/>
          </a:bodyPr>
          <a:lstStyle/>
          <a:p>
            <a:pPr marL="342900" indent="-342900">
              <a:buFont typeface="Arial" panose="020B0604020202020204" pitchFamily="34" charset="0"/>
              <a:buChar char="•"/>
            </a:pPr>
            <a:r>
              <a:rPr lang="en-GB" dirty="0" smtClean="0"/>
              <a:t>A contract is made between FINEEC and the institution</a:t>
            </a:r>
          </a:p>
          <a:p>
            <a:pPr marL="342900" indent="-342900">
              <a:buFont typeface="Arial" panose="020B0604020202020204" pitchFamily="34" charset="0"/>
              <a:buChar char="•"/>
            </a:pPr>
            <a:r>
              <a:rPr lang="en-GB" dirty="0" smtClean="0"/>
              <a:t>FINEEC appoints the review team</a:t>
            </a:r>
          </a:p>
          <a:p>
            <a:pPr marL="342900" indent="-342900">
              <a:buFont typeface="Arial" panose="020B0604020202020204" pitchFamily="34" charset="0"/>
              <a:buChar char="•"/>
            </a:pPr>
            <a:r>
              <a:rPr lang="en-GB" dirty="0" smtClean="0"/>
              <a:t>The review team is trained</a:t>
            </a:r>
          </a:p>
          <a:p>
            <a:pPr marL="342900" indent="-342900">
              <a:buFont typeface="Arial" panose="020B0604020202020204" pitchFamily="34" charset="0"/>
              <a:buChar char="•"/>
            </a:pPr>
            <a:r>
              <a:rPr lang="en-GB" dirty="0" smtClean="0"/>
              <a:t>The institution prepares the self-evaluation report</a:t>
            </a:r>
          </a:p>
          <a:p>
            <a:pPr marL="639763" lvl="1" indent="-342900">
              <a:buFont typeface="Arial" panose="020B0604020202020204" pitchFamily="34" charset="0"/>
              <a:buChar char="•"/>
            </a:pPr>
            <a:r>
              <a:rPr lang="en-GB" dirty="0" smtClean="0"/>
              <a:t>According to FINEEC template</a:t>
            </a:r>
          </a:p>
          <a:p>
            <a:pPr marL="342900" indent="-342900">
              <a:buFont typeface="Arial" panose="020B0604020202020204" pitchFamily="34" charset="0"/>
              <a:buChar char="•"/>
            </a:pPr>
            <a:r>
              <a:rPr lang="en-GB" dirty="0"/>
              <a:t>The review team prepares for the site-visit to the institution</a:t>
            </a:r>
          </a:p>
          <a:p>
            <a:pPr marL="639763" lvl="1" indent="-342900">
              <a:buFont typeface="Arial" panose="020B0604020202020204" pitchFamily="34" charset="0"/>
              <a:buChar char="•"/>
            </a:pPr>
            <a:r>
              <a:rPr lang="en-GB" dirty="0"/>
              <a:t>s</a:t>
            </a:r>
            <a:r>
              <a:rPr lang="en-GB" dirty="0" smtClean="0"/>
              <a:t>tudies the </a:t>
            </a:r>
            <a:r>
              <a:rPr lang="en-GB" dirty="0"/>
              <a:t>self-evaluation report</a:t>
            </a:r>
          </a:p>
          <a:p>
            <a:pPr marL="639763" lvl="1" indent="-342900">
              <a:buFont typeface="Arial" panose="020B0604020202020204" pitchFamily="34" charset="0"/>
              <a:buChar char="•"/>
            </a:pPr>
            <a:r>
              <a:rPr lang="en-GB" dirty="0" smtClean="0"/>
              <a:t>writes </a:t>
            </a:r>
            <a:r>
              <a:rPr lang="en-GB" dirty="0"/>
              <a:t>initial observations before the visit</a:t>
            </a:r>
          </a:p>
          <a:p>
            <a:pPr marL="639763" lvl="1" indent="-342900">
              <a:buFont typeface="Arial" panose="020B0604020202020204" pitchFamily="34" charset="0"/>
              <a:buChar char="•"/>
            </a:pPr>
            <a:r>
              <a:rPr lang="en-GB" dirty="0" smtClean="0"/>
              <a:t>prepares </a:t>
            </a:r>
            <a:r>
              <a:rPr lang="en-GB" dirty="0"/>
              <a:t>questions and topics for the interview </a:t>
            </a:r>
            <a:r>
              <a:rPr lang="en-GB" dirty="0" smtClean="0"/>
              <a:t>sessions</a:t>
            </a:r>
          </a:p>
        </p:txBody>
      </p:sp>
    </p:spTree>
    <p:extLst>
      <p:ext uri="{BB962C8B-B14F-4D97-AF65-F5344CB8AC3E}">
        <p14:creationId xmlns:p14="http://schemas.microsoft.com/office/powerpoint/2010/main" val="27563778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smtClean="0"/>
              <a:t>The site-visit</a:t>
            </a:r>
            <a:endParaRPr lang="en-GB" dirty="0"/>
          </a:p>
        </p:txBody>
      </p:sp>
      <p:sp>
        <p:nvSpPr>
          <p:cNvPr id="3" name="Sisällön paikkamerkki 2"/>
          <p:cNvSpPr>
            <a:spLocks noGrp="1"/>
          </p:cNvSpPr>
          <p:nvPr>
            <p:ph sz="quarter" idx="14"/>
          </p:nvPr>
        </p:nvSpPr>
        <p:spPr>
          <a:xfrm>
            <a:off x="541338" y="1270000"/>
            <a:ext cx="8047037" cy="5016499"/>
          </a:xfrm>
        </p:spPr>
        <p:txBody>
          <a:bodyPr>
            <a:normAutofit/>
          </a:bodyPr>
          <a:lstStyle/>
          <a:p>
            <a:pPr marL="342900" indent="-342900">
              <a:buFont typeface="Arial" panose="020B0604020202020204" pitchFamily="34" charset="0"/>
              <a:buChar char="•"/>
            </a:pPr>
            <a:r>
              <a:rPr lang="en-GB" dirty="0" smtClean="0"/>
              <a:t>A two-day site-visit is conducted</a:t>
            </a:r>
          </a:p>
          <a:p>
            <a:pPr marL="639763" lvl="1" indent="-342900">
              <a:buFont typeface="Arial" panose="020B0604020202020204" pitchFamily="34" charset="0"/>
              <a:buChar char="•"/>
            </a:pPr>
            <a:r>
              <a:rPr lang="en-GB" dirty="0" smtClean="0"/>
              <a:t>Interviews of the programme management, teaching staff, support staff, students, alumni and external stakeholders (especially employers) </a:t>
            </a:r>
          </a:p>
          <a:p>
            <a:pPr marL="639763" lvl="1" indent="-342900">
              <a:buFont typeface="Arial" panose="020B0604020202020204" pitchFamily="34" charset="0"/>
              <a:buChar char="•"/>
            </a:pPr>
            <a:r>
              <a:rPr lang="en-GB" dirty="0" smtClean="0"/>
              <a:t>Study of evidence: course material, assessed course work, thesis work, project works, etc.</a:t>
            </a:r>
          </a:p>
          <a:p>
            <a:pPr marL="639763" lvl="1" indent="-342900">
              <a:buFont typeface="Arial" panose="020B0604020202020204" pitchFamily="34" charset="0"/>
              <a:buChar char="•"/>
            </a:pPr>
            <a:r>
              <a:rPr lang="en-GB" dirty="0" smtClean="0"/>
              <a:t>Tour of facilities: laboratories, library, computer classes…</a:t>
            </a:r>
          </a:p>
          <a:p>
            <a:pPr marL="639763" lvl="1" indent="-342900">
              <a:buFont typeface="Arial" panose="020B0604020202020204" pitchFamily="34" charset="0"/>
              <a:buChar char="•"/>
            </a:pPr>
            <a:endParaRPr lang="en-GB" dirty="0"/>
          </a:p>
        </p:txBody>
      </p:sp>
    </p:spTree>
    <p:extLst>
      <p:ext uri="{BB962C8B-B14F-4D97-AF65-F5344CB8AC3E}">
        <p14:creationId xmlns:p14="http://schemas.microsoft.com/office/powerpoint/2010/main" val="10077604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kti 3"/>
          <p:cNvGraphicFramePr>
            <a:graphicFrameLocks noChangeAspect="1"/>
          </p:cNvGraphicFramePr>
          <p:nvPr>
            <p:extLst/>
          </p:nvPr>
        </p:nvGraphicFramePr>
        <p:xfrm>
          <a:off x="37012" y="188640"/>
          <a:ext cx="9106988" cy="5638183"/>
        </p:xfrm>
        <a:graphic>
          <a:graphicData uri="http://schemas.openxmlformats.org/presentationml/2006/ole">
            <mc:AlternateContent xmlns:mc="http://schemas.openxmlformats.org/markup-compatibility/2006">
              <mc:Choice xmlns:v="urn:schemas-microsoft-com:vml" Requires="v">
                <p:oleObj spid="_x0000_s1036" name="Asiakirja" r:id="rId4" imgW="10337800" imgH="6400800" progId="Word.Document.12">
                  <p:embed/>
                </p:oleObj>
              </mc:Choice>
              <mc:Fallback>
                <p:oleObj name="Asiakirja" r:id="rId4" imgW="10337800" imgH="6400800" progId="Word.Document.12">
                  <p:embed/>
                  <p:pic>
                    <p:nvPicPr>
                      <p:cNvPr id="0" name=""/>
                      <p:cNvPicPr/>
                      <p:nvPr/>
                    </p:nvPicPr>
                    <p:blipFill>
                      <a:blip r:embed="rId5"/>
                      <a:stretch>
                        <a:fillRect/>
                      </a:stretch>
                    </p:blipFill>
                    <p:spPr>
                      <a:xfrm>
                        <a:off x="37012" y="188640"/>
                        <a:ext cx="9106988" cy="5638183"/>
                      </a:xfrm>
                      <a:prstGeom prst="rect">
                        <a:avLst/>
                      </a:prstGeom>
                    </p:spPr>
                  </p:pic>
                </p:oleObj>
              </mc:Fallback>
            </mc:AlternateContent>
          </a:graphicData>
        </a:graphic>
      </p:graphicFrame>
    </p:spTree>
    <p:extLst>
      <p:ext uri="{BB962C8B-B14F-4D97-AF65-F5344CB8AC3E}">
        <p14:creationId xmlns:p14="http://schemas.microsoft.com/office/powerpoint/2010/main" val="23695322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EUR-ACE</a:t>
            </a:r>
            <a:endParaRPr lang="fi-FI" dirty="0"/>
          </a:p>
        </p:txBody>
      </p:sp>
    </p:spTree>
    <p:extLst>
      <p:ext uri="{BB962C8B-B14F-4D97-AF65-F5344CB8AC3E}">
        <p14:creationId xmlns:p14="http://schemas.microsoft.com/office/powerpoint/2010/main" val="18724829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Report</a:t>
            </a:r>
            <a:endParaRPr lang="fi-FI" dirty="0"/>
          </a:p>
        </p:txBody>
      </p:sp>
      <p:sp>
        <p:nvSpPr>
          <p:cNvPr id="3" name="Sisällön paikkamerkki 2"/>
          <p:cNvSpPr>
            <a:spLocks noGrp="1"/>
          </p:cNvSpPr>
          <p:nvPr>
            <p:ph sz="quarter" idx="14"/>
          </p:nvPr>
        </p:nvSpPr>
        <p:spPr/>
        <p:txBody>
          <a:bodyPr/>
          <a:lstStyle/>
          <a:p>
            <a:pPr marL="342900" indent="-342900">
              <a:buFont typeface="Arial" panose="020B0604020202020204" pitchFamily="34" charset="0"/>
              <a:buChar char="•"/>
            </a:pPr>
            <a:r>
              <a:rPr lang="en-GB" dirty="0"/>
              <a:t>The team prepares the review report</a:t>
            </a:r>
          </a:p>
          <a:p>
            <a:pPr marL="639763" lvl="1" indent="-342900">
              <a:buFont typeface="Arial" panose="020B0604020202020204" pitchFamily="34" charset="0"/>
              <a:buChar char="•"/>
            </a:pPr>
            <a:r>
              <a:rPr lang="en-GB" dirty="0"/>
              <a:t>Assessment of each individual standard and of the programme as a whole</a:t>
            </a:r>
          </a:p>
          <a:p>
            <a:pPr marL="639763" lvl="1" indent="-342900">
              <a:buFont typeface="Arial" panose="020B0604020202020204" pitchFamily="34" charset="0"/>
              <a:buChar char="•"/>
            </a:pPr>
            <a:r>
              <a:rPr lang="en-GB" dirty="0"/>
              <a:t>All standards must be fulfilled or conditionally fulfilled in order to be accredited or conditionally accredited</a:t>
            </a:r>
          </a:p>
          <a:p>
            <a:pPr marL="639763" lvl="1" indent="-342900">
              <a:buFont typeface="Arial" panose="020B0604020202020204" pitchFamily="34" charset="0"/>
              <a:buChar char="•"/>
            </a:pPr>
            <a:r>
              <a:rPr lang="en-GB" dirty="0"/>
              <a:t>University checks for factual errors before decision-making</a:t>
            </a:r>
          </a:p>
          <a:p>
            <a:endParaRPr lang="fi-FI" dirty="0"/>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21.1.2016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30</a:t>
            </a:fld>
            <a:endParaRPr lang="fi-FI"/>
          </a:p>
        </p:txBody>
      </p:sp>
    </p:spTree>
    <p:extLst>
      <p:ext uri="{BB962C8B-B14F-4D97-AF65-F5344CB8AC3E}">
        <p14:creationId xmlns:p14="http://schemas.microsoft.com/office/powerpoint/2010/main" val="35078881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smtClean="0"/>
              <a:t>Decision making</a:t>
            </a:r>
            <a:endParaRPr lang="en-GB" dirty="0"/>
          </a:p>
        </p:txBody>
      </p:sp>
      <p:sp>
        <p:nvSpPr>
          <p:cNvPr id="3" name="Sisällön paikkamerkki 2"/>
          <p:cNvSpPr>
            <a:spLocks noGrp="1"/>
          </p:cNvSpPr>
          <p:nvPr>
            <p:ph sz="quarter" idx="14"/>
          </p:nvPr>
        </p:nvSpPr>
        <p:spPr/>
        <p:txBody>
          <a:bodyPr>
            <a:normAutofit fontScale="92500" lnSpcReduction="10000"/>
          </a:bodyPr>
          <a:lstStyle/>
          <a:p>
            <a:pPr marL="342900" indent="-342900">
              <a:buFont typeface="Arial" panose="020B0604020202020204" pitchFamily="34" charset="0"/>
              <a:buChar char="•"/>
            </a:pPr>
            <a:r>
              <a:rPr lang="en-GB" dirty="0" smtClean="0"/>
              <a:t>FINEEC Committee for Engineering Education decides on the accreditation</a:t>
            </a:r>
            <a:endParaRPr lang="en-GB" dirty="0"/>
          </a:p>
          <a:p>
            <a:pPr marL="639763" lvl="1" indent="-342900">
              <a:buFont typeface="Arial" panose="020B0604020202020204" pitchFamily="34" charset="0"/>
              <a:buChar char="•"/>
            </a:pPr>
            <a:r>
              <a:rPr lang="en-GB" dirty="0" smtClean="0"/>
              <a:t>Decision is based on the accreditation team’s report</a:t>
            </a:r>
            <a:endParaRPr lang="en-GB" dirty="0"/>
          </a:p>
          <a:p>
            <a:pPr marL="639763" lvl="1" indent="-342900">
              <a:buFont typeface="Arial" panose="020B0604020202020204" pitchFamily="34" charset="0"/>
              <a:buChar char="•"/>
            </a:pPr>
            <a:r>
              <a:rPr lang="en-GB" dirty="0" smtClean="0"/>
              <a:t>The Chair of the accreditation team presents the team’s results</a:t>
            </a:r>
          </a:p>
          <a:p>
            <a:pPr marL="342900" indent="-342900">
              <a:buFont typeface="Arial" panose="020B0604020202020204" pitchFamily="34" charset="0"/>
              <a:buChar char="•"/>
            </a:pPr>
            <a:r>
              <a:rPr lang="en-GB" dirty="0" smtClean="0"/>
              <a:t>Three possible outcomes</a:t>
            </a:r>
          </a:p>
          <a:p>
            <a:pPr marL="639763" lvl="1" indent="-342900">
              <a:buFont typeface="Arial" panose="020B0604020202020204" pitchFamily="34" charset="0"/>
              <a:buChar char="•"/>
            </a:pPr>
            <a:r>
              <a:rPr lang="en-US" dirty="0" err="1"/>
              <a:t>Programme</a:t>
            </a:r>
            <a:r>
              <a:rPr lang="en-US" dirty="0"/>
              <a:t> is </a:t>
            </a:r>
            <a:r>
              <a:rPr lang="en-US" dirty="0" smtClean="0"/>
              <a:t>accredited</a:t>
            </a:r>
          </a:p>
          <a:p>
            <a:pPr marL="944563" lvl="2" indent="-342900">
              <a:buFont typeface="Arial" panose="020B0604020202020204" pitchFamily="34" charset="0"/>
              <a:buChar char="•"/>
            </a:pPr>
            <a:r>
              <a:rPr lang="en-US" dirty="0" smtClean="0"/>
              <a:t> </a:t>
            </a:r>
            <a:r>
              <a:rPr lang="en-US" dirty="0"/>
              <a:t>EUR-ACE label for 6 years</a:t>
            </a:r>
          </a:p>
          <a:p>
            <a:pPr marL="639763" lvl="1" indent="-342900">
              <a:buFont typeface="Arial" panose="020B0604020202020204" pitchFamily="34" charset="0"/>
              <a:buChar char="•"/>
            </a:pPr>
            <a:r>
              <a:rPr lang="en-US" dirty="0" err="1"/>
              <a:t>Programme</a:t>
            </a:r>
            <a:r>
              <a:rPr lang="en-US" dirty="0"/>
              <a:t> is conditionally </a:t>
            </a:r>
            <a:r>
              <a:rPr lang="en-US" dirty="0" smtClean="0"/>
              <a:t>accredited</a:t>
            </a:r>
          </a:p>
          <a:p>
            <a:pPr marL="944563" lvl="2" indent="-342900">
              <a:buFont typeface="Arial" panose="020B0604020202020204" pitchFamily="34" charset="0"/>
              <a:buChar char="•"/>
            </a:pPr>
            <a:r>
              <a:rPr lang="en-US" dirty="0" smtClean="0"/>
              <a:t>EUR-ACE </a:t>
            </a:r>
            <a:r>
              <a:rPr lang="en-US" dirty="0"/>
              <a:t>label conditionally until the conditions are </a:t>
            </a:r>
            <a:r>
              <a:rPr lang="en-US" dirty="0" smtClean="0"/>
              <a:t>met, then for 6 years from the original decision</a:t>
            </a:r>
            <a:endParaRPr lang="en-US" dirty="0"/>
          </a:p>
          <a:p>
            <a:pPr marL="639763" lvl="1" indent="-342900">
              <a:buFont typeface="Arial" panose="020B0604020202020204" pitchFamily="34" charset="0"/>
              <a:buChar char="•"/>
            </a:pPr>
            <a:r>
              <a:rPr lang="en-US" dirty="0" err="1"/>
              <a:t>Programme</a:t>
            </a:r>
            <a:r>
              <a:rPr lang="en-US" dirty="0"/>
              <a:t> is not accredited</a:t>
            </a:r>
          </a:p>
          <a:p>
            <a:pPr marL="342900" indent="-342900">
              <a:buFont typeface="Arial" panose="020B0604020202020204" pitchFamily="34" charset="0"/>
              <a:buChar char="•"/>
            </a:pPr>
            <a:r>
              <a:rPr lang="en-GB" dirty="0" smtClean="0"/>
              <a:t>The report is published online</a:t>
            </a:r>
          </a:p>
          <a:p>
            <a:pPr marL="342900" indent="-342900">
              <a:buFont typeface="Arial" panose="020B0604020202020204" pitchFamily="34" charset="0"/>
              <a:buChar char="•"/>
            </a:pPr>
            <a:r>
              <a:rPr lang="en-GB" dirty="0" smtClean="0"/>
              <a:t>In the case of a positive result, FINEEC adds the programme to the EUR-ACE database</a:t>
            </a:r>
            <a:endParaRPr lang="en-GB" dirty="0"/>
          </a:p>
        </p:txBody>
      </p:sp>
    </p:spTree>
    <p:extLst>
      <p:ext uri="{BB962C8B-B14F-4D97-AF65-F5344CB8AC3E}">
        <p14:creationId xmlns:p14="http://schemas.microsoft.com/office/powerpoint/2010/main" val="161174960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smtClean="0"/>
              <a:t>After the accreditation</a:t>
            </a:r>
            <a:endParaRPr lang="en-GB" dirty="0"/>
          </a:p>
        </p:txBody>
      </p:sp>
      <p:sp>
        <p:nvSpPr>
          <p:cNvPr id="3" name="Sisällön paikkamerkki 2"/>
          <p:cNvSpPr>
            <a:spLocks noGrp="1"/>
          </p:cNvSpPr>
          <p:nvPr>
            <p:ph sz="quarter" idx="14"/>
          </p:nvPr>
        </p:nvSpPr>
        <p:spPr/>
        <p:txBody>
          <a:bodyPr/>
          <a:lstStyle/>
          <a:p>
            <a:pPr marL="342900" indent="-342900">
              <a:buFont typeface="Arial" panose="020B0604020202020204" pitchFamily="34" charset="0"/>
              <a:buChar char="•"/>
            </a:pPr>
            <a:r>
              <a:rPr lang="en-GB" dirty="0" smtClean="0"/>
              <a:t>FINEEC collects feedback</a:t>
            </a:r>
          </a:p>
          <a:p>
            <a:pPr marL="639763" lvl="1" indent="-342900">
              <a:buFont typeface="Arial" panose="020B0604020202020204" pitchFamily="34" charset="0"/>
              <a:buChar char="•"/>
            </a:pPr>
            <a:r>
              <a:rPr lang="en-GB" dirty="0" smtClean="0"/>
              <a:t>From the accreditation team members</a:t>
            </a:r>
          </a:p>
          <a:p>
            <a:pPr marL="639763" lvl="1" indent="-342900">
              <a:buFont typeface="Arial" panose="020B0604020202020204" pitchFamily="34" charset="0"/>
              <a:buChar char="•"/>
            </a:pPr>
            <a:r>
              <a:rPr lang="en-GB" dirty="0" smtClean="0"/>
              <a:t>From the institution</a:t>
            </a:r>
          </a:p>
          <a:p>
            <a:pPr marL="342900" indent="-342900">
              <a:buFont typeface="Arial" panose="020B0604020202020204" pitchFamily="34" charset="0"/>
              <a:buChar char="•"/>
            </a:pPr>
            <a:r>
              <a:rPr lang="en-GB" dirty="0" smtClean="0"/>
              <a:t>FINEEC Committee for Engineering Education is responsible for developing the accreditation model</a:t>
            </a:r>
          </a:p>
          <a:p>
            <a:pPr marL="342900" indent="-342900">
              <a:buFont typeface="Arial" panose="020B0604020202020204" pitchFamily="34" charset="0"/>
              <a:buChar char="•"/>
            </a:pPr>
            <a:r>
              <a:rPr lang="en-GB" dirty="0" smtClean="0"/>
              <a:t>The programme must be accredited again before the validity expires, if it wishes to keep the EUR-ACE Label</a:t>
            </a:r>
            <a:endParaRPr lang="en-GB" dirty="0"/>
          </a:p>
        </p:txBody>
      </p:sp>
    </p:spTree>
    <p:extLst>
      <p:ext uri="{BB962C8B-B14F-4D97-AF65-F5344CB8AC3E}">
        <p14:creationId xmlns:p14="http://schemas.microsoft.com/office/powerpoint/2010/main" val="29309062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err="1" smtClean="0"/>
              <a:t>Background</a:t>
            </a:r>
            <a:endParaRPr lang="fi-FI" dirty="0"/>
          </a:p>
        </p:txBody>
      </p:sp>
      <p:sp>
        <p:nvSpPr>
          <p:cNvPr id="3" name="Sisällön paikkamerkki 2"/>
          <p:cNvSpPr>
            <a:spLocks noGrp="1"/>
          </p:cNvSpPr>
          <p:nvPr>
            <p:ph sz="quarter" idx="14"/>
          </p:nvPr>
        </p:nvSpPr>
        <p:spPr>
          <a:xfrm>
            <a:off x="541338" y="1241175"/>
            <a:ext cx="8047037" cy="4250891"/>
          </a:xfrm>
        </p:spPr>
        <p:txBody>
          <a:bodyPr/>
          <a:lstStyle/>
          <a:p>
            <a:pPr marL="342900" indent="-342900">
              <a:buFont typeface="Arial" panose="020B0604020202020204" pitchFamily="34" charset="0"/>
              <a:buChar char="•"/>
            </a:pPr>
            <a:r>
              <a:rPr lang="fi-FI" dirty="0" smtClean="0"/>
              <a:t>European Network for </a:t>
            </a:r>
            <a:r>
              <a:rPr lang="fi-FI" dirty="0" err="1" smtClean="0"/>
              <a:t>Accreditation</a:t>
            </a:r>
            <a:r>
              <a:rPr lang="fi-FI" dirty="0" smtClean="0"/>
              <a:t> of Engineering </a:t>
            </a:r>
            <a:r>
              <a:rPr lang="fi-FI" dirty="0" err="1" smtClean="0"/>
              <a:t>Education</a:t>
            </a:r>
            <a:r>
              <a:rPr lang="fi-FI" dirty="0" smtClean="0"/>
              <a:t> ENAEE </a:t>
            </a:r>
            <a:r>
              <a:rPr lang="fi-FI" dirty="0" err="1" smtClean="0"/>
              <a:t>was</a:t>
            </a:r>
            <a:r>
              <a:rPr lang="fi-FI" dirty="0" smtClean="0"/>
              <a:t> </a:t>
            </a:r>
            <a:r>
              <a:rPr lang="fi-FI" dirty="0" err="1" smtClean="0"/>
              <a:t>founded</a:t>
            </a:r>
            <a:r>
              <a:rPr lang="fi-FI" dirty="0" smtClean="0"/>
              <a:t> in 2006 to help</a:t>
            </a:r>
          </a:p>
          <a:p>
            <a:pPr marL="457200" lvl="1" indent="0">
              <a:buNone/>
            </a:pPr>
            <a:r>
              <a:rPr lang="en-US" dirty="0"/>
              <a:t>a) building confidence in systems of accreditation of engineering degree </a:t>
            </a:r>
            <a:r>
              <a:rPr lang="en-US" dirty="0" err="1"/>
              <a:t>programmes</a:t>
            </a:r>
            <a:r>
              <a:rPr lang="en-US" dirty="0"/>
              <a:t> within Europe</a:t>
            </a:r>
          </a:p>
          <a:p>
            <a:pPr marL="457200" lvl="1" indent="0">
              <a:buNone/>
            </a:pPr>
            <a:r>
              <a:rPr lang="en-US" dirty="0"/>
              <a:t>b) facilitating exchange of information</a:t>
            </a:r>
          </a:p>
          <a:p>
            <a:pPr marL="457200" lvl="1" indent="0">
              <a:buNone/>
            </a:pPr>
            <a:r>
              <a:rPr lang="en-US" dirty="0"/>
              <a:t>c) developing voluntary agreements on accreditation of engineering educational </a:t>
            </a:r>
            <a:r>
              <a:rPr lang="en-US" dirty="0" err="1"/>
              <a:t>programmes</a:t>
            </a:r>
            <a:r>
              <a:rPr lang="en-US" dirty="0"/>
              <a:t> and recognition of engineering qualifications and</a:t>
            </a:r>
          </a:p>
          <a:p>
            <a:pPr marL="457200" lvl="1" indent="0">
              <a:buNone/>
            </a:pPr>
            <a:r>
              <a:rPr lang="en-US" dirty="0"/>
              <a:t>d) the development of standards for competency requirements of graduate engineers.</a:t>
            </a:r>
          </a:p>
          <a:p>
            <a:pPr marL="342900" indent="-342900">
              <a:buFont typeface="Arial" panose="020B0604020202020204" pitchFamily="34" charset="0"/>
              <a:buChar char="•"/>
            </a:pPr>
            <a:r>
              <a:rPr lang="en-US" dirty="0"/>
              <a:t>Most of the founding members had already a long experience in engineering </a:t>
            </a:r>
            <a:r>
              <a:rPr lang="en-US" dirty="0" smtClean="0"/>
              <a:t>accreditation</a:t>
            </a:r>
          </a:p>
          <a:p>
            <a:pPr marL="639763" lvl="1" indent="-342900">
              <a:buFont typeface="Arial" panose="020B0604020202020204" pitchFamily="34" charset="0"/>
              <a:buChar char="•"/>
            </a:pPr>
            <a:r>
              <a:rPr lang="en-US" dirty="0" smtClean="0"/>
              <a:t>Target</a:t>
            </a:r>
            <a:r>
              <a:rPr lang="en-US" dirty="0"/>
              <a:t>: </a:t>
            </a:r>
            <a:r>
              <a:rPr lang="en-US" dirty="0" smtClean="0"/>
              <a:t>build a system </a:t>
            </a:r>
            <a:r>
              <a:rPr lang="en-US" dirty="0"/>
              <a:t>with peer recognition &amp; common reference standards, compliant with </a:t>
            </a:r>
            <a:r>
              <a:rPr lang="en-US" dirty="0" smtClean="0"/>
              <a:t>the ESG</a:t>
            </a:r>
            <a:endParaRPr lang="fi-FI" dirty="0"/>
          </a:p>
          <a:p>
            <a:pPr marL="342900" indent="-342900">
              <a:buFont typeface="Arial" panose="020B0604020202020204" pitchFamily="34" charset="0"/>
              <a:buChar char="•"/>
            </a:pPr>
            <a:endParaRPr lang="fi-FI" dirty="0"/>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21.1.2016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4</a:t>
            </a:fld>
            <a:endParaRPr lang="fi-FI"/>
          </a:p>
        </p:txBody>
      </p:sp>
    </p:spTree>
    <p:extLst>
      <p:ext uri="{BB962C8B-B14F-4D97-AF65-F5344CB8AC3E}">
        <p14:creationId xmlns:p14="http://schemas.microsoft.com/office/powerpoint/2010/main" val="532352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a:t>EUR-ACE </a:t>
            </a:r>
            <a:r>
              <a:rPr lang="fi-FI" dirty="0" err="1"/>
              <a:t>Model</a:t>
            </a:r>
            <a:endParaRPr lang="fi-FI" dirty="0"/>
          </a:p>
        </p:txBody>
      </p:sp>
      <p:sp>
        <p:nvSpPr>
          <p:cNvPr id="3" name="Sisällön paikkamerkki 2"/>
          <p:cNvSpPr>
            <a:spLocks noGrp="1"/>
          </p:cNvSpPr>
          <p:nvPr>
            <p:ph sz="quarter" idx="14"/>
          </p:nvPr>
        </p:nvSpPr>
        <p:spPr>
          <a:xfrm>
            <a:off x="512763" y="978899"/>
            <a:ext cx="8047037" cy="4250891"/>
          </a:xfrm>
        </p:spPr>
        <p:txBody>
          <a:bodyPr/>
          <a:lstStyle/>
          <a:p>
            <a:pPr marL="342900" indent="-342900">
              <a:buFont typeface="Arial" panose="020B0604020202020204" pitchFamily="34" charset="0"/>
              <a:buChar char="•"/>
            </a:pPr>
            <a:r>
              <a:rPr lang="en-GB" dirty="0"/>
              <a:t>To address these needs, ENAEE created the EUR-ACE </a:t>
            </a:r>
            <a:r>
              <a:rPr lang="en-GB" dirty="0" smtClean="0"/>
              <a:t>(European Accredited Engineer) Model </a:t>
            </a:r>
            <a:r>
              <a:rPr lang="en-GB" dirty="0"/>
              <a:t>for Accreditation of Engineering Programmes</a:t>
            </a:r>
          </a:p>
          <a:p>
            <a:pPr marL="342900" indent="-342900">
              <a:buFont typeface="Arial" panose="020B0604020202020204" pitchFamily="34" charset="0"/>
              <a:buChar char="•"/>
            </a:pPr>
            <a:r>
              <a:rPr lang="en-GB" dirty="0"/>
              <a:t>EUR-ACE standards and guidelines </a:t>
            </a:r>
            <a:r>
              <a:rPr lang="en-US" dirty="0"/>
              <a:t>are described in terms </a:t>
            </a:r>
            <a:r>
              <a:rPr lang="en-US" dirty="0" smtClean="0"/>
              <a:t>of </a:t>
            </a:r>
          </a:p>
          <a:p>
            <a:pPr marL="639763" lvl="1" indent="-342900">
              <a:buFont typeface="Arial" panose="020B0604020202020204" pitchFamily="34" charset="0"/>
              <a:buChar char="•"/>
            </a:pPr>
            <a:r>
              <a:rPr lang="en-US" dirty="0" smtClean="0"/>
              <a:t>the </a:t>
            </a:r>
            <a:r>
              <a:rPr lang="en-US" dirty="0"/>
              <a:t>student workload requirements; </a:t>
            </a:r>
            <a:endParaRPr lang="en-US" dirty="0" smtClean="0"/>
          </a:p>
          <a:p>
            <a:pPr marL="639763" lvl="1" indent="-342900">
              <a:buFont typeface="Arial" panose="020B0604020202020204" pitchFamily="34" charset="0"/>
              <a:buChar char="•"/>
            </a:pPr>
            <a:r>
              <a:rPr lang="en-GB" dirty="0" smtClean="0"/>
              <a:t>reference </a:t>
            </a:r>
            <a:r>
              <a:rPr lang="en-GB" dirty="0"/>
              <a:t>programme outcomes for engineering degree programmes; </a:t>
            </a:r>
            <a:r>
              <a:rPr lang="en-GB" dirty="0" smtClean="0"/>
              <a:t>and</a:t>
            </a:r>
          </a:p>
          <a:p>
            <a:pPr marL="639763" lvl="1" indent="-342900">
              <a:buFont typeface="Arial" panose="020B0604020202020204" pitchFamily="34" charset="0"/>
              <a:buChar char="•"/>
            </a:pPr>
            <a:r>
              <a:rPr lang="en-US" dirty="0" err="1" smtClean="0"/>
              <a:t>programme</a:t>
            </a:r>
            <a:r>
              <a:rPr lang="en-US" dirty="0" smtClean="0"/>
              <a:t> </a:t>
            </a:r>
            <a:r>
              <a:rPr lang="en-US" dirty="0"/>
              <a:t>management </a:t>
            </a:r>
            <a:endParaRPr lang="en-GB" dirty="0"/>
          </a:p>
          <a:p>
            <a:pPr marL="342900" indent="-342900">
              <a:buFont typeface="Arial" panose="020B0604020202020204" pitchFamily="34" charset="0"/>
              <a:buChar char="•"/>
            </a:pPr>
            <a:r>
              <a:rPr lang="en-GB" dirty="0"/>
              <a:t>An accreditation confirms that a programme operates according to the standards; so that the programme outcomes are achieved</a:t>
            </a:r>
          </a:p>
          <a:p>
            <a:pPr marL="342900" indent="-342900">
              <a:buFont typeface="Arial" panose="020B0604020202020204" pitchFamily="34" charset="0"/>
              <a:buChar char="•"/>
            </a:pPr>
            <a:r>
              <a:rPr lang="en-GB" dirty="0"/>
              <a:t>ENAEE gives the license to award the EUR-ACE label to national accreditation agencies, ENAEE does not </a:t>
            </a:r>
            <a:r>
              <a:rPr lang="en-GB" dirty="0" smtClean="0"/>
              <a:t>conduct accreditations </a:t>
            </a:r>
            <a:r>
              <a:rPr lang="en-GB" dirty="0"/>
              <a:t>by itself</a:t>
            </a:r>
          </a:p>
          <a:p>
            <a:endParaRPr lang="fi-FI" dirty="0"/>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21.1.2016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5</a:t>
            </a:fld>
            <a:endParaRPr lang="fi-FI"/>
          </a:p>
        </p:txBody>
      </p:sp>
    </p:spTree>
    <p:extLst>
      <p:ext uri="{BB962C8B-B14F-4D97-AF65-F5344CB8AC3E}">
        <p14:creationId xmlns:p14="http://schemas.microsoft.com/office/powerpoint/2010/main" val="3486717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EUR-ACE in 2016</a:t>
            </a:r>
            <a:endParaRPr lang="fi-FI" dirty="0"/>
          </a:p>
        </p:txBody>
      </p:sp>
      <p:sp>
        <p:nvSpPr>
          <p:cNvPr id="3" name="Sisällön paikkamerkki 2"/>
          <p:cNvSpPr>
            <a:spLocks noGrp="1"/>
          </p:cNvSpPr>
          <p:nvPr>
            <p:ph sz="quarter" idx="14"/>
          </p:nvPr>
        </p:nvSpPr>
        <p:spPr/>
        <p:txBody>
          <a:bodyPr/>
          <a:lstStyle/>
          <a:p>
            <a:pPr marL="342900" indent="-342900">
              <a:buFont typeface="Arial" panose="020B0604020202020204" pitchFamily="34" charset="0"/>
              <a:buChar char="•"/>
            </a:pPr>
            <a:r>
              <a:rPr lang="fi-FI" dirty="0" err="1" smtClean="0"/>
              <a:t>Renewed</a:t>
            </a:r>
            <a:r>
              <a:rPr lang="fi-FI" dirty="0" smtClean="0"/>
              <a:t> </a:t>
            </a:r>
            <a:r>
              <a:rPr lang="fi-FI" dirty="0" err="1" smtClean="0"/>
              <a:t>standard</a:t>
            </a:r>
            <a:r>
              <a:rPr lang="fi-FI" dirty="0" smtClean="0"/>
              <a:t> </a:t>
            </a:r>
          </a:p>
          <a:p>
            <a:pPr marL="342900" indent="-342900">
              <a:buFont typeface="Arial" panose="020B0604020202020204" pitchFamily="34" charset="0"/>
              <a:buChar char="•"/>
            </a:pPr>
            <a:r>
              <a:rPr lang="fi-FI" dirty="0" smtClean="0"/>
              <a:t>13 </a:t>
            </a:r>
            <a:r>
              <a:rPr lang="fi-FI" dirty="0" err="1" smtClean="0"/>
              <a:t>quality</a:t>
            </a:r>
            <a:r>
              <a:rPr lang="fi-FI" dirty="0" smtClean="0"/>
              <a:t> </a:t>
            </a:r>
            <a:r>
              <a:rPr lang="fi-FI" dirty="0" err="1" smtClean="0"/>
              <a:t>assurance</a:t>
            </a:r>
            <a:r>
              <a:rPr lang="fi-FI" dirty="0" smtClean="0"/>
              <a:t> </a:t>
            </a:r>
            <a:r>
              <a:rPr lang="fi-FI" dirty="0" err="1" smtClean="0"/>
              <a:t>agencies</a:t>
            </a:r>
            <a:r>
              <a:rPr lang="fi-FI" dirty="0" smtClean="0"/>
              <a:t> </a:t>
            </a:r>
            <a:r>
              <a:rPr lang="fi-FI" dirty="0" err="1" smtClean="0"/>
              <a:t>are</a:t>
            </a:r>
            <a:r>
              <a:rPr lang="fi-FI" dirty="0" smtClean="0"/>
              <a:t> </a:t>
            </a:r>
            <a:r>
              <a:rPr lang="fi-FI" dirty="0" err="1" smtClean="0"/>
              <a:t>authorised</a:t>
            </a:r>
            <a:r>
              <a:rPr lang="fi-FI" dirty="0" smtClean="0"/>
              <a:t> to </a:t>
            </a:r>
            <a:r>
              <a:rPr lang="fi-FI" dirty="0" err="1" smtClean="0"/>
              <a:t>award</a:t>
            </a:r>
            <a:r>
              <a:rPr lang="fi-FI" dirty="0" smtClean="0"/>
              <a:t> </a:t>
            </a:r>
            <a:r>
              <a:rPr lang="fi-FI" dirty="0" err="1" smtClean="0"/>
              <a:t>the</a:t>
            </a:r>
            <a:r>
              <a:rPr lang="fi-FI" dirty="0" smtClean="0"/>
              <a:t> EUR-ACE </a:t>
            </a:r>
            <a:r>
              <a:rPr lang="fi-FI" dirty="0" err="1" smtClean="0"/>
              <a:t>Label</a:t>
            </a:r>
            <a:endParaRPr lang="fi-FI" dirty="0" smtClean="0"/>
          </a:p>
          <a:p>
            <a:pPr marL="342900" indent="-342900">
              <a:buFont typeface="Arial" panose="020B0604020202020204" pitchFamily="34" charset="0"/>
              <a:buChar char="•"/>
            </a:pPr>
            <a:r>
              <a:rPr lang="fi-FI" dirty="0" err="1" smtClean="0"/>
              <a:t>Around</a:t>
            </a:r>
            <a:r>
              <a:rPr lang="fi-FI" dirty="0" smtClean="0"/>
              <a:t> 2100 </a:t>
            </a:r>
            <a:r>
              <a:rPr lang="fi-FI" dirty="0" err="1" smtClean="0"/>
              <a:t>accredited</a:t>
            </a:r>
            <a:r>
              <a:rPr lang="fi-FI" dirty="0" smtClean="0"/>
              <a:t> </a:t>
            </a:r>
            <a:r>
              <a:rPr lang="fi-FI" dirty="0" err="1" smtClean="0"/>
              <a:t>programmes</a:t>
            </a:r>
            <a:r>
              <a:rPr lang="fi-FI" dirty="0"/>
              <a:t> </a:t>
            </a:r>
            <a:r>
              <a:rPr lang="fi-FI" dirty="0" smtClean="0"/>
              <a:t>(of </a:t>
            </a:r>
            <a:r>
              <a:rPr lang="fi-FI" dirty="0" err="1" smtClean="0"/>
              <a:t>which</a:t>
            </a:r>
            <a:r>
              <a:rPr lang="fi-FI" dirty="0" smtClean="0"/>
              <a:t> 650 in Germany, 400 in France, 250 in </a:t>
            </a:r>
            <a:r>
              <a:rPr lang="fi-FI" dirty="0" err="1" smtClean="0"/>
              <a:t>Turkey</a:t>
            </a:r>
            <a:r>
              <a:rPr lang="fi-FI" dirty="0" smtClean="0"/>
              <a:t>, 200 in UK, 150 in </a:t>
            </a:r>
            <a:r>
              <a:rPr lang="fi-FI" dirty="0" err="1" smtClean="0"/>
              <a:t>Russia</a:t>
            </a:r>
            <a:r>
              <a:rPr lang="fi-FI" dirty="0" smtClean="0"/>
              <a:t>)</a:t>
            </a:r>
          </a:p>
          <a:p>
            <a:pPr marL="342900" indent="-342900">
              <a:buFont typeface="Arial" panose="020B0604020202020204" pitchFamily="34" charset="0"/>
              <a:buChar char="•"/>
            </a:pPr>
            <a:r>
              <a:rPr lang="fi-FI" dirty="0" smtClean="0"/>
              <a:t>Mutual </a:t>
            </a:r>
            <a:r>
              <a:rPr lang="fi-FI" dirty="0" err="1" smtClean="0"/>
              <a:t>recognition</a:t>
            </a:r>
            <a:r>
              <a:rPr lang="fi-FI" dirty="0" smtClean="0"/>
              <a:t> of EUR-ACE </a:t>
            </a:r>
            <a:r>
              <a:rPr lang="fi-FI" dirty="0" err="1" smtClean="0"/>
              <a:t>accreditations</a:t>
            </a:r>
            <a:r>
              <a:rPr lang="fi-FI" dirty="0" smtClean="0"/>
              <a:t> </a:t>
            </a:r>
            <a:r>
              <a:rPr lang="fi-FI" dirty="0" err="1" smtClean="0"/>
              <a:t>by</a:t>
            </a:r>
            <a:r>
              <a:rPr lang="fi-FI" dirty="0" smtClean="0"/>
              <a:t> </a:t>
            </a:r>
            <a:r>
              <a:rPr lang="fi-FI" dirty="0" err="1" smtClean="0"/>
              <a:t>the</a:t>
            </a:r>
            <a:r>
              <a:rPr lang="fi-FI" dirty="0" smtClean="0"/>
              <a:t> </a:t>
            </a:r>
            <a:r>
              <a:rPr lang="fi-FI" dirty="0" err="1" smtClean="0"/>
              <a:t>accreditation</a:t>
            </a:r>
            <a:r>
              <a:rPr lang="fi-FI" dirty="0" smtClean="0"/>
              <a:t> </a:t>
            </a:r>
            <a:r>
              <a:rPr lang="fi-FI" dirty="0" err="1" smtClean="0"/>
              <a:t>agencies</a:t>
            </a:r>
            <a:endParaRPr lang="fi-FI" dirty="0"/>
          </a:p>
        </p:txBody>
      </p:sp>
      <p:sp>
        <p:nvSpPr>
          <p:cNvPr id="4" name="Dian numeron paikkamerkki 3"/>
          <p:cNvSpPr>
            <a:spLocks noGrp="1"/>
          </p:cNvSpPr>
          <p:nvPr>
            <p:ph type="sldNum" sz="quarter" idx="17"/>
          </p:nvPr>
        </p:nvSpPr>
        <p:spPr/>
        <p:txBody>
          <a:bodyPr/>
          <a:lstStyle/>
          <a:p>
            <a:fld id="{139301F4-86FD-4910-9F5A-C4CF14468D5D}" type="slidenum">
              <a:rPr lang="fi-FI" smtClean="0"/>
              <a:t>6</a:t>
            </a:fld>
            <a:endParaRPr lang="fi-FI"/>
          </a:p>
        </p:txBody>
      </p:sp>
    </p:spTree>
    <p:extLst>
      <p:ext uri="{BB962C8B-B14F-4D97-AF65-F5344CB8AC3E}">
        <p14:creationId xmlns:p14="http://schemas.microsoft.com/office/powerpoint/2010/main" val="21918225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err="1" smtClean="0"/>
              <a:t>FINEEC’s</a:t>
            </a:r>
            <a:r>
              <a:rPr lang="fi-FI" dirty="0" smtClean="0"/>
              <a:t> Engineering </a:t>
            </a:r>
            <a:r>
              <a:rPr lang="fi-FI" dirty="0" err="1" smtClean="0"/>
              <a:t>Programme</a:t>
            </a:r>
            <a:r>
              <a:rPr lang="fi-FI" dirty="0" smtClean="0"/>
              <a:t> </a:t>
            </a:r>
            <a:r>
              <a:rPr lang="fi-FI" dirty="0" err="1" smtClean="0"/>
              <a:t>Accreditations</a:t>
            </a:r>
            <a:endParaRPr lang="fi-FI" dirty="0"/>
          </a:p>
        </p:txBody>
      </p:sp>
    </p:spTree>
    <p:extLst>
      <p:ext uri="{BB962C8B-B14F-4D97-AF65-F5344CB8AC3E}">
        <p14:creationId xmlns:p14="http://schemas.microsoft.com/office/powerpoint/2010/main" val="88190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Engineering </a:t>
            </a:r>
            <a:r>
              <a:rPr lang="fi-FI" dirty="0" err="1" smtClean="0"/>
              <a:t>Programme</a:t>
            </a:r>
            <a:r>
              <a:rPr lang="fi-FI" dirty="0" smtClean="0"/>
              <a:t> </a:t>
            </a:r>
            <a:r>
              <a:rPr lang="fi-FI" dirty="0" err="1" smtClean="0"/>
              <a:t>Accreditation</a:t>
            </a:r>
            <a:endParaRPr lang="fi-FI" dirty="0"/>
          </a:p>
        </p:txBody>
      </p:sp>
      <p:sp>
        <p:nvSpPr>
          <p:cNvPr id="3" name="Sisällön paikkamerkki 2"/>
          <p:cNvSpPr>
            <a:spLocks noGrp="1"/>
          </p:cNvSpPr>
          <p:nvPr>
            <p:ph sz="quarter" idx="14"/>
          </p:nvPr>
        </p:nvSpPr>
        <p:spPr/>
        <p:txBody>
          <a:bodyPr/>
          <a:lstStyle/>
          <a:p>
            <a:pPr marL="342900" indent="-342900">
              <a:buFont typeface="Arial" panose="020B0604020202020204" pitchFamily="34" charset="0"/>
              <a:buChar char="•"/>
            </a:pPr>
            <a:r>
              <a:rPr lang="fi-FI" sz="2400" dirty="0" err="1" smtClean="0"/>
              <a:t>FINEEC’s</a:t>
            </a:r>
            <a:r>
              <a:rPr lang="fi-FI" sz="2400" dirty="0" smtClean="0"/>
              <a:t> </a:t>
            </a:r>
            <a:r>
              <a:rPr lang="fi-FI" sz="2400" dirty="0" err="1" smtClean="0"/>
              <a:t>own</a:t>
            </a:r>
            <a:r>
              <a:rPr lang="fi-FI" sz="2400" dirty="0" smtClean="0"/>
              <a:t> </a:t>
            </a:r>
            <a:r>
              <a:rPr lang="fi-FI" sz="2400" dirty="0" err="1" smtClean="0"/>
              <a:t>interpretation</a:t>
            </a:r>
            <a:r>
              <a:rPr lang="fi-FI" sz="2400" dirty="0" smtClean="0"/>
              <a:t> of </a:t>
            </a:r>
            <a:r>
              <a:rPr lang="fi-FI" sz="2400" dirty="0" err="1" smtClean="0"/>
              <a:t>the</a:t>
            </a:r>
            <a:r>
              <a:rPr lang="fi-FI" sz="2400" dirty="0" smtClean="0"/>
              <a:t> EUR-ACE </a:t>
            </a:r>
            <a:r>
              <a:rPr lang="fi-FI" sz="2400" dirty="0" err="1" smtClean="0"/>
              <a:t>standard</a:t>
            </a:r>
            <a:endParaRPr lang="fi-FI" sz="2400" dirty="0" smtClean="0"/>
          </a:p>
          <a:p>
            <a:pPr marL="342900" indent="-342900">
              <a:buFont typeface="Arial" panose="020B0604020202020204" pitchFamily="34" charset="0"/>
              <a:buChar char="•"/>
            </a:pPr>
            <a:r>
              <a:rPr lang="en-GB" sz="2400" dirty="0" smtClean="0"/>
              <a:t>Voluntary for </a:t>
            </a:r>
            <a:r>
              <a:rPr lang="en-GB" sz="2400" dirty="0"/>
              <a:t>the </a:t>
            </a:r>
            <a:r>
              <a:rPr lang="en-GB" sz="2400" dirty="0" smtClean="0"/>
              <a:t>institutions, offered as paid services</a:t>
            </a:r>
            <a:endParaRPr lang="en-GB" sz="2400" dirty="0"/>
          </a:p>
          <a:p>
            <a:pPr marL="342900" indent="-342900">
              <a:buFont typeface="Arial" panose="020B0604020202020204" pitchFamily="34" charset="0"/>
              <a:buChar char="•"/>
            </a:pPr>
            <a:r>
              <a:rPr lang="fi-FI" sz="2400" dirty="0" smtClean="0"/>
              <a:t>New </a:t>
            </a:r>
            <a:r>
              <a:rPr lang="fi-FI" sz="2400" dirty="0" err="1" smtClean="0"/>
              <a:t>process</a:t>
            </a:r>
            <a:r>
              <a:rPr lang="fi-FI" sz="2400" dirty="0" smtClean="0"/>
              <a:t> for FINEEC</a:t>
            </a:r>
          </a:p>
          <a:p>
            <a:pPr marL="639763" lvl="1" indent="-342900">
              <a:buFont typeface="Arial" panose="020B0604020202020204" pitchFamily="34" charset="0"/>
              <a:buChar char="•"/>
            </a:pPr>
            <a:r>
              <a:rPr lang="fi-FI" sz="2400" dirty="0" smtClean="0"/>
              <a:t>FINEEC </a:t>
            </a:r>
            <a:r>
              <a:rPr lang="fi-FI" sz="2400" dirty="0" err="1" smtClean="0"/>
              <a:t>was</a:t>
            </a:r>
            <a:r>
              <a:rPr lang="fi-FI" sz="2400" dirty="0" smtClean="0"/>
              <a:t> </a:t>
            </a:r>
            <a:r>
              <a:rPr lang="fi-FI" sz="2400" dirty="0" err="1" smtClean="0"/>
              <a:t>authorised</a:t>
            </a:r>
            <a:r>
              <a:rPr lang="fi-FI" sz="2400" dirty="0" smtClean="0"/>
              <a:t> to </a:t>
            </a:r>
            <a:r>
              <a:rPr lang="fi-FI" sz="2400" dirty="0" err="1" smtClean="0"/>
              <a:t>award</a:t>
            </a:r>
            <a:r>
              <a:rPr lang="fi-FI" sz="2400" dirty="0" smtClean="0"/>
              <a:t> </a:t>
            </a:r>
            <a:r>
              <a:rPr lang="fi-FI" sz="2400" dirty="0" err="1" smtClean="0"/>
              <a:t>the</a:t>
            </a:r>
            <a:r>
              <a:rPr lang="fi-FI" sz="2400" dirty="0" smtClean="0"/>
              <a:t> EUR-ACE </a:t>
            </a:r>
            <a:r>
              <a:rPr lang="fi-FI" sz="2400" dirty="0" err="1" smtClean="0"/>
              <a:t>label</a:t>
            </a:r>
            <a:r>
              <a:rPr lang="fi-FI" sz="2400" dirty="0" smtClean="0"/>
              <a:t> to 4 </a:t>
            </a:r>
            <a:r>
              <a:rPr lang="fi-FI" sz="2400" dirty="0" err="1" smtClean="0"/>
              <a:t>year</a:t>
            </a:r>
            <a:r>
              <a:rPr lang="fi-FI" sz="2400" dirty="0" smtClean="0"/>
              <a:t> </a:t>
            </a:r>
            <a:r>
              <a:rPr lang="fi-FI" sz="2400" dirty="0" err="1" smtClean="0"/>
              <a:t>Bacherlor’s</a:t>
            </a:r>
            <a:r>
              <a:rPr lang="fi-FI" sz="2400" dirty="0" smtClean="0"/>
              <a:t> </a:t>
            </a:r>
            <a:r>
              <a:rPr lang="fi-FI" sz="2400" dirty="0" err="1" smtClean="0"/>
              <a:t>degrees</a:t>
            </a:r>
            <a:r>
              <a:rPr lang="fi-FI" sz="2400" dirty="0" smtClean="0"/>
              <a:t> in summer 2014, </a:t>
            </a:r>
            <a:r>
              <a:rPr lang="fi-FI" sz="2400" dirty="0" err="1" smtClean="0"/>
              <a:t>following</a:t>
            </a:r>
            <a:r>
              <a:rPr lang="fi-FI" sz="2400" dirty="0" smtClean="0"/>
              <a:t> an </a:t>
            </a:r>
            <a:r>
              <a:rPr lang="fi-FI" sz="2400" dirty="0" err="1" smtClean="0"/>
              <a:t>external</a:t>
            </a:r>
            <a:r>
              <a:rPr lang="fi-FI" sz="2400" dirty="0" smtClean="0"/>
              <a:t> </a:t>
            </a:r>
            <a:r>
              <a:rPr lang="fi-FI" sz="2400" dirty="0" err="1" smtClean="0"/>
              <a:t>evaluation</a:t>
            </a:r>
            <a:r>
              <a:rPr lang="fi-FI" sz="2400" dirty="0" smtClean="0"/>
              <a:t> </a:t>
            </a:r>
            <a:r>
              <a:rPr lang="fi-FI" sz="2400" dirty="0" err="1" smtClean="0"/>
              <a:t>by</a:t>
            </a:r>
            <a:r>
              <a:rPr lang="fi-FI" sz="2400" dirty="0" smtClean="0"/>
              <a:t> ENAEE</a:t>
            </a:r>
          </a:p>
          <a:p>
            <a:pPr marL="639763" lvl="1" indent="-342900">
              <a:buFont typeface="Arial" panose="020B0604020202020204" pitchFamily="34" charset="0"/>
              <a:buChar char="•"/>
            </a:pPr>
            <a:r>
              <a:rPr lang="fi-FI" sz="2400" dirty="0" smtClean="0"/>
              <a:t>3 </a:t>
            </a:r>
            <a:r>
              <a:rPr lang="fi-FI" sz="2400" dirty="0" err="1" smtClean="0"/>
              <a:t>completed</a:t>
            </a:r>
            <a:r>
              <a:rPr lang="fi-FI" sz="2400" dirty="0" smtClean="0"/>
              <a:t> </a:t>
            </a:r>
            <a:r>
              <a:rPr lang="fi-FI" sz="2400" dirty="0" err="1" smtClean="0"/>
              <a:t>accreditations</a:t>
            </a:r>
            <a:r>
              <a:rPr lang="fi-FI" sz="2400" dirty="0" smtClean="0"/>
              <a:t>, 1 on-</a:t>
            </a:r>
            <a:r>
              <a:rPr lang="fi-FI" sz="2400" dirty="0" err="1" smtClean="0"/>
              <a:t>going</a:t>
            </a:r>
            <a:endParaRPr lang="fi-FI" sz="2400" dirty="0" smtClean="0"/>
          </a:p>
          <a:p>
            <a:pPr marL="342900" indent="-342900">
              <a:buFont typeface="Arial" panose="020B0604020202020204" pitchFamily="34" charset="0"/>
              <a:buChar char="•"/>
            </a:pPr>
            <a:endParaRPr lang="fi-FI" sz="2400" dirty="0" smtClean="0"/>
          </a:p>
          <a:p>
            <a:pPr marL="342900" indent="-342900">
              <a:buFont typeface="Arial" panose="020B0604020202020204" pitchFamily="34" charset="0"/>
              <a:buChar char="•"/>
            </a:pPr>
            <a:endParaRPr lang="fi-FI" sz="2400" dirty="0"/>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21.1.2016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8</a:t>
            </a:fld>
            <a:endParaRPr lang="fi-FI"/>
          </a:p>
        </p:txBody>
      </p:sp>
    </p:spTree>
    <p:extLst>
      <p:ext uri="{BB962C8B-B14F-4D97-AF65-F5344CB8AC3E}">
        <p14:creationId xmlns:p14="http://schemas.microsoft.com/office/powerpoint/2010/main" val="3798305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smtClean="0"/>
              <a:t>Aims</a:t>
            </a:r>
            <a:endParaRPr lang="en-GB" dirty="0"/>
          </a:p>
        </p:txBody>
      </p:sp>
      <p:sp>
        <p:nvSpPr>
          <p:cNvPr id="3" name="Sisällön paikkamerkki 2"/>
          <p:cNvSpPr>
            <a:spLocks noGrp="1"/>
          </p:cNvSpPr>
          <p:nvPr>
            <p:ph sz="quarter" idx="14"/>
          </p:nvPr>
        </p:nvSpPr>
        <p:spPr/>
        <p:txBody>
          <a:bodyPr>
            <a:normAutofit/>
          </a:bodyPr>
          <a:lstStyle/>
          <a:p>
            <a:pPr marL="342900" indent="-342900">
              <a:buFont typeface="Arial" panose="020B0604020202020204" pitchFamily="34" charset="0"/>
              <a:buChar char="•"/>
            </a:pPr>
            <a:r>
              <a:rPr lang="en-GB" sz="2400" dirty="0" smtClean="0"/>
              <a:t>To support the development of quality in engineering degree programmes</a:t>
            </a:r>
          </a:p>
          <a:p>
            <a:pPr marL="342900" indent="-342900">
              <a:buFont typeface="Arial" panose="020B0604020202020204" pitchFamily="34" charset="0"/>
              <a:buChar char="•"/>
            </a:pPr>
            <a:r>
              <a:rPr lang="en-GB" sz="2400" dirty="0" smtClean="0"/>
              <a:t>To increase international comparability and recognition of Finnish engineering degrees</a:t>
            </a:r>
          </a:p>
          <a:p>
            <a:endParaRPr lang="en-GB" sz="2400" dirty="0" smtClean="0"/>
          </a:p>
          <a:p>
            <a:r>
              <a:rPr lang="en-GB" sz="2400" dirty="0" smtClean="0"/>
              <a:t>=&gt; and in a more concrete level: to evaluate if an engineering programme fulfils the accreditation standards</a:t>
            </a:r>
            <a:endParaRPr lang="en-GB" sz="2400" dirty="0"/>
          </a:p>
        </p:txBody>
      </p:sp>
    </p:spTree>
    <p:extLst>
      <p:ext uri="{BB962C8B-B14F-4D97-AF65-F5344CB8AC3E}">
        <p14:creationId xmlns:p14="http://schemas.microsoft.com/office/powerpoint/2010/main" val="172167737"/>
      </p:ext>
    </p:extLst>
  </p:cSld>
  <p:clrMapOvr>
    <a:masterClrMapping/>
  </p:clrMapOvr>
  <p:timing>
    <p:tnLst>
      <p:par>
        <p:cTn id="1" dur="indefinite" restart="never" nodeType="tmRoot"/>
      </p:par>
    </p:tnLst>
  </p:timing>
</p:sld>
</file>

<file path=ppt/theme/theme1.xml><?xml version="1.0" encoding="utf-8"?>
<a:theme xmlns:a="http://schemas.openxmlformats.org/drawingml/2006/main" name="KARVI_FI_2015">
  <a:themeElements>
    <a:clrScheme name="KARVI">
      <a:dk1>
        <a:sysClr val="windowText" lastClr="000000"/>
      </a:dk1>
      <a:lt1>
        <a:srgbClr val="FFFFFF"/>
      </a:lt1>
      <a:dk2>
        <a:srgbClr val="0D93D2"/>
      </a:dk2>
      <a:lt2>
        <a:srgbClr val="958B81"/>
      </a:lt2>
      <a:accent1>
        <a:srgbClr val="0D93D2"/>
      </a:accent1>
      <a:accent2>
        <a:srgbClr val="C8DDF1"/>
      </a:accent2>
      <a:accent3>
        <a:srgbClr val="85C598"/>
      </a:accent3>
      <a:accent4>
        <a:srgbClr val="DBEEE1"/>
      </a:accent4>
      <a:accent5>
        <a:srgbClr val="EF9F3C"/>
      </a:accent5>
      <a:accent6>
        <a:srgbClr val="FCE3C8"/>
      </a:accent6>
      <a:hlink>
        <a:srgbClr val="000000"/>
      </a:hlink>
      <a:folHlink>
        <a:srgbClr val="0D93D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spAutoFit/>
      </a:bodyPr>
      <a:lstStyle>
        <a:defPPr>
          <a:defRPr sz="2000" b="1"/>
        </a:defPPr>
      </a:lstStyle>
    </a:txDef>
  </a:objectDefaults>
  <a:extraClrSchemeLst/>
  <a:extLst>
    <a:ext uri="{05A4C25C-085E-4340-85A3-A5531E510DB2}">
      <thm15:themeFamily xmlns:thm15="http://schemas.microsoft.com/office/thememl/2012/main" xmlns="" name="KARVI_EN_2015_uusi" id="{35D59088-3D87-4603-B137-38772DF69515}" vid="{C993B41F-EC5A-41D1-B661-C444C1245EA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KARVI_EN_2015_uusi</Template>
  <TotalTime>284</TotalTime>
  <Words>2069</Words>
  <Application>Microsoft Office PowerPoint</Application>
  <PresentationFormat>Экран (4:3)</PresentationFormat>
  <Paragraphs>204</Paragraphs>
  <Slides>32</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32</vt:i4>
      </vt:variant>
    </vt:vector>
  </HeadingPairs>
  <TitlesOfParts>
    <vt:vector size="34" baseType="lpstr">
      <vt:lpstr>KARVI_FI_2015</vt:lpstr>
      <vt:lpstr>Asiakirja</vt:lpstr>
      <vt:lpstr>EUR-ACE  Engineering Programme Accreditations</vt:lpstr>
      <vt:lpstr>Topics</vt:lpstr>
      <vt:lpstr>EUR-ACE</vt:lpstr>
      <vt:lpstr>Background</vt:lpstr>
      <vt:lpstr>EUR-ACE Model</vt:lpstr>
      <vt:lpstr>EUR-ACE in 2016</vt:lpstr>
      <vt:lpstr>FINEEC’s Engineering Programme Accreditations</vt:lpstr>
      <vt:lpstr>Engineering Programme Accreditation</vt:lpstr>
      <vt:lpstr>Aims</vt:lpstr>
      <vt:lpstr>Accreditation standards</vt:lpstr>
      <vt:lpstr>Accreditation standards</vt:lpstr>
      <vt:lpstr>Evidence</vt:lpstr>
      <vt:lpstr>Planning of the programme</vt:lpstr>
      <vt:lpstr>Implementation of teaching and learning</vt:lpstr>
      <vt:lpstr>Resources</vt:lpstr>
      <vt:lpstr>Quality management</vt:lpstr>
      <vt:lpstr>Reference programme outcomes</vt:lpstr>
      <vt:lpstr>Reference programme learning outcomes</vt:lpstr>
      <vt:lpstr>Requirements for the programme learning outcomes</vt:lpstr>
      <vt:lpstr>Reference programme learning outcome topics</vt:lpstr>
      <vt:lpstr>Knowledge and understanding on Bachelor’s level</vt:lpstr>
      <vt:lpstr>Engineering practice on Bachelor’s level</vt:lpstr>
      <vt:lpstr>Investigations and information retrieval on Bachelor’s level</vt:lpstr>
      <vt:lpstr>Multidisciplinary competences on Bachelor’s level</vt:lpstr>
      <vt:lpstr>Communication and team-working on Bachelor’s level</vt:lpstr>
      <vt:lpstr>The process</vt:lpstr>
      <vt:lpstr>Preparations</vt:lpstr>
      <vt:lpstr>The site-visit</vt:lpstr>
      <vt:lpstr>Презентация PowerPoint</vt:lpstr>
      <vt:lpstr>Report</vt:lpstr>
      <vt:lpstr>Decision making</vt:lpstr>
      <vt:lpstr>After the accreditation</vt:lpstr>
    </vt:vector>
  </TitlesOfParts>
  <Company>TEM</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FINEEC’s  Engineering Programme Accreditations</dc:title>
  <dc:creator>apatou</dc:creator>
  <cp:lastModifiedBy>Mammadova</cp:lastModifiedBy>
  <cp:revision>10</cp:revision>
  <cp:lastPrinted>2012-10-17T07:14:15Z</cp:lastPrinted>
  <dcterms:created xsi:type="dcterms:W3CDTF">2016-01-11T10:42:23Z</dcterms:created>
  <dcterms:modified xsi:type="dcterms:W3CDTF">2016-01-21T10:31:16Z</dcterms:modified>
</cp:coreProperties>
</file>