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02" r:id="rId2"/>
    <p:sldId id="351" r:id="rId3"/>
    <p:sldId id="352" r:id="rId4"/>
    <p:sldId id="348" r:id="rId5"/>
    <p:sldId id="353" r:id="rId6"/>
    <p:sldId id="354" r:id="rId7"/>
    <p:sldId id="355" r:id="rId8"/>
    <p:sldId id="356" r:id="rId9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jen Deij" initials="ALD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0000"/>
    <a:srgbClr val="C00000"/>
    <a:srgbClr val="753AC4"/>
    <a:srgbClr val="02AE2F"/>
    <a:srgbClr val="3940C5"/>
    <a:srgbClr val="613AC4"/>
    <a:srgbClr val="A23CC2"/>
    <a:srgbClr val="5439C5"/>
    <a:srgbClr val="E11D84"/>
    <a:srgbClr val="7F39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53" autoAdjust="0"/>
    <p:restoredTop sz="94694" autoAdjust="0"/>
  </p:normalViewPr>
  <p:slideViewPr>
    <p:cSldViewPr>
      <p:cViewPr>
        <p:scale>
          <a:sx n="77" d="100"/>
          <a:sy n="77" d="100"/>
        </p:scale>
        <p:origin x="-942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51904" cy="497127"/>
          </a:xfrm>
          <a:prstGeom prst="rect">
            <a:avLst/>
          </a:prstGeom>
        </p:spPr>
        <p:txBody>
          <a:bodyPr vert="horz" lIns="91025" tIns="45512" rIns="91025" bIns="45512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881" y="1"/>
            <a:ext cx="2951904" cy="497127"/>
          </a:xfrm>
          <a:prstGeom prst="rect">
            <a:avLst/>
          </a:prstGeom>
        </p:spPr>
        <p:txBody>
          <a:bodyPr vert="horz" lIns="91025" tIns="45512" rIns="91025" bIns="45512" rtlCol="0"/>
          <a:lstStyle>
            <a:lvl1pPr algn="r">
              <a:defRPr sz="1200"/>
            </a:lvl1pPr>
          </a:lstStyle>
          <a:p>
            <a:fld id="{5512F87C-CB31-4263-8B87-8125AEB48BBD}" type="datetimeFigureOut">
              <a:rPr lang="de-DE" smtClean="0"/>
              <a:pPr/>
              <a:t>08.02.2016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9443788"/>
            <a:ext cx="2951904" cy="497127"/>
          </a:xfrm>
          <a:prstGeom prst="rect">
            <a:avLst/>
          </a:prstGeom>
        </p:spPr>
        <p:txBody>
          <a:bodyPr vert="horz" lIns="91025" tIns="45512" rIns="91025" bIns="45512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881" y="9443788"/>
            <a:ext cx="2951904" cy="497127"/>
          </a:xfrm>
          <a:prstGeom prst="rect">
            <a:avLst/>
          </a:prstGeom>
        </p:spPr>
        <p:txBody>
          <a:bodyPr vert="horz" lIns="91025" tIns="45512" rIns="91025" bIns="45512" rtlCol="0" anchor="b"/>
          <a:lstStyle>
            <a:lvl1pPr algn="r">
              <a:defRPr sz="1200"/>
            </a:lvl1pPr>
          </a:lstStyle>
          <a:p>
            <a:fld id="{99AC8298-736B-42BF-9747-3F3B9D9DCD8A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2727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1163" cy="497126"/>
          </a:xfrm>
          <a:prstGeom prst="rect">
            <a:avLst/>
          </a:prstGeom>
        </p:spPr>
        <p:txBody>
          <a:bodyPr vert="horz" lIns="91025" tIns="45512" rIns="91025" bIns="45512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1"/>
            <a:ext cx="2951163" cy="497126"/>
          </a:xfrm>
          <a:prstGeom prst="rect">
            <a:avLst/>
          </a:prstGeom>
        </p:spPr>
        <p:txBody>
          <a:bodyPr vert="horz" lIns="91025" tIns="45512" rIns="91025" bIns="45512" rtlCol="0"/>
          <a:lstStyle>
            <a:lvl1pPr algn="r">
              <a:defRPr sz="1200"/>
            </a:lvl1pPr>
          </a:lstStyle>
          <a:p>
            <a:fld id="{9A4BE328-2629-454C-99B1-A05B715A9586}" type="datetimeFigureOut">
              <a:rPr lang="en-GB" smtClean="0"/>
              <a:pPr/>
              <a:t>08/02/2016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25" tIns="45512" rIns="91025" bIns="45512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3"/>
            <a:ext cx="5448300" cy="4474130"/>
          </a:xfrm>
          <a:prstGeom prst="rect">
            <a:avLst/>
          </a:prstGeom>
        </p:spPr>
        <p:txBody>
          <a:bodyPr vert="horz" lIns="91025" tIns="45512" rIns="91025" bIns="4551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3663"/>
            <a:ext cx="2951163" cy="497126"/>
          </a:xfrm>
          <a:prstGeom prst="rect">
            <a:avLst/>
          </a:prstGeom>
        </p:spPr>
        <p:txBody>
          <a:bodyPr vert="horz" lIns="91025" tIns="45512" rIns="91025" bIns="45512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3"/>
            <a:ext cx="2951163" cy="497126"/>
          </a:xfrm>
          <a:prstGeom prst="rect">
            <a:avLst/>
          </a:prstGeom>
        </p:spPr>
        <p:txBody>
          <a:bodyPr vert="horz" lIns="91025" tIns="45512" rIns="91025" bIns="45512" rtlCol="0" anchor="b"/>
          <a:lstStyle>
            <a:lvl1pPr algn="r">
              <a:defRPr sz="1200"/>
            </a:lvl1pPr>
          </a:lstStyle>
          <a:p>
            <a:fld id="{11DF0AFE-FFFB-4C6F-978E-9A1F7746E35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6012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  <p:sp>
        <p:nvSpPr>
          <p:cNvPr id="50180" name="Slide Number Placeholder 3"/>
          <p:cNvSpPr txBox="1">
            <a:spLocks noGrp="1"/>
          </p:cNvSpPr>
          <p:nvPr/>
        </p:nvSpPr>
        <p:spPr bwMode="auto">
          <a:xfrm>
            <a:off x="3967586" y="8697398"/>
            <a:ext cx="3034036" cy="458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17" tIns="47858" rIns="95717" bIns="47858" anchor="b"/>
          <a:lstStyle>
            <a:lvl1pPr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57940721-EE70-4FED-9452-85BC0093B5BF}" type="slidenum">
              <a:rPr lang="en-GB" altLang="en-US" sz="1300"/>
              <a:pPr eaLnBrk="1" hangingPunct="1"/>
              <a:t>2</a:t>
            </a:fld>
            <a:endParaRPr lang="en-GB" altLang="en-US" sz="1300"/>
          </a:p>
        </p:txBody>
      </p:sp>
    </p:spTree>
    <p:extLst>
      <p:ext uri="{BB962C8B-B14F-4D97-AF65-F5344CB8AC3E}">
        <p14:creationId xmlns:p14="http://schemas.microsoft.com/office/powerpoint/2010/main" val="3410250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  <p:sp>
        <p:nvSpPr>
          <p:cNvPr id="50180" name="Slide Number Placeholder 3"/>
          <p:cNvSpPr txBox="1">
            <a:spLocks noGrp="1"/>
          </p:cNvSpPr>
          <p:nvPr/>
        </p:nvSpPr>
        <p:spPr bwMode="auto">
          <a:xfrm>
            <a:off x="3967586" y="8697398"/>
            <a:ext cx="3034036" cy="458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17" tIns="47858" rIns="95717" bIns="47858" anchor="b"/>
          <a:lstStyle>
            <a:lvl1pPr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57940721-EE70-4FED-9452-85BC0093B5BF}" type="slidenum">
              <a:rPr lang="en-GB" altLang="en-US" sz="1300"/>
              <a:pPr eaLnBrk="1" hangingPunct="1"/>
              <a:t>3</a:t>
            </a:fld>
            <a:endParaRPr lang="en-GB" altLang="en-US" sz="1300"/>
          </a:p>
        </p:txBody>
      </p:sp>
    </p:spTree>
    <p:extLst>
      <p:ext uri="{BB962C8B-B14F-4D97-AF65-F5344CB8AC3E}">
        <p14:creationId xmlns:p14="http://schemas.microsoft.com/office/powerpoint/2010/main" val="16185159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  <p:sp>
        <p:nvSpPr>
          <p:cNvPr id="50180" name="Slide Number Placeholder 3"/>
          <p:cNvSpPr txBox="1">
            <a:spLocks noGrp="1"/>
          </p:cNvSpPr>
          <p:nvPr/>
        </p:nvSpPr>
        <p:spPr bwMode="auto">
          <a:xfrm>
            <a:off x="3967586" y="8697398"/>
            <a:ext cx="3034036" cy="458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17" tIns="47858" rIns="95717" bIns="47858" anchor="b"/>
          <a:lstStyle>
            <a:lvl1pPr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57940721-EE70-4FED-9452-85BC0093B5BF}" type="slidenum">
              <a:rPr lang="en-GB" altLang="en-US" sz="1300"/>
              <a:pPr eaLnBrk="1" hangingPunct="1"/>
              <a:t>4</a:t>
            </a:fld>
            <a:endParaRPr lang="en-GB" altLang="en-US" sz="1300"/>
          </a:p>
        </p:txBody>
      </p:sp>
    </p:spTree>
    <p:extLst>
      <p:ext uri="{BB962C8B-B14F-4D97-AF65-F5344CB8AC3E}">
        <p14:creationId xmlns:p14="http://schemas.microsoft.com/office/powerpoint/2010/main" val="269961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  <p:sp>
        <p:nvSpPr>
          <p:cNvPr id="50180" name="Slide Number Placeholder 3"/>
          <p:cNvSpPr txBox="1">
            <a:spLocks noGrp="1"/>
          </p:cNvSpPr>
          <p:nvPr/>
        </p:nvSpPr>
        <p:spPr bwMode="auto">
          <a:xfrm>
            <a:off x="3967586" y="8697398"/>
            <a:ext cx="3034036" cy="458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17" tIns="47858" rIns="95717" bIns="47858" anchor="b"/>
          <a:lstStyle>
            <a:lvl1pPr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57940721-EE70-4FED-9452-85BC0093B5BF}" type="slidenum">
              <a:rPr lang="en-GB" altLang="en-US" sz="1300"/>
              <a:pPr eaLnBrk="1" hangingPunct="1"/>
              <a:t>5</a:t>
            </a:fld>
            <a:endParaRPr lang="en-GB" altLang="en-US" sz="1300"/>
          </a:p>
        </p:txBody>
      </p:sp>
    </p:spTree>
    <p:extLst>
      <p:ext uri="{BB962C8B-B14F-4D97-AF65-F5344CB8AC3E}">
        <p14:creationId xmlns:p14="http://schemas.microsoft.com/office/powerpoint/2010/main" val="9439355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  <p:sp>
        <p:nvSpPr>
          <p:cNvPr id="50180" name="Slide Number Placeholder 3"/>
          <p:cNvSpPr txBox="1">
            <a:spLocks noGrp="1"/>
          </p:cNvSpPr>
          <p:nvPr/>
        </p:nvSpPr>
        <p:spPr bwMode="auto">
          <a:xfrm>
            <a:off x="3967586" y="8697398"/>
            <a:ext cx="3034036" cy="458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17" tIns="47858" rIns="95717" bIns="47858" anchor="b"/>
          <a:lstStyle>
            <a:lvl1pPr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57940721-EE70-4FED-9452-85BC0093B5BF}" type="slidenum">
              <a:rPr lang="en-GB" altLang="en-US" sz="1300"/>
              <a:pPr eaLnBrk="1" hangingPunct="1"/>
              <a:t>6</a:t>
            </a:fld>
            <a:endParaRPr lang="en-GB" altLang="en-US" sz="1300"/>
          </a:p>
        </p:txBody>
      </p:sp>
    </p:spTree>
    <p:extLst>
      <p:ext uri="{BB962C8B-B14F-4D97-AF65-F5344CB8AC3E}">
        <p14:creationId xmlns:p14="http://schemas.microsoft.com/office/powerpoint/2010/main" val="1382821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  <p:sp>
        <p:nvSpPr>
          <p:cNvPr id="50180" name="Slide Number Placeholder 3"/>
          <p:cNvSpPr txBox="1">
            <a:spLocks noGrp="1"/>
          </p:cNvSpPr>
          <p:nvPr/>
        </p:nvSpPr>
        <p:spPr bwMode="auto">
          <a:xfrm>
            <a:off x="3967586" y="8697398"/>
            <a:ext cx="3034036" cy="458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17" tIns="47858" rIns="95717" bIns="47858" anchor="b"/>
          <a:lstStyle>
            <a:lvl1pPr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57940721-EE70-4FED-9452-85BC0093B5BF}" type="slidenum">
              <a:rPr lang="en-GB" altLang="en-US" sz="1300"/>
              <a:pPr eaLnBrk="1" hangingPunct="1"/>
              <a:t>7</a:t>
            </a:fld>
            <a:endParaRPr lang="en-GB" altLang="en-US" sz="1300"/>
          </a:p>
        </p:txBody>
      </p:sp>
    </p:spTree>
    <p:extLst>
      <p:ext uri="{BB962C8B-B14F-4D97-AF65-F5344CB8AC3E}">
        <p14:creationId xmlns:p14="http://schemas.microsoft.com/office/powerpoint/2010/main" val="33721600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  <p:sp>
        <p:nvSpPr>
          <p:cNvPr id="50180" name="Slide Number Placeholder 3"/>
          <p:cNvSpPr txBox="1">
            <a:spLocks noGrp="1"/>
          </p:cNvSpPr>
          <p:nvPr/>
        </p:nvSpPr>
        <p:spPr bwMode="auto">
          <a:xfrm>
            <a:off x="3967586" y="8697398"/>
            <a:ext cx="3034036" cy="458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17" tIns="47858" rIns="95717" bIns="47858" anchor="b"/>
          <a:lstStyle>
            <a:lvl1pPr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57940721-EE70-4FED-9452-85BC0093B5BF}" type="slidenum">
              <a:rPr lang="en-GB" altLang="en-US" sz="1300"/>
              <a:pPr eaLnBrk="1" hangingPunct="1"/>
              <a:t>8</a:t>
            </a:fld>
            <a:endParaRPr lang="en-GB" altLang="en-US" sz="1300"/>
          </a:p>
        </p:txBody>
      </p:sp>
    </p:spTree>
    <p:extLst>
      <p:ext uri="{BB962C8B-B14F-4D97-AF65-F5344CB8AC3E}">
        <p14:creationId xmlns:p14="http://schemas.microsoft.com/office/powerpoint/2010/main" val="655414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1DFF-647E-41A9-B591-57099F4410F7}" type="datetimeFigureOut">
              <a:rPr lang="en-GB" smtClean="0"/>
              <a:pPr/>
              <a:t>08/02/2016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866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1DFF-647E-41A9-B591-57099F4410F7}" type="datetimeFigureOut">
              <a:rPr lang="en-GB" smtClean="0"/>
              <a:pPr/>
              <a:t>08/02/2016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8349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1DFF-647E-41A9-B591-57099F4410F7}" type="datetimeFigureOut">
              <a:rPr lang="en-GB" smtClean="0"/>
              <a:pPr/>
              <a:t>08/02/2016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9811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1DFF-647E-41A9-B591-57099F4410F7}" type="datetimeFigureOut">
              <a:rPr lang="en-GB" smtClean="0"/>
              <a:pPr/>
              <a:t>08/02/2016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1077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1DFF-647E-41A9-B591-57099F4410F7}" type="datetimeFigureOut">
              <a:rPr lang="en-GB" smtClean="0"/>
              <a:pPr/>
              <a:t>08/02/2016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3831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1DFF-647E-41A9-B591-57099F4410F7}" type="datetimeFigureOut">
              <a:rPr lang="en-GB" smtClean="0"/>
              <a:pPr/>
              <a:t>08/02/2016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5041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1DFF-647E-41A9-B591-57099F4410F7}" type="datetimeFigureOut">
              <a:rPr lang="en-GB" smtClean="0"/>
              <a:pPr/>
              <a:t>08/02/2016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0833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1DFF-647E-41A9-B591-57099F4410F7}" type="datetimeFigureOut">
              <a:rPr lang="en-GB" smtClean="0"/>
              <a:pPr/>
              <a:t>08/02/2016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2829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1DFF-647E-41A9-B591-57099F4410F7}" type="datetimeFigureOut">
              <a:rPr lang="en-GB" smtClean="0"/>
              <a:pPr/>
              <a:t>08/02/2016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1895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1DFF-647E-41A9-B591-57099F4410F7}" type="datetimeFigureOut">
              <a:rPr lang="en-GB" smtClean="0"/>
              <a:pPr/>
              <a:t>08/02/2016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3880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1DFF-647E-41A9-B591-57099F4410F7}" type="datetimeFigureOut">
              <a:rPr lang="en-GB" smtClean="0"/>
              <a:pPr/>
              <a:t>08/02/2016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3804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11DFF-647E-41A9-B591-57099F4410F7}" type="datetimeFigureOut">
              <a:rPr lang="en-GB" smtClean="0"/>
              <a:pPr/>
              <a:t>08/02/2016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A023F-2B46-4A87-9D3F-7FDED80EDF5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7005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3" y="2492896"/>
            <a:ext cx="7128793" cy="2592288"/>
          </a:xfrm>
        </p:spPr>
        <p:txBody>
          <a:bodyPr>
            <a:normAutofit fontScale="90000"/>
          </a:bodyPr>
          <a:lstStyle/>
          <a:p>
            <a:pPr algn="l"/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/>
              <a:t/>
            </a:r>
            <a:br>
              <a:rPr lang="de-DE" sz="2400" dirty="0"/>
            </a:b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it-IT" sz="2000" dirty="0"/>
              <a:t> </a:t>
            </a:r>
            <a:r>
              <a:rPr lang="en-GB" sz="2000" dirty="0"/>
              <a:t>		</a:t>
            </a:r>
            <a:r>
              <a:rPr lang="it-IT" sz="2000" dirty="0"/>
              <a:t> </a:t>
            </a:r>
            <a:r>
              <a:rPr lang="en-GB" sz="2000" dirty="0"/>
              <a:t>		 </a:t>
            </a:r>
            <a:r>
              <a:rPr lang="it-IT" sz="2000" dirty="0"/>
              <a:t> </a:t>
            </a:r>
            <a:br>
              <a:rPr lang="it-IT" sz="2000" dirty="0"/>
            </a:b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/>
              <a:t/>
            </a:r>
            <a:br>
              <a:rPr lang="de-DE" sz="2400" dirty="0"/>
            </a:br>
            <a:r>
              <a:rPr lang="az-Latn-AZ" b="1" smtClean="0"/>
              <a:t>AzKÇ-nin icra edilməsi </a:t>
            </a:r>
            <a:r>
              <a:rPr lang="en-GB" sz="3600" b="1" dirty="0"/>
              <a:t/>
            </a:r>
            <a:br>
              <a:rPr lang="en-GB" sz="3600" b="1" dirty="0"/>
            </a:br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az-Latn-AZ" sz="3600" b="1" dirty="0" smtClean="0"/>
              <a:t>Bununla nə nəzərdə tutulur</a:t>
            </a:r>
            <a:r>
              <a:rPr lang="en-GB" sz="3600" b="1" dirty="0" smtClean="0"/>
              <a:t>?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GB" sz="2700" dirty="0" err="1" smtClean="0"/>
              <a:t>Arjen</a:t>
            </a:r>
            <a:r>
              <a:rPr lang="en-GB" sz="2700" dirty="0" smtClean="0"/>
              <a:t> </a:t>
            </a:r>
            <a:r>
              <a:rPr lang="en-GB" sz="2700" dirty="0" err="1"/>
              <a:t>Deij</a:t>
            </a:r>
            <a:r>
              <a:rPr lang="en-GB" sz="2700" dirty="0"/>
              <a:t>, </a:t>
            </a:r>
            <a:r>
              <a:rPr lang="az-Latn-AZ" sz="2700" dirty="0" smtClean="0"/>
              <a:t>Avropa Təlim Fondu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de-DE" sz="2700" b="1" cap="all" dirty="0" smtClean="0">
                <a:solidFill>
                  <a:srgbClr val="009FC3"/>
                </a:solidFill>
              </a:rPr>
              <a:t/>
            </a:r>
            <a:br>
              <a:rPr lang="de-DE" sz="2700" b="1" cap="all" dirty="0" smtClean="0">
                <a:solidFill>
                  <a:srgbClr val="009FC3"/>
                </a:solidFill>
              </a:rPr>
            </a:br>
            <a:r>
              <a:rPr lang="de-DE" sz="2700" b="1" cap="all" dirty="0" smtClean="0">
                <a:solidFill>
                  <a:srgbClr val="009FC3"/>
                </a:solidFill>
              </a:rPr>
              <a:t/>
            </a:r>
            <a:br>
              <a:rPr lang="de-DE" sz="2700" b="1" cap="all" dirty="0" smtClean="0">
                <a:solidFill>
                  <a:srgbClr val="009FC3"/>
                </a:solidFill>
              </a:rPr>
            </a:br>
            <a:r>
              <a:rPr lang="de-DE" sz="2400" dirty="0"/>
              <a:t/>
            </a:r>
            <a:br>
              <a:rPr lang="de-DE" sz="2400" dirty="0"/>
            </a:b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/>
              <a:t/>
            </a:r>
            <a:br>
              <a:rPr lang="de-DE" sz="2400" dirty="0"/>
            </a:br>
            <a:endParaRPr lang="de-DE" sz="24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023F-2B46-4A87-9D3F-7FDED80EDF50}" type="slidenum">
              <a:rPr lang="en-GB" smtClean="0"/>
              <a:pPr/>
              <a:t>1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311273"/>
            <a:ext cx="8040256" cy="157719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031" y="5723793"/>
            <a:ext cx="7331656" cy="873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41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3" descr="ETF MASTER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26098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7504" y="1556792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1550" lvl="1"/>
            <a:endParaRPr lang="en-US" sz="2000" dirty="0" smtClean="0"/>
          </a:p>
          <a:p>
            <a:pPr marL="971550" lvl="1"/>
            <a:endParaRPr lang="en-GB" sz="2000" b="1" dirty="0" smtClean="0"/>
          </a:p>
          <a:p>
            <a:pPr marL="971550" lvl="1"/>
            <a:endParaRPr lang="en-GB" sz="2000" b="1" dirty="0"/>
          </a:p>
          <a:p>
            <a:pPr marL="971550" lvl="1"/>
            <a:endParaRPr lang="en-GB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168496" y="3429000"/>
            <a:ext cx="597550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000" b="1" dirty="0" smtClean="0">
              <a:solidFill>
                <a:schemeClr val="accent1"/>
              </a:solidFill>
            </a:endParaRPr>
          </a:p>
          <a:p>
            <a:r>
              <a:rPr lang="az-Latn-AZ" sz="2000" b="1" dirty="0" smtClean="0">
                <a:solidFill>
                  <a:schemeClr val="accent1"/>
                </a:solidFill>
              </a:rPr>
              <a:t>İNSAN KAPİTALININ İNKİŞAF ETDİRİLMƏSİNİN PRİORİTET KİMİ MÜƏYYƏNLƏŞDİRİLMƏSİ</a:t>
            </a:r>
            <a:endParaRPr lang="en-GB" sz="2000" b="1" dirty="0" smtClean="0">
              <a:solidFill>
                <a:schemeClr val="accent1"/>
              </a:solidFill>
            </a:endParaRPr>
          </a:p>
          <a:p>
            <a:endParaRPr lang="en-GB" sz="2000" b="1" dirty="0" smtClean="0">
              <a:solidFill>
                <a:schemeClr val="accent1"/>
              </a:solidFill>
            </a:endParaRPr>
          </a:p>
          <a:p>
            <a:r>
              <a:rPr lang="az-Latn-AZ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TƏHSİL SİSTEMİ</a:t>
            </a:r>
            <a:endParaRPr lang="en-GB" sz="20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az-Latn-AZ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YAŞLILARIN VƏ ÖMÜR BOYU TƏHSİLİN ÖNƏMİ</a:t>
            </a:r>
            <a:endParaRPr lang="en-GB" sz="20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az-Latn-AZ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İNTERNET VASİTƏSİLƏ İKT-nin DƏSTƏYİ İLƏ TƏHSİL</a:t>
            </a:r>
            <a:endParaRPr lang="en-GB" sz="20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2000" b="1" dirty="0" smtClean="0">
              <a:solidFill>
                <a:schemeClr val="accent1"/>
              </a:solidFill>
            </a:endParaRPr>
          </a:p>
          <a:p>
            <a:r>
              <a:rPr lang="az-Latn-AZ" sz="2000" b="1" dirty="0" smtClean="0">
                <a:solidFill>
                  <a:schemeClr val="accent1"/>
                </a:solidFill>
              </a:rPr>
              <a:t>SƏMƏRƏLİ SƏHİYYƏ VƏ SOSİAL MÜDAFİƏ</a:t>
            </a:r>
            <a:endParaRPr lang="en-GB" sz="2000" b="1" dirty="0">
              <a:solidFill>
                <a:schemeClr val="accent1"/>
              </a:solidFill>
            </a:endParaRPr>
          </a:p>
          <a:p>
            <a:endParaRPr lang="en-GB" sz="2000" b="1" dirty="0">
              <a:solidFill>
                <a:schemeClr val="accent1"/>
              </a:solidFill>
            </a:endParaRPr>
          </a:p>
          <a:p>
            <a:r>
              <a:rPr lang="az-Latn-AZ" sz="2000" b="1" dirty="0" smtClean="0">
                <a:solidFill>
                  <a:schemeClr val="accent1"/>
                </a:solidFill>
              </a:rPr>
              <a:t>DAHA YAXŞI İDARƏETMƏ</a:t>
            </a:r>
            <a:endParaRPr lang="en-US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51920" y="332656"/>
            <a:ext cx="51125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z-Latn-AZ" sz="2400" b="1" i="1" dirty="0" smtClean="0">
                <a:solidFill>
                  <a:schemeClr val="accent3">
                    <a:lumMod val="75000"/>
                  </a:schemeClr>
                </a:solidFill>
              </a:rPr>
              <a:t>AZƏRBAYCAN </a:t>
            </a:r>
            <a:r>
              <a:rPr lang="en-GB" sz="2400" b="1" i="1" dirty="0" smtClean="0">
                <a:solidFill>
                  <a:schemeClr val="accent3">
                    <a:lumMod val="75000"/>
                  </a:schemeClr>
                </a:solidFill>
              </a:rPr>
              <a:t>2020 </a:t>
            </a:r>
            <a:endParaRPr lang="en-GB" sz="2400" i="1" dirty="0">
              <a:solidFill>
                <a:schemeClr val="accent3">
                  <a:lumMod val="75000"/>
                </a:schemeClr>
              </a:solidFill>
            </a:endParaRPr>
          </a:p>
          <a:p>
            <a:pPr algn="r"/>
            <a:r>
              <a:rPr lang="az-Latn-AZ" sz="2400" b="1" i="1" dirty="0" smtClean="0">
                <a:solidFill>
                  <a:schemeClr val="accent3">
                    <a:lumMod val="75000"/>
                  </a:schemeClr>
                </a:solidFill>
              </a:rPr>
              <a:t>GƏLƏCƏYƏ BAXIŞ</a:t>
            </a:r>
            <a:endParaRPr lang="en-GB" sz="2400" i="1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20496" y="1459291"/>
            <a:ext cx="8237718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sz="2000" b="1" dirty="0" smtClean="0">
                <a:solidFill>
                  <a:schemeClr val="accent1"/>
                </a:solidFill>
              </a:rPr>
              <a:t>QEYRİ-NEFT SEKTORUNUN SÜRƏTLİ İNKİŞAFININ TƏMİNATI</a:t>
            </a:r>
            <a:endParaRPr lang="en-GB" sz="2000" b="1" dirty="0">
              <a:solidFill>
                <a:schemeClr val="accent1"/>
              </a:solidFill>
            </a:endParaRPr>
          </a:p>
          <a:p>
            <a:endParaRPr lang="en-GB" sz="2000" b="1" dirty="0">
              <a:solidFill>
                <a:schemeClr val="accent1"/>
              </a:solidFill>
            </a:endParaRPr>
          </a:p>
          <a:p>
            <a:r>
              <a:rPr lang="en-GB" sz="2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az-Latn-AZ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DAHA ÇOX İNNOVASİYA</a:t>
            </a:r>
          </a:p>
          <a:p>
            <a:r>
              <a:rPr lang="az-Latn-AZ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DAHA YAXŞI ƏTRAF MÜHİT BALANSINA</a:t>
            </a:r>
          </a:p>
          <a:p>
            <a:r>
              <a:rPr lang="az-Latn-AZ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DAHA YAXŞI İNFRASTRUKTUR VƏ TELEKOMMUNİKASİYA MALİK</a:t>
            </a:r>
          </a:p>
          <a:p>
            <a:r>
              <a:rPr lang="az-Latn-AZ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İNKİŞAF EDƏN ÖLKƏLƏRLƏ ƏMƏKDAŞLIQ EDƏN</a:t>
            </a:r>
          </a:p>
          <a:p>
            <a:r>
              <a:rPr lang="az-Latn-AZ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İXRACYÖNÜMLÜ AÇIQ İQTİSADİYYAT</a:t>
            </a:r>
            <a:endParaRPr lang="en-GB" sz="20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GB" sz="2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</a:p>
          <a:p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4" y="4080560"/>
            <a:ext cx="3048000" cy="218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781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3" descr="ETF MASTER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26098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7504" y="1556792"/>
            <a:ext cx="871296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1550" lvl="1"/>
            <a:endParaRPr lang="en-US" sz="2000" dirty="0" smtClean="0"/>
          </a:p>
          <a:p>
            <a:pPr marL="971550" lvl="1"/>
            <a:endParaRPr lang="en-GB" sz="2000" b="1" dirty="0" smtClean="0"/>
          </a:p>
          <a:p>
            <a:pPr marL="971550" lvl="1"/>
            <a:endParaRPr lang="en-GB" sz="2000" b="1" dirty="0"/>
          </a:p>
          <a:p>
            <a:pPr marL="971550" lvl="1"/>
            <a:r>
              <a:rPr lang="az-Latn-AZ" sz="2000" b="1" dirty="0" smtClean="0"/>
              <a:t>Beş fəaliyyət istiqamətindən üçü birbaşa AzKÇ ilə əlaqəlidir</a:t>
            </a:r>
            <a:r>
              <a:rPr lang="en-US" sz="2000" b="1" dirty="0" smtClean="0"/>
              <a:t> </a:t>
            </a:r>
            <a:endParaRPr lang="en-GB" altLang="en-US" sz="2000" b="1" dirty="0"/>
          </a:p>
          <a:p>
            <a:pPr marL="1428750" lvl="2"/>
            <a:endParaRPr lang="en-US" sz="2000" dirty="0" smtClean="0"/>
          </a:p>
          <a:p>
            <a:pPr marL="1885950" lvl="2" indent="-457200">
              <a:buFont typeface="+mj-lt"/>
              <a:buAutoNum type="arabicPeriod"/>
            </a:pPr>
            <a:r>
              <a:rPr lang="az-Latn-AZ" sz="2000" dirty="0" smtClean="0"/>
              <a:t>Kompetensiyalara əsaslanan və diqqət mərkəzində fərdlərin olduğu təhsil </a:t>
            </a:r>
            <a:r>
              <a:rPr lang="en-US" sz="2000" b="1" dirty="0" smtClean="0"/>
              <a:t>→</a:t>
            </a:r>
            <a:r>
              <a:rPr lang="en-US" sz="2000" dirty="0" smtClean="0"/>
              <a:t> </a:t>
            </a:r>
            <a:r>
              <a:rPr lang="az-Latn-AZ" sz="2000" dirty="0" smtClean="0"/>
              <a:t>bütün  təhsil səviyyələri üzrə kurikulumların hazırlanması</a:t>
            </a:r>
            <a:endParaRPr lang="en-US" sz="2000" dirty="0" smtClean="0"/>
          </a:p>
          <a:p>
            <a:pPr marL="2343150" lvl="3" indent="-457200">
              <a:buFont typeface="+mj-lt"/>
              <a:buAutoNum type="arabicPeriod"/>
            </a:pPr>
            <a:endParaRPr lang="en-US" sz="2000" dirty="0" smtClean="0"/>
          </a:p>
          <a:p>
            <a:pPr marL="1885950" lvl="2" indent="-457200">
              <a:buFont typeface="+mj-lt"/>
              <a:buAutoNum type="arabicPeriod"/>
            </a:pPr>
            <a:r>
              <a:rPr lang="az-Latn-AZ" sz="2000" dirty="0" smtClean="0"/>
              <a:t>Təhsilverənlər kompetensiyaya əsaslanan təhsil üçün müasir təlim metodlarından istifadə edir və keyfiyyəti təmin edirlər</a:t>
            </a:r>
            <a:endParaRPr lang="en-US" sz="2000" dirty="0" smtClean="0"/>
          </a:p>
          <a:p>
            <a:pPr marL="1885950" lvl="2" indent="-457200">
              <a:buFont typeface="+mj-lt"/>
              <a:buAutoNum type="arabicPeriod"/>
            </a:pPr>
            <a:endParaRPr lang="en-US" sz="2000" dirty="0"/>
          </a:p>
          <a:p>
            <a:pPr marL="1885950" lvl="2" indent="-457200">
              <a:buFont typeface="+mj-lt"/>
              <a:buAutoNum type="arabicPeriod"/>
            </a:pPr>
            <a:r>
              <a:rPr lang="az-Latn-AZ" sz="2000" dirty="0" smtClean="0"/>
              <a:t>Şəffaf idarəetmə sistemi, çünki təhsilin keyfiyyətinin təminatı strateji prioritet olmalıdır</a:t>
            </a:r>
            <a:endParaRPr lang="en-GB" sz="2000" dirty="0" smtClean="0"/>
          </a:p>
          <a:p>
            <a:pPr marL="971550" lvl="1"/>
            <a:endParaRPr lang="en-GB" sz="2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211960" y="260350"/>
            <a:ext cx="4608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z-Latn-AZ" sz="2800" b="1" i="1" dirty="0" smtClean="0">
                <a:solidFill>
                  <a:schemeClr val="accent3">
                    <a:lumMod val="75000"/>
                  </a:schemeClr>
                </a:solidFill>
              </a:rPr>
              <a:t>Təhsilin İnkişafı üzrə Dövlət Strategiyası</a:t>
            </a:r>
            <a:endParaRPr lang="ru-RU" sz="2800" b="1" i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1554290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z-Latn-AZ" sz="2000" b="1" dirty="0" smtClean="0">
                <a:solidFill>
                  <a:schemeClr val="accent5">
                    <a:lumMod val="75000"/>
                  </a:schemeClr>
                </a:solidFill>
              </a:rPr>
              <a:t>QLOBAL İQTİSADİYYATLA UĞURLU İNTEQRASİYA ÜÇÜN İNSAN KAPİTALI</a:t>
            </a:r>
            <a:endParaRPr lang="en-US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820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3" descr="ETF MASTER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45" y="5666632"/>
            <a:ext cx="26098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211960" y="260350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T</a:t>
            </a:r>
            <a:r>
              <a:rPr lang="az-Latn-AZ" sz="2800" b="1" dirty="0" smtClean="0">
                <a:solidFill>
                  <a:schemeClr val="accent3">
                    <a:lumMod val="75000"/>
                  </a:schemeClr>
                </a:solidFill>
              </a:rPr>
              <a:t>ədbirlər məntiqi</a:t>
            </a:r>
            <a:endParaRPr lang="ru-RU" sz="2800" b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39865" y="1928802"/>
            <a:ext cx="540413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b="1" dirty="0" smtClean="0">
                <a:solidFill>
                  <a:schemeClr val="accent1">
                    <a:lumMod val="75000"/>
                  </a:schemeClr>
                </a:solidFill>
              </a:rPr>
              <a:t>KOORDİNASİYA VƏ İNTEQRASİYA OLUNMUŞ YANAŞMA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az-Latn-AZ" b="1" dirty="0" smtClean="0">
                <a:solidFill>
                  <a:schemeClr val="accent1">
                    <a:lumMod val="75000"/>
                  </a:schemeClr>
                </a:solidFill>
              </a:rPr>
              <a:t>MÜVAFİQ KVALİFİKASİYALARIN TƏMİNATI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az-Latn-AZ" b="1" dirty="0" smtClean="0">
                <a:solidFill>
                  <a:schemeClr val="accent1">
                    <a:lumMod val="75000"/>
                  </a:schemeClr>
                </a:solidFill>
              </a:rPr>
              <a:t>STANDART VƏ KURİKULUMLARIN YENİLƏNMƏSİ 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az-Latn-AZ" b="1" dirty="0" smtClean="0">
                <a:solidFill>
                  <a:schemeClr val="accent1">
                    <a:lumMod val="75000"/>
                  </a:schemeClr>
                </a:solidFill>
              </a:rPr>
              <a:t>KEYFİYYƏT TƏMİNATI VASİTƏSİLƏ ETİMADIN ARTIRILMASI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b="1" dirty="0" smtClean="0">
                <a:solidFill>
                  <a:srgbClr val="00B0F0"/>
                </a:solidFill>
              </a:rPr>
              <a:t>(</a:t>
            </a:r>
            <a:r>
              <a:rPr lang="az-Latn-AZ" b="1" dirty="0" smtClean="0">
                <a:solidFill>
                  <a:srgbClr val="00B0F0"/>
                </a:solidFill>
              </a:rPr>
              <a:t>İCRA OLUNMANIN TƏKMİLLƏŞDİRİLMƏSİ</a:t>
            </a:r>
            <a:r>
              <a:rPr lang="en-GB" b="1" dirty="0" smtClean="0">
                <a:solidFill>
                  <a:srgbClr val="00B0F0"/>
                </a:solidFill>
              </a:rPr>
              <a:t>)</a:t>
            </a:r>
            <a:endParaRPr lang="en-GB" b="1" dirty="0">
              <a:solidFill>
                <a:srgbClr val="00B0F0"/>
              </a:solidFill>
            </a:endParaRPr>
          </a:p>
          <a:p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az-Latn-AZ" b="1" dirty="0" smtClean="0">
                <a:solidFill>
                  <a:schemeClr val="accent1">
                    <a:lumMod val="75000"/>
                  </a:schemeClr>
                </a:solidFill>
              </a:rPr>
              <a:t>İNSANLARIN İMKANLAR BARƏDƏ MƏLUMATLANDIRILMASI 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az-Latn-AZ" b="1" dirty="0" smtClean="0">
                <a:solidFill>
                  <a:schemeClr val="accent1">
                    <a:lumMod val="75000"/>
                  </a:schemeClr>
                </a:solidFill>
              </a:rPr>
              <a:t>BEYNƏLXALQ SƏVİYYƏDƏ TANINMANIN YAXŞILAŞDIRILMASI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Left Brace 19"/>
          <p:cNvSpPr/>
          <p:nvPr/>
        </p:nvSpPr>
        <p:spPr>
          <a:xfrm>
            <a:off x="3419872" y="2205274"/>
            <a:ext cx="360040" cy="3888432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ounded Rectangle 20"/>
          <p:cNvSpPr/>
          <p:nvPr/>
        </p:nvSpPr>
        <p:spPr>
          <a:xfrm>
            <a:off x="2843808" y="3212976"/>
            <a:ext cx="432048" cy="18002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accent5">
                    <a:lumMod val="50000"/>
                  </a:schemeClr>
                </a:solidFill>
              </a:rPr>
              <a:t>AZ</a:t>
            </a:r>
            <a:r>
              <a:rPr lang="az-Latn-AZ" sz="2400" b="1" dirty="0" smtClean="0">
                <a:solidFill>
                  <a:schemeClr val="accent5">
                    <a:lumMod val="50000"/>
                  </a:schemeClr>
                </a:solidFill>
              </a:rPr>
              <a:t>KÇ</a:t>
            </a:r>
            <a:endParaRPr lang="en-GB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189317" y="186406"/>
            <a:ext cx="3094456" cy="211561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Latn-AZ" sz="2400" b="1" dirty="0" smtClean="0">
                <a:solidFill>
                  <a:srgbClr val="500000"/>
                </a:solidFill>
              </a:rPr>
              <a:t>AZƏRBAYCAN</a:t>
            </a:r>
          </a:p>
          <a:p>
            <a:pPr algn="ctr"/>
            <a:r>
              <a:rPr lang="en-GB" sz="2400" b="1" dirty="0" smtClean="0">
                <a:solidFill>
                  <a:srgbClr val="500000"/>
                </a:solidFill>
              </a:rPr>
              <a:t>2020 </a:t>
            </a:r>
            <a:endParaRPr lang="en-GB" sz="2400" dirty="0">
              <a:solidFill>
                <a:srgbClr val="500000"/>
              </a:solidFill>
            </a:endParaRPr>
          </a:p>
          <a:p>
            <a:pPr algn="ctr"/>
            <a:r>
              <a:rPr lang="az-Latn-AZ" sz="2400" b="1" dirty="0" smtClean="0">
                <a:solidFill>
                  <a:srgbClr val="500000"/>
                </a:solidFill>
              </a:rPr>
              <a:t>GƏLƏCƏYƏ BAXIŞ</a:t>
            </a:r>
            <a:endParaRPr lang="en-GB" sz="2400" dirty="0">
              <a:solidFill>
                <a:srgbClr val="500000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27407" y="3288454"/>
            <a:ext cx="2174222" cy="1570112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Latn-AZ" sz="2200" b="1" dirty="0" smtClean="0"/>
              <a:t>TƏHSİLİN İNKİŞAFI ÜZRƏ STRATEGİYA</a:t>
            </a:r>
            <a:endParaRPr lang="en-GB" sz="2200" dirty="0"/>
          </a:p>
        </p:txBody>
      </p:sp>
      <p:sp>
        <p:nvSpPr>
          <p:cNvPr id="27" name="Chevron 26"/>
          <p:cNvSpPr/>
          <p:nvPr/>
        </p:nvSpPr>
        <p:spPr>
          <a:xfrm>
            <a:off x="2362426" y="3759882"/>
            <a:ext cx="379242" cy="706388"/>
          </a:xfrm>
          <a:prstGeom prst="chevron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Down Arrow 27"/>
          <p:cNvSpPr/>
          <p:nvPr/>
        </p:nvSpPr>
        <p:spPr>
          <a:xfrm rot="1428944">
            <a:off x="995999" y="2444923"/>
            <a:ext cx="648072" cy="720080"/>
          </a:xfrm>
          <a:prstGeom prst="down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214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3" grpId="0" animBg="1"/>
      <p:bldP spid="25" grpId="0" animBg="1"/>
      <p:bldP spid="27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3" descr="ETF MASTER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26098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14678" y="260350"/>
            <a:ext cx="56057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b="1" i="1" dirty="0" smtClean="0">
                <a:solidFill>
                  <a:schemeClr val="accent3">
                    <a:lumMod val="75000"/>
                  </a:schemeClr>
                </a:solidFill>
              </a:rPr>
              <a:t>A</a:t>
            </a:r>
            <a:r>
              <a:rPr lang="az-Latn-AZ" sz="2800" b="1" i="1" dirty="0" smtClean="0">
                <a:solidFill>
                  <a:schemeClr val="accent3">
                    <a:lumMod val="75000"/>
                  </a:schemeClr>
                </a:solidFill>
              </a:rPr>
              <a:t>zKÇ üzrə Fəaliyyət Planının Layihəsi </a:t>
            </a:r>
          </a:p>
          <a:p>
            <a:pPr algn="r"/>
            <a:r>
              <a:rPr lang="az-Latn-AZ" sz="2800" b="1" i="1" dirty="0" smtClean="0">
                <a:solidFill>
                  <a:schemeClr val="accent3">
                    <a:lumMod val="75000"/>
                  </a:schemeClr>
                </a:solidFill>
              </a:rPr>
              <a:t>İcra olunma: </a:t>
            </a:r>
            <a:r>
              <a:rPr lang="en-GB" sz="2800" b="1" i="1" dirty="0" smtClean="0">
                <a:solidFill>
                  <a:schemeClr val="accent3">
                    <a:lumMod val="75000"/>
                  </a:schemeClr>
                </a:solidFill>
              </a:rPr>
              <a:t>2016-2022</a:t>
            </a:r>
            <a:endParaRPr lang="ru-RU" sz="2800" b="1" i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784527"/>
              </p:ext>
            </p:extLst>
          </p:nvPr>
        </p:nvGraphicFramePr>
        <p:xfrm>
          <a:off x="323850" y="2132856"/>
          <a:ext cx="8640638" cy="1630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0543"/>
                <a:gridCol w="1303431"/>
                <a:gridCol w="2088232"/>
                <a:gridCol w="2088232"/>
                <a:gridCol w="1800200"/>
              </a:tblGrid>
              <a:tr h="188383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2000" dirty="0" smtClean="0">
                          <a:effectLst/>
                        </a:rPr>
                        <a:t>AZƏRBAYCAN</a:t>
                      </a:r>
                      <a:r>
                        <a:rPr lang="az-Latn-AZ" sz="2000" baseline="0" dirty="0" smtClean="0">
                          <a:effectLst/>
                        </a:rPr>
                        <a:t> KVALİFİKASİYALAR ÇƏRÇİVƏSİNİN </a:t>
                      </a:r>
                      <a:r>
                        <a:rPr lang="az-Latn-AZ" sz="2000" dirty="0" smtClean="0">
                          <a:effectLst/>
                        </a:rPr>
                        <a:t>İCRA OLUNMASI üzrə FƏALİYYƏT PLANININ LAYİHƏSİ</a:t>
                      </a:r>
                      <a:r>
                        <a:rPr lang="az-Latn-AZ" sz="2000" baseline="0" dirty="0" smtClean="0">
                          <a:effectLst/>
                        </a:rPr>
                        <a:t> </a:t>
                      </a:r>
                      <a:r>
                        <a:rPr lang="en-GB" sz="2000" dirty="0" smtClean="0">
                          <a:effectLst/>
                        </a:rPr>
                        <a:t>2016-2022</a:t>
                      </a:r>
                      <a:r>
                        <a:rPr lang="az-Latn-AZ" sz="2000" dirty="0" smtClean="0">
                          <a:effectLst/>
                        </a:rPr>
                        <a:t>-CI İLLƏR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93" marR="56593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691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2000" b="1" dirty="0" smtClean="0">
                          <a:effectLst/>
                        </a:rPr>
                        <a:t>STRATEJİ HƏDƏFLƏR</a:t>
                      </a:r>
                      <a:endParaRPr lang="en-GB" sz="20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93" marR="56593" marT="0" marB="0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20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TƏDBİRLƏR</a:t>
                      </a:r>
                      <a:endParaRPr lang="en-GB" sz="2000" b="1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93" marR="56593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20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İCRA OLUNMA ÜÇÜN PRİNSİPLƏR</a:t>
                      </a:r>
                      <a:endParaRPr lang="en-GB" sz="2000" b="1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93" marR="56593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20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İCRA OLUNMA MÜDDƏTİ</a:t>
                      </a:r>
                      <a:endParaRPr lang="en-GB" sz="2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93" marR="56593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2000" b="1" dirty="0" smtClean="0">
                          <a:effectLst/>
                        </a:rPr>
                        <a:t>İCRAÇILAR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93" marR="56593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63729"/>
              </p:ext>
            </p:extLst>
          </p:nvPr>
        </p:nvGraphicFramePr>
        <p:xfrm>
          <a:off x="323850" y="3734580"/>
          <a:ext cx="8640638" cy="19568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0543"/>
                <a:gridCol w="1303431"/>
                <a:gridCol w="2088232"/>
                <a:gridCol w="2088232"/>
                <a:gridCol w="1800200"/>
              </a:tblGrid>
              <a:tr h="2691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800" b="1" dirty="0" smtClean="0">
                          <a:effectLst/>
                        </a:rPr>
                        <a:t>MİLLİ</a:t>
                      </a:r>
                      <a:r>
                        <a:rPr lang="az-Latn-AZ" sz="1800" b="1" baseline="0" dirty="0" smtClean="0">
                          <a:effectLst/>
                        </a:rPr>
                        <a:t> </a:t>
                      </a:r>
                      <a:r>
                        <a:rPr lang="en-GB" sz="1800" b="1" dirty="0" smtClean="0">
                          <a:effectLst/>
                        </a:rPr>
                        <a:t>AZQF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800" b="1" dirty="0" smtClean="0">
                          <a:effectLst/>
                        </a:rPr>
                        <a:t>REYESTRİ YARADILIB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93" marR="56593" marT="0" marB="0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20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Təlimatlar</a:t>
                      </a:r>
                      <a:endParaRPr lang="en-GB" sz="2000" b="1" dirty="0" smtClean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20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Məlumat bazası</a:t>
                      </a:r>
                      <a:endParaRPr lang="en-GB" sz="2000" b="1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93" marR="56593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20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TN-nin büdcəsi</a:t>
                      </a:r>
                      <a:endParaRPr lang="en-GB" sz="2000" b="1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20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Hökümət</a:t>
                      </a:r>
                      <a:endParaRPr lang="en-GB" sz="2000" b="1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20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Aİ dəstəyi</a:t>
                      </a:r>
                      <a:endParaRPr lang="en-GB" sz="2000" b="1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20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Digər</a:t>
                      </a:r>
                      <a:r>
                        <a:rPr lang="az-Latn-AZ" sz="2000" b="1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donorlar</a:t>
                      </a:r>
                      <a:endParaRPr lang="en-GB" sz="2000" b="1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93" marR="56593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2016-2019</a:t>
                      </a:r>
                      <a:endParaRPr lang="en-GB" sz="2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93" marR="56593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20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TN</a:t>
                      </a:r>
                      <a:endParaRPr lang="en-GB" sz="20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20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Standartları</a:t>
                      </a:r>
                      <a:r>
                        <a:rPr lang="az-Latn-AZ" sz="20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hazırlayanlar</a:t>
                      </a:r>
                      <a:endParaRPr lang="en-GB" sz="20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20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Təhsilverənlər</a:t>
                      </a:r>
                      <a:endParaRPr lang="en-GB" sz="20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20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və s</a:t>
                      </a:r>
                      <a:r>
                        <a:rPr lang="en-GB" sz="20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93" marR="56593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3434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3" descr="ETF MASTER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26098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857488" y="260350"/>
            <a:ext cx="59629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b="1" i="1" dirty="0" smtClean="0">
                <a:solidFill>
                  <a:schemeClr val="accent3">
                    <a:lumMod val="75000"/>
                  </a:schemeClr>
                </a:solidFill>
              </a:rPr>
              <a:t>A</a:t>
            </a:r>
            <a:r>
              <a:rPr lang="az-Latn-AZ" sz="2800" b="1" i="1" dirty="0" smtClean="0">
                <a:solidFill>
                  <a:schemeClr val="accent3">
                    <a:lumMod val="75000"/>
                  </a:schemeClr>
                </a:solidFill>
              </a:rPr>
              <a:t>zKÇ üzrə Fəaliyyət Planının Layihəsi </a:t>
            </a:r>
          </a:p>
          <a:p>
            <a:pPr algn="r"/>
            <a:r>
              <a:rPr lang="az-Latn-AZ" sz="2800" b="1" i="1" dirty="0" smtClean="0">
                <a:solidFill>
                  <a:schemeClr val="accent3">
                    <a:lumMod val="75000"/>
                  </a:schemeClr>
                </a:solidFill>
              </a:rPr>
              <a:t>İcra olunma: </a:t>
            </a:r>
            <a:r>
              <a:rPr lang="en-GB" sz="2800" b="1" i="1" dirty="0" smtClean="0">
                <a:solidFill>
                  <a:schemeClr val="accent3">
                    <a:lumMod val="75000"/>
                  </a:schemeClr>
                </a:solidFill>
              </a:rPr>
              <a:t>2016-2022</a:t>
            </a:r>
            <a:endParaRPr lang="ru-RU" sz="2800" b="1" i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850" y="1700808"/>
            <a:ext cx="835260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sz="2400" b="1" dirty="0" smtClean="0"/>
              <a:t>Fəaliyyət Planının Layihəsinin təfərrüatlarına diqqət</a:t>
            </a:r>
            <a:endParaRPr lang="en-GB" sz="2400" b="1" dirty="0" smtClean="0"/>
          </a:p>
          <a:p>
            <a:endParaRPr lang="en-GB" sz="2400" dirty="0"/>
          </a:p>
          <a:p>
            <a:r>
              <a:rPr lang="az-Latn-AZ" sz="2400" b="1" dirty="0" smtClean="0"/>
              <a:t>Ali Təhsil üzrə</a:t>
            </a:r>
            <a:endParaRPr lang="en-GB" sz="2400" b="1" dirty="0" smtClean="0"/>
          </a:p>
          <a:p>
            <a:endParaRPr lang="en-GB" sz="2400" dirty="0" smtClean="0"/>
          </a:p>
          <a:p>
            <a:r>
              <a:rPr lang="en-GB" sz="2400" dirty="0" smtClean="0"/>
              <a:t>3</a:t>
            </a:r>
            <a:r>
              <a:rPr lang="az-Latn-AZ" sz="2400" dirty="0" smtClean="0"/>
              <a:t>.</a:t>
            </a:r>
            <a:r>
              <a:rPr lang="en-GB" sz="2400" dirty="0" smtClean="0"/>
              <a:t> </a:t>
            </a:r>
            <a:r>
              <a:rPr lang="az-Latn-AZ" sz="2400" dirty="0" smtClean="0"/>
              <a:t>Kurikulumları, təlim nəticələri və AzKÇ səviyyələrindən istifadəni vurğulamaqla, yeniləmək və inkişaf etdirmək</a:t>
            </a:r>
            <a:endParaRPr lang="en-GB" sz="2400" dirty="0" smtClean="0"/>
          </a:p>
          <a:p>
            <a:r>
              <a:rPr lang="en-GB" sz="2400" dirty="0" smtClean="0"/>
              <a:t>4. </a:t>
            </a:r>
            <a:r>
              <a:rPr lang="en-US" sz="2400" dirty="0" err="1" smtClean="0"/>
              <a:t>Keyfiy</a:t>
            </a:r>
            <a:r>
              <a:rPr lang="az-Latn-AZ" sz="2400" dirty="0" smtClean="0"/>
              <a:t>yət təminatı prosesini gücləndirilməmək, xüsusilə qiymətləndirmə sahəsində </a:t>
            </a:r>
            <a:endParaRPr lang="en-GB" sz="2400" dirty="0" smtClean="0"/>
          </a:p>
          <a:p>
            <a:endParaRPr lang="en-GB" sz="2400" dirty="0" smtClean="0"/>
          </a:p>
          <a:p>
            <a:r>
              <a:rPr lang="az-Latn-AZ" sz="2400" dirty="0" smtClean="0"/>
              <a:t>Eləcə də</a:t>
            </a:r>
            <a:endParaRPr lang="en-GB" sz="2400" dirty="0" smtClean="0"/>
          </a:p>
          <a:p>
            <a:endParaRPr lang="en-GB" sz="2400" dirty="0" smtClean="0"/>
          </a:p>
          <a:p>
            <a:r>
              <a:rPr lang="en-GB" sz="2400" dirty="0" smtClean="0"/>
              <a:t>6. </a:t>
            </a:r>
            <a:r>
              <a:rPr lang="az-Latn-AZ" sz="2400" dirty="0" smtClean="0"/>
              <a:t>Universitetlər üçün kommunikasiya</a:t>
            </a:r>
            <a:endParaRPr lang="en-GB" sz="2400" dirty="0" smtClean="0"/>
          </a:p>
          <a:p>
            <a:r>
              <a:rPr lang="en-GB" sz="2400" dirty="0" smtClean="0"/>
              <a:t>7. </a:t>
            </a:r>
            <a:r>
              <a:rPr lang="az-Latn-AZ" sz="2400" dirty="0" smtClean="0"/>
              <a:t>AATM KÇ ilə əlaqə vasitəsilə beynəlxalq tanınma</a:t>
            </a:r>
            <a:endParaRPr lang="en-GB" sz="24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146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3" descr="ETF MASTER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26098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43240" y="260350"/>
            <a:ext cx="56772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z-Latn-AZ" sz="2800" b="1" i="1" dirty="0" smtClean="0">
                <a:solidFill>
                  <a:schemeClr val="accent3">
                    <a:lumMod val="75000"/>
                  </a:schemeClr>
                </a:solidFill>
              </a:rPr>
              <a:t>AzKÇ üzrə Fəaliyyət Planının Layihəsi </a:t>
            </a:r>
          </a:p>
          <a:p>
            <a:pPr algn="r"/>
            <a:r>
              <a:rPr lang="az-Latn-AZ" sz="2800" b="1" i="1" dirty="0" smtClean="0">
                <a:solidFill>
                  <a:schemeClr val="accent3">
                    <a:lumMod val="75000"/>
                  </a:schemeClr>
                </a:solidFill>
              </a:rPr>
              <a:t>İcra olunma: </a:t>
            </a:r>
            <a:r>
              <a:rPr lang="en-GB" sz="2800" b="1" i="1" dirty="0" smtClean="0">
                <a:solidFill>
                  <a:schemeClr val="accent3">
                    <a:lumMod val="75000"/>
                  </a:schemeClr>
                </a:solidFill>
              </a:rPr>
              <a:t>2016-2022</a:t>
            </a:r>
            <a:endParaRPr lang="ru-RU" sz="2800" b="1" i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850" y="1700808"/>
            <a:ext cx="8352606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az-Latn-AZ" sz="2400" b="1" dirty="0" smtClean="0"/>
              <a:t>Fəaliyyət Planının Layihəsinin təfərrüatlarına diqqət</a:t>
            </a:r>
          </a:p>
          <a:p>
            <a:pPr>
              <a:spcAft>
                <a:spcPts val="600"/>
              </a:spcAft>
            </a:pPr>
            <a:r>
              <a:rPr lang="az-Latn-AZ" sz="2400" b="1" dirty="0" smtClean="0"/>
              <a:t>Peşə Təhsili və Yaşlıların Təhsili </a:t>
            </a:r>
            <a:endParaRPr lang="en-GB" sz="2400" b="1" dirty="0" smtClean="0"/>
          </a:p>
          <a:p>
            <a:pPr>
              <a:spcAft>
                <a:spcPts val="600"/>
              </a:spcAft>
            </a:pPr>
            <a:r>
              <a:rPr lang="en-GB" sz="2400" dirty="0" smtClean="0"/>
              <a:t>2. </a:t>
            </a:r>
            <a:r>
              <a:rPr lang="az-Latn-AZ" sz="2400" dirty="0" smtClean="0"/>
              <a:t>Müvafiq kvalifikasiyalar üçün bacarıq ehtiyacları üzrə gözləntilərin yaxşılaşdırılması</a:t>
            </a:r>
            <a:endParaRPr lang="en-GB" sz="2400" dirty="0" smtClean="0"/>
          </a:p>
          <a:p>
            <a:pPr>
              <a:spcAft>
                <a:spcPts val="600"/>
              </a:spcAft>
            </a:pPr>
            <a:r>
              <a:rPr lang="en-GB" sz="2400" dirty="0" smtClean="0"/>
              <a:t>3. </a:t>
            </a:r>
            <a:r>
              <a:rPr lang="az-Latn-AZ" sz="2400" dirty="0" smtClean="0"/>
              <a:t>Kurikulumları, təlim nəticələri və AzKÇ səviyyələrindən istifadəni vurğulamaqla, yeniləmək və inkişaf etdirmək</a:t>
            </a:r>
            <a:endParaRPr lang="en-GB" sz="2400" dirty="0" smtClean="0"/>
          </a:p>
          <a:p>
            <a:pPr>
              <a:spcAft>
                <a:spcPts val="600"/>
              </a:spcAft>
            </a:pPr>
            <a:r>
              <a:rPr lang="en-GB" sz="2400" dirty="0" smtClean="0"/>
              <a:t>4/7. </a:t>
            </a:r>
            <a:r>
              <a:rPr lang="az-Latn-AZ" sz="2400" dirty="0" smtClean="0"/>
              <a:t>Peşə təhsili və təlimi və yaşlıların təhsili, eləcə də qeyri-formal və informal təhsildə keyfiyyət və qiymətləndirməni təkmilləşdirmək</a:t>
            </a:r>
            <a:endParaRPr lang="en-GB" sz="2400" dirty="0" smtClean="0"/>
          </a:p>
          <a:p>
            <a:r>
              <a:rPr lang="en-GB" sz="2400" dirty="0" smtClean="0"/>
              <a:t>5. </a:t>
            </a:r>
            <a:r>
              <a:rPr lang="az-Latn-AZ" sz="2400" dirty="0" smtClean="0"/>
              <a:t>AzKÇ və yeni imkanlar barədə məlumatlandırma (o cümlədən karyera üzrə istiqamətləndirmə sahəsində)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101164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3" descr="ETF MASTER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26098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7504" y="1556792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1550" lvl="1"/>
            <a:endParaRPr lang="en-GB" sz="2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928926" y="260350"/>
            <a:ext cx="5891546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z-Latn-AZ" sz="2800" b="1" i="1" dirty="0" smtClean="0">
                <a:solidFill>
                  <a:schemeClr val="accent3">
                    <a:lumMod val="75000"/>
                  </a:schemeClr>
                </a:solidFill>
              </a:rPr>
              <a:t>Növbəti addım</a:t>
            </a:r>
            <a:r>
              <a:rPr lang="en-GB" sz="2800" b="1" i="1" dirty="0" smtClean="0">
                <a:solidFill>
                  <a:schemeClr val="accent3">
                    <a:lumMod val="75000"/>
                  </a:schemeClr>
                </a:solidFill>
              </a:rPr>
              <a:t>?</a:t>
            </a:r>
          </a:p>
          <a:p>
            <a:pPr algn="r"/>
            <a:endParaRPr lang="en-GB" sz="900" b="1" i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r"/>
            <a:r>
              <a:rPr lang="en-GB" sz="2800" b="1" i="1" dirty="0" smtClean="0">
                <a:solidFill>
                  <a:schemeClr val="accent3">
                    <a:lumMod val="75000"/>
                  </a:schemeClr>
                </a:solidFill>
              </a:rPr>
              <a:t>Plan</a:t>
            </a:r>
            <a:r>
              <a:rPr lang="az-Latn-AZ" sz="2800" b="1" i="1" dirty="0" smtClean="0">
                <a:solidFill>
                  <a:schemeClr val="accent3">
                    <a:lumMod val="75000"/>
                  </a:schemeClr>
                </a:solidFill>
              </a:rPr>
              <a:t>laşdırma</a:t>
            </a:r>
            <a:r>
              <a:rPr lang="en-GB" sz="2800" b="1" i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az-Latn-AZ" sz="2800" b="1" i="1" dirty="0" smtClean="0">
                <a:solidFill>
                  <a:schemeClr val="accent3">
                    <a:lumMod val="75000"/>
                  </a:schemeClr>
                </a:solidFill>
              </a:rPr>
              <a:t>Həyata keçirmə</a:t>
            </a:r>
            <a:r>
              <a:rPr lang="en-GB" sz="2800" b="1" i="1" dirty="0" smtClean="0">
                <a:solidFill>
                  <a:schemeClr val="accent3">
                    <a:lumMod val="75000"/>
                  </a:schemeClr>
                </a:solidFill>
              </a:rPr>
              <a:t>,  </a:t>
            </a:r>
            <a:r>
              <a:rPr lang="az-Latn-AZ" sz="2800" b="1" i="1" dirty="0" smtClean="0">
                <a:solidFill>
                  <a:schemeClr val="accent3">
                    <a:lumMod val="75000"/>
                  </a:schemeClr>
                </a:solidFill>
              </a:rPr>
              <a:t>Yoxlama </a:t>
            </a:r>
            <a:r>
              <a:rPr lang="en-GB" sz="2800" b="1" i="1" dirty="0" smtClean="0">
                <a:solidFill>
                  <a:schemeClr val="accent3">
                    <a:lumMod val="75000"/>
                  </a:schemeClr>
                </a:solidFill>
              </a:rPr>
              <a:t>&amp; </a:t>
            </a:r>
            <a:r>
              <a:rPr lang="az-Latn-AZ" sz="2800" b="1" i="1" dirty="0" smtClean="0">
                <a:solidFill>
                  <a:schemeClr val="accent3">
                    <a:lumMod val="75000"/>
                  </a:schemeClr>
                </a:solidFill>
              </a:rPr>
              <a:t>Tədbir görmək</a:t>
            </a:r>
            <a:endParaRPr lang="en-GB" sz="28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5122" name="Picture 2" descr="http://www.sossupport.nl/wp-content/uploads/2013/12/Sales-support-mouwen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452" y="2492896"/>
            <a:ext cx="2486025" cy="323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625477" y="1872020"/>
            <a:ext cx="6194995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az-Latn-AZ" sz="2000" b="1" dirty="0" smtClean="0"/>
              <a:t>AzKÇ-nin rəsmi olaraq qəbul edilməsi</a:t>
            </a:r>
            <a:endParaRPr lang="en-GB" sz="2000" b="1" dirty="0"/>
          </a:p>
          <a:p>
            <a:pPr>
              <a:spcAft>
                <a:spcPts val="1200"/>
              </a:spcAft>
            </a:pPr>
            <a:r>
              <a:rPr lang="az-Latn-AZ" sz="2000" b="1" dirty="0" smtClean="0"/>
              <a:t>İcra olunma planının tamamlanması və təsdiqlənməsi</a:t>
            </a:r>
            <a:endParaRPr lang="en-GB" sz="2000" b="1" dirty="0"/>
          </a:p>
          <a:p>
            <a:pPr>
              <a:spcAft>
                <a:spcPts val="1200"/>
              </a:spcAft>
            </a:pPr>
            <a:r>
              <a:rPr lang="az-Latn-AZ" sz="2000" b="1" dirty="0" smtClean="0"/>
              <a:t>İcra olunmanın başlaması</a:t>
            </a:r>
            <a:endParaRPr lang="en-GB" sz="2000" b="1" dirty="0"/>
          </a:p>
          <a:p>
            <a:pPr>
              <a:spcAft>
                <a:spcPts val="1200"/>
              </a:spcAft>
            </a:pPr>
            <a:r>
              <a:rPr lang="az-Latn-AZ" sz="2000" b="1" dirty="0" smtClean="0"/>
              <a:t>İcra olunmanın koordinasiya və monitorinqi</a:t>
            </a:r>
            <a:endParaRPr lang="en-GB" sz="2000" b="1" dirty="0"/>
          </a:p>
          <a:p>
            <a:pPr>
              <a:spcAft>
                <a:spcPts val="1200"/>
              </a:spcAft>
            </a:pPr>
            <a:r>
              <a:rPr lang="az-Latn-AZ" sz="2000" b="1" dirty="0" smtClean="0"/>
              <a:t>Təhsil üzrə Aİ dəstək layihəsi</a:t>
            </a:r>
            <a:endParaRPr lang="en-GB" sz="2000" b="1" dirty="0"/>
          </a:p>
          <a:p>
            <a:pPr>
              <a:spcAft>
                <a:spcPts val="1200"/>
              </a:spcAft>
            </a:pPr>
            <a:r>
              <a:rPr lang="az-Latn-AZ" sz="2000" b="1" dirty="0" smtClean="0"/>
              <a:t>Əmin olun ki, hamı nə etmək lazım olduğunu bilir</a:t>
            </a:r>
          </a:p>
          <a:p>
            <a:pPr>
              <a:spcAft>
                <a:spcPts val="1200"/>
              </a:spcAft>
            </a:pPr>
            <a:r>
              <a:rPr lang="az-Latn-AZ" sz="2000" b="1" dirty="0" smtClean="0"/>
              <a:t>İnsanların dəstəklənməsi, məlumatlandırılması və təlimləndirilməsi</a:t>
            </a:r>
            <a:endParaRPr lang="en-GB" sz="2000" b="1" dirty="0"/>
          </a:p>
          <a:p>
            <a:pPr>
              <a:spcAft>
                <a:spcPts val="1200"/>
              </a:spcAft>
            </a:pPr>
            <a:r>
              <a:rPr lang="az-Latn-AZ" sz="2000" b="1" dirty="0" smtClean="0"/>
              <a:t>Addımbaaddım nailiyyətlər barədə məlumatların yayılması</a:t>
            </a:r>
            <a:endParaRPr lang="en-GB" sz="2000" b="1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3480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1563</TotalTime>
  <Words>404</Words>
  <Application>Microsoft Office PowerPoint</Application>
  <PresentationFormat>Экран (4:3)</PresentationFormat>
  <Paragraphs>116</Paragraphs>
  <Slides>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              AzKÇ-nin icra edilməsi   Bununla nə nəzərdə tutulur? Arjen Deij, Avropa Təlim Fondu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European Training Foundation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Arjen Deij</dc:creator>
  <cp:lastModifiedBy>Mammadova</cp:lastModifiedBy>
  <cp:revision>251</cp:revision>
  <cp:lastPrinted>2013-05-09T10:54:04Z</cp:lastPrinted>
  <dcterms:created xsi:type="dcterms:W3CDTF">2013-04-23T12:09:51Z</dcterms:created>
  <dcterms:modified xsi:type="dcterms:W3CDTF">2016-02-08T06:03:17Z</dcterms:modified>
</cp:coreProperties>
</file>