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02" r:id="rId2"/>
    <p:sldId id="351" r:id="rId3"/>
    <p:sldId id="352" r:id="rId4"/>
    <p:sldId id="348" r:id="rId5"/>
    <p:sldId id="353" r:id="rId6"/>
    <p:sldId id="354" r:id="rId7"/>
    <p:sldId id="355" r:id="rId8"/>
    <p:sldId id="356" r:id="rId9"/>
  </p:sldIdLst>
  <p:sldSz cx="9144000" cy="6858000" type="screen4x3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jen Deij" initials="ALD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0000"/>
    <a:srgbClr val="C00000"/>
    <a:srgbClr val="753AC4"/>
    <a:srgbClr val="02AE2F"/>
    <a:srgbClr val="3940C5"/>
    <a:srgbClr val="613AC4"/>
    <a:srgbClr val="A23CC2"/>
    <a:srgbClr val="5439C5"/>
    <a:srgbClr val="E11D84"/>
    <a:srgbClr val="7F39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53" autoAdjust="0"/>
    <p:restoredTop sz="94694" autoAdjust="0"/>
  </p:normalViewPr>
  <p:slideViewPr>
    <p:cSldViewPr>
      <p:cViewPr>
        <p:scale>
          <a:sx n="77" d="100"/>
          <a:sy n="77" d="100"/>
        </p:scale>
        <p:origin x="-942" y="-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51904" cy="497127"/>
          </a:xfrm>
          <a:prstGeom prst="rect">
            <a:avLst/>
          </a:prstGeom>
        </p:spPr>
        <p:txBody>
          <a:bodyPr vert="horz" lIns="91025" tIns="45512" rIns="91025" bIns="45512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881" y="1"/>
            <a:ext cx="2951904" cy="497127"/>
          </a:xfrm>
          <a:prstGeom prst="rect">
            <a:avLst/>
          </a:prstGeom>
        </p:spPr>
        <p:txBody>
          <a:bodyPr vert="horz" lIns="91025" tIns="45512" rIns="91025" bIns="45512" rtlCol="0"/>
          <a:lstStyle>
            <a:lvl1pPr algn="r">
              <a:defRPr sz="1200"/>
            </a:lvl1pPr>
          </a:lstStyle>
          <a:p>
            <a:fld id="{5512F87C-CB31-4263-8B87-8125AEB48BBD}" type="datetimeFigureOut">
              <a:rPr lang="de-DE" smtClean="0"/>
              <a:t>08.02.2016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9443788"/>
            <a:ext cx="2951904" cy="497127"/>
          </a:xfrm>
          <a:prstGeom prst="rect">
            <a:avLst/>
          </a:prstGeom>
        </p:spPr>
        <p:txBody>
          <a:bodyPr vert="horz" lIns="91025" tIns="45512" rIns="91025" bIns="45512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881" y="9443788"/>
            <a:ext cx="2951904" cy="497127"/>
          </a:xfrm>
          <a:prstGeom prst="rect">
            <a:avLst/>
          </a:prstGeom>
        </p:spPr>
        <p:txBody>
          <a:bodyPr vert="horz" lIns="91025" tIns="45512" rIns="91025" bIns="45512" rtlCol="0" anchor="b"/>
          <a:lstStyle>
            <a:lvl1pPr algn="r">
              <a:defRPr sz="1200"/>
            </a:lvl1pPr>
          </a:lstStyle>
          <a:p>
            <a:fld id="{99AC8298-736B-42BF-9747-3F3B9D9DCD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2727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1163" cy="497126"/>
          </a:xfrm>
          <a:prstGeom prst="rect">
            <a:avLst/>
          </a:prstGeom>
        </p:spPr>
        <p:txBody>
          <a:bodyPr vert="horz" lIns="91025" tIns="45512" rIns="91025" bIns="45512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1"/>
            <a:ext cx="2951163" cy="497126"/>
          </a:xfrm>
          <a:prstGeom prst="rect">
            <a:avLst/>
          </a:prstGeom>
        </p:spPr>
        <p:txBody>
          <a:bodyPr vert="horz" lIns="91025" tIns="45512" rIns="91025" bIns="45512" rtlCol="0"/>
          <a:lstStyle>
            <a:lvl1pPr algn="r">
              <a:defRPr sz="1200"/>
            </a:lvl1pPr>
          </a:lstStyle>
          <a:p>
            <a:fld id="{9A4BE328-2629-454C-99B1-A05B715A9586}" type="datetimeFigureOut">
              <a:rPr lang="en-GB" smtClean="0"/>
              <a:t>08/02/2016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25" tIns="45512" rIns="91025" bIns="45512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693"/>
            <a:ext cx="5448300" cy="4474130"/>
          </a:xfrm>
          <a:prstGeom prst="rect">
            <a:avLst/>
          </a:prstGeom>
        </p:spPr>
        <p:txBody>
          <a:bodyPr vert="horz" lIns="91025" tIns="45512" rIns="91025" bIns="4551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3663"/>
            <a:ext cx="2951163" cy="497126"/>
          </a:xfrm>
          <a:prstGeom prst="rect">
            <a:avLst/>
          </a:prstGeom>
        </p:spPr>
        <p:txBody>
          <a:bodyPr vert="horz" lIns="91025" tIns="45512" rIns="91025" bIns="45512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3"/>
            <a:ext cx="2951163" cy="497126"/>
          </a:xfrm>
          <a:prstGeom prst="rect">
            <a:avLst/>
          </a:prstGeom>
        </p:spPr>
        <p:txBody>
          <a:bodyPr vert="horz" lIns="91025" tIns="45512" rIns="91025" bIns="45512" rtlCol="0" anchor="b"/>
          <a:lstStyle>
            <a:lvl1pPr algn="r">
              <a:defRPr sz="1200"/>
            </a:lvl1pPr>
          </a:lstStyle>
          <a:p>
            <a:fld id="{11DF0AFE-FFFB-4C6F-978E-9A1F7746E35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6012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  <p:sp>
        <p:nvSpPr>
          <p:cNvPr id="50180" name="Slide Number Placeholder 3"/>
          <p:cNvSpPr txBox="1">
            <a:spLocks noGrp="1"/>
          </p:cNvSpPr>
          <p:nvPr/>
        </p:nvSpPr>
        <p:spPr bwMode="auto">
          <a:xfrm>
            <a:off x="3967586" y="8697398"/>
            <a:ext cx="3034036" cy="458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17" tIns="47858" rIns="95717" bIns="47858" anchor="b"/>
          <a:lstStyle>
            <a:lvl1pPr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57940721-EE70-4FED-9452-85BC0093B5BF}" type="slidenum">
              <a:rPr lang="en-GB" altLang="en-US" sz="1300"/>
              <a:pPr eaLnBrk="1" hangingPunct="1"/>
              <a:t>2</a:t>
            </a:fld>
            <a:endParaRPr lang="en-GB" altLang="en-US" sz="1300"/>
          </a:p>
        </p:txBody>
      </p:sp>
    </p:spTree>
    <p:extLst>
      <p:ext uri="{BB962C8B-B14F-4D97-AF65-F5344CB8AC3E}">
        <p14:creationId xmlns:p14="http://schemas.microsoft.com/office/powerpoint/2010/main" val="3410250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  <p:sp>
        <p:nvSpPr>
          <p:cNvPr id="50180" name="Slide Number Placeholder 3"/>
          <p:cNvSpPr txBox="1">
            <a:spLocks noGrp="1"/>
          </p:cNvSpPr>
          <p:nvPr/>
        </p:nvSpPr>
        <p:spPr bwMode="auto">
          <a:xfrm>
            <a:off x="3967586" y="8697398"/>
            <a:ext cx="3034036" cy="458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17" tIns="47858" rIns="95717" bIns="47858" anchor="b"/>
          <a:lstStyle>
            <a:lvl1pPr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57940721-EE70-4FED-9452-85BC0093B5BF}" type="slidenum">
              <a:rPr lang="en-GB" altLang="en-US" sz="1300"/>
              <a:pPr eaLnBrk="1" hangingPunct="1"/>
              <a:t>3</a:t>
            </a:fld>
            <a:endParaRPr lang="en-GB" altLang="en-US" sz="1300"/>
          </a:p>
        </p:txBody>
      </p:sp>
    </p:spTree>
    <p:extLst>
      <p:ext uri="{BB962C8B-B14F-4D97-AF65-F5344CB8AC3E}">
        <p14:creationId xmlns:p14="http://schemas.microsoft.com/office/powerpoint/2010/main" val="16185159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  <p:sp>
        <p:nvSpPr>
          <p:cNvPr id="50180" name="Slide Number Placeholder 3"/>
          <p:cNvSpPr txBox="1">
            <a:spLocks noGrp="1"/>
          </p:cNvSpPr>
          <p:nvPr/>
        </p:nvSpPr>
        <p:spPr bwMode="auto">
          <a:xfrm>
            <a:off x="3967586" y="8697398"/>
            <a:ext cx="3034036" cy="458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17" tIns="47858" rIns="95717" bIns="47858" anchor="b"/>
          <a:lstStyle>
            <a:lvl1pPr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57940721-EE70-4FED-9452-85BC0093B5BF}" type="slidenum">
              <a:rPr lang="en-GB" altLang="en-US" sz="1300"/>
              <a:pPr eaLnBrk="1" hangingPunct="1"/>
              <a:t>4</a:t>
            </a:fld>
            <a:endParaRPr lang="en-GB" altLang="en-US" sz="1300"/>
          </a:p>
        </p:txBody>
      </p:sp>
    </p:spTree>
    <p:extLst>
      <p:ext uri="{BB962C8B-B14F-4D97-AF65-F5344CB8AC3E}">
        <p14:creationId xmlns:p14="http://schemas.microsoft.com/office/powerpoint/2010/main" val="2699618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  <p:sp>
        <p:nvSpPr>
          <p:cNvPr id="50180" name="Slide Number Placeholder 3"/>
          <p:cNvSpPr txBox="1">
            <a:spLocks noGrp="1"/>
          </p:cNvSpPr>
          <p:nvPr/>
        </p:nvSpPr>
        <p:spPr bwMode="auto">
          <a:xfrm>
            <a:off x="3967586" y="8697398"/>
            <a:ext cx="3034036" cy="458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17" tIns="47858" rIns="95717" bIns="47858" anchor="b"/>
          <a:lstStyle>
            <a:lvl1pPr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57940721-EE70-4FED-9452-85BC0093B5BF}" type="slidenum">
              <a:rPr lang="en-GB" altLang="en-US" sz="1300"/>
              <a:pPr eaLnBrk="1" hangingPunct="1"/>
              <a:t>5</a:t>
            </a:fld>
            <a:endParaRPr lang="en-GB" altLang="en-US" sz="1300"/>
          </a:p>
        </p:txBody>
      </p:sp>
    </p:spTree>
    <p:extLst>
      <p:ext uri="{BB962C8B-B14F-4D97-AF65-F5344CB8AC3E}">
        <p14:creationId xmlns:p14="http://schemas.microsoft.com/office/powerpoint/2010/main" val="9439355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  <p:sp>
        <p:nvSpPr>
          <p:cNvPr id="50180" name="Slide Number Placeholder 3"/>
          <p:cNvSpPr txBox="1">
            <a:spLocks noGrp="1"/>
          </p:cNvSpPr>
          <p:nvPr/>
        </p:nvSpPr>
        <p:spPr bwMode="auto">
          <a:xfrm>
            <a:off x="3967586" y="8697398"/>
            <a:ext cx="3034036" cy="458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17" tIns="47858" rIns="95717" bIns="47858" anchor="b"/>
          <a:lstStyle>
            <a:lvl1pPr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57940721-EE70-4FED-9452-85BC0093B5BF}" type="slidenum">
              <a:rPr lang="en-GB" altLang="en-US" sz="1300"/>
              <a:pPr eaLnBrk="1" hangingPunct="1"/>
              <a:t>6</a:t>
            </a:fld>
            <a:endParaRPr lang="en-GB" altLang="en-US" sz="1300"/>
          </a:p>
        </p:txBody>
      </p:sp>
    </p:spTree>
    <p:extLst>
      <p:ext uri="{BB962C8B-B14F-4D97-AF65-F5344CB8AC3E}">
        <p14:creationId xmlns:p14="http://schemas.microsoft.com/office/powerpoint/2010/main" val="1382821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  <p:sp>
        <p:nvSpPr>
          <p:cNvPr id="50180" name="Slide Number Placeholder 3"/>
          <p:cNvSpPr txBox="1">
            <a:spLocks noGrp="1"/>
          </p:cNvSpPr>
          <p:nvPr/>
        </p:nvSpPr>
        <p:spPr bwMode="auto">
          <a:xfrm>
            <a:off x="3967586" y="8697398"/>
            <a:ext cx="3034036" cy="458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17" tIns="47858" rIns="95717" bIns="47858" anchor="b"/>
          <a:lstStyle>
            <a:lvl1pPr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57940721-EE70-4FED-9452-85BC0093B5BF}" type="slidenum">
              <a:rPr lang="en-GB" altLang="en-US" sz="1300"/>
              <a:pPr eaLnBrk="1" hangingPunct="1"/>
              <a:t>7</a:t>
            </a:fld>
            <a:endParaRPr lang="en-GB" altLang="en-US" sz="1300"/>
          </a:p>
        </p:txBody>
      </p:sp>
    </p:spTree>
    <p:extLst>
      <p:ext uri="{BB962C8B-B14F-4D97-AF65-F5344CB8AC3E}">
        <p14:creationId xmlns:p14="http://schemas.microsoft.com/office/powerpoint/2010/main" val="33721600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  <p:sp>
        <p:nvSpPr>
          <p:cNvPr id="50180" name="Slide Number Placeholder 3"/>
          <p:cNvSpPr txBox="1">
            <a:spLocks noGrp="1"/>
          </p:cNvSpPr>
          <p:nvPr/>
        </p:nvSpPr>
        <p:spPr bwMode="auto">
          <a:xfrm>
            <a:off x="3967586" y="8697398"/>
            <a:ext cx="3034036" cy="458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17" tIns="47858" rIns="95717" bIns="47858" anchor="b"/>
          <a:lstStyle>
            <a:lvl1pPr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57940721-EE70-4FED-9452-85BC0093B5BF}" type="slidenum">
              <a:rPr lang="en-GB" altLang="en-US" sz="1300"/>
              <a:pPr eaLnBrk="1" hangingPunct="1"/>
              <a:t>8</a:t>
            </a:fld>
            <a:endParaRPr lang="en-GB" altLang="en-US" sz="1300"/>
          </a:p>
        </p:txBody>
      </p:sp>
    </p:spTree>
    <p:extLst>
      <p:ext uri="{BB962C8B-B14F-4D97-AF65-F5344CB8AC3E}">
        <p14:creationId xmlns:p14="http://schemas.microsoft.com/office/powerpoint/2010/main" val="655414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11DFF-647E-41A9-B591-57099F4410F7}" type="datetimeFigureOut">
              <a:rPr lang="en-GB" smtClean="0"/>
              <a:t>08/02/2016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023F-2B46-4A87-9D3F-7FDED80EDF5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866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11DFF-647E-41A9-B591-57099F4410F7}" type="datetimeFigureOut">
              <a:rPr lang="en-GB" smtClean="0"/>
              <a:t>08/02/2016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023F-2B46-4A87-9D3F-7FDED80EDF5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8349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11DFF-647E-41A9-B591-57099F4410F7}" type="datetimeFigureOut">
              <a:rPr lang="en-GB" smtClean="0"/>
              <a:t>08/02/2016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023F-2B46-4A87-9D3F-7FDED80EDF5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9811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11DFF-647E-41A9-B591-57099F4410F7}" type="datetimeFigureOut">
              <a:rPr lang="en-GB" smtClean="0"/>
              <a:t>08/02/2016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023F-2B46-4A87-9D3F-7FDED80EDF5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1077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11DFF-647E-41A9-B591-57099F4410F7}" type="datetimeFigureOut">
              <a:rPr lang="en-GB" smtClean="0"/>
              <a:t>08/02/2016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023F-2B46-4A87-9D3F-7FDED80EDF5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3831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11DFF-647E-41A9-B591-57099F4410F7}" type="datetimeFigureOut">
              <a:rPr lang="en-GB" smtClean="0"/>
              <a:t>08/02/2016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023F-2B46-4A87-9D3F-7FDED80EDF5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5041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11DFF-647E-41A9-B591-57099F4410F7}" type="datetimeFigureOut">
              <a:rPr lang="en-GB" smtClean="0"/>
              <a:t>08/02/2016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023F-2B46-4A87-9D3F-7FDED80EDF5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0833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11DFF-647E-41A9-B591-57099F4410F7}" type="datetimeFigureOut">
              <a:rPr lang="en-GB" smtClean="0"/>
              <a:t>08/02/2016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023F-2B46-4A87-9D3F-7FDED80EDF5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2829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11DFF-647E-41A9-B591-57099F4410F7}" type="datetimeFigureOut">
              <a:rPr lang="en-GB" smtClean="0"/>
              <a:t>08/02/2016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023F-2B46-4A87-9D3F-7FDED80EDF5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1895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11DFF-647E-41A9-B591-57099F4410F7}" type="datetimeFigureOut">
              <a:rPr lang="en-GB" smtClean="0"/>
              <a:t>08/02/2016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023F-2B46-4A87-9D3F-7FDED80EDF5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3880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11DFF-647E-41A9-B591-57099F4410F7}" type="datetimeFigureOut">
              <a:rPr lang="en-GB" smtClean="0"/>
              <a:t>08/02/2016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023F-2B46-4A87-9D3F-7FDED80EDF5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3804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11DFF-647E-41A9-B591-57099F4410F7}" type="datetimeFigureOut">
              <a:rPr lang="en-GB" smtClean="0"/>
              <a:t>08/02/2016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A023F-2B46-4A87-9D3F-7FDED80EDF5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7005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3" y="2492896"/>
            <a:ext cx="7128793" cy="2592288"/>
          </a:xfrm>
        </p:spPr>
        <p:txBody>
          <a:bodyPr>
            <a:normAutofit fontScale="90000"/>
          </a:bodyPr>
          <a:lstStyle/>
          <a:p>
            <a:pPr algn="l"/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/>
              <a:t/>
            </a:r>
            <a:br>
              <a:rPr lang="de-DE" sz="2400" dirty="0"/>
            </a:b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it-IT" sz="2000" dirty="0"/>
              <a:t> </a:t>
            </a:r>
            <a:r>
              <a:rPr lang="en-GB" sz="2000" dirty="0"/>
              <a:t>		</a:t>
            </a:r>
            <a:r>
              <a:rPr lang="it-IT" sz="2000" dirty="0"/>
              <a:t> </a:t>
            </a:r>
            <a:r>
              <a:rPr lang="en-GB" sz="2000" dirty="0"/>
              <a:t>		 </a:t>
            </a:r>
            <a:r>
              <a:rPr lang="it-IT" sz="2000" dirty="0"/>
              <a:t> </a:t>
            </a:r>
            <a:br>
              <a:rPr lang="it-IT" sz="2000" dirty="0"/>
            </a:b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/>
              <a:t/>
            </a:r>
            <a:br>
              <a:rPr lang="de-DE" sz="2400" dirty="0"/>
            </a:br>
            <a:r>
              <a:rPr lang="en-GB" b="1" dirty="0" smtClean="0"/>
              <a:t>Implementing the AZQF</a:t>
            </a:r>
            <a:r>
              <a:rPr lang="en-GB" sz="3600" b="1" dirty="0"/>
              <a:t/>
            </a:r>
            <a:br>
              <a:rPr lang="en-GB" sz="3600" b="1" dirty="0"/>
            </a:br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en-GB" sz="3600" b="1" dirty="0" smtClean="0"/>
              <a:t>What does it mean?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GB" sz="2700" dirty="0" err="1" smtClean="0"/>
              <a:t>Mr</a:t>
            </a:r>
            <a:r>
              <a:rPr lang="en-GB" sz="2700" dirty="0" err="1"/>
              <a:t>.</a:t>
            </a:r>
            <a:r>
              <a:rPr lang="en-GB" sz="2700" dirty="0"/>
              <a:t> Arjen </a:t>
            </a:r>
            <a:r>
              <a:rPr lang="en-GB" sz="2700" dirty="0" err="1"/>
              <a:t>Deij</a:t>
            </a:r>
            <a:r>
              <a:rPr lang="en-GB" sz="2700" dirty="0"/>
              <a:t>, European Training Foundation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de-DE" sz="2700" b="1" cap="all" dirty="0" smtClean="0">
                <a:solidFill>
                  <a:srgbClr val="009FC3"/>
                </a:solidFill>
              </a:rPr>
              <a:t/>
            </a:r>
            <a:br>
              <a:rPr lang="de-DE" sz="2700" b="1" cap="all" dirty="0" smtClean="0">
                <a:solidFill>
                  <a:srgbClr val="009FC3"/>
                </a:solidFill>
              </a:rPr>
            </a:br>
            <a:r>
              <a:rPr lang="de-DE" sz="2700" b="1" cap="all" dirty="0" smtClean="0">
                <a:solidFill>
                  <a:srgbClr val="009FC3"/>
                </a:solidFill>
              </a:rPr>
              <a:t/>
            </a:r>
            <a:br>
              <a:rPr lang="de-DE" sz="2700" b="1" cap="all" dirty="0" smtClean="0">
                <a:solidFill>
                  <a:srgbClr val="009FC3"/>
                </a:solidFill>
              </a:rPr>
            </a:br>
            <a:r>
              <a:rPr lang="de-DE" sz="2400" dirty="0"/>
              <a:t/>
            </a:r>
            <a:br>
              <a:rPr lang="de-DE" sz="2400" dirty="0"/>
            </a:b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/>
              <a:t/>
            </a:r>
            <a:br>
              <a:rPr lang="de-DE" sz="2400" dirty="0"/>
            </a:br>
            <a:endParaRPr lang="de-DE" sz="24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023F-2B46-4A87-9D3F-7FDED80EDF50}" type="slidenum">
              <a:rPr lang="en-GB" smtClean="0"/>
              <a:t>1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311273"/>
            <a:ext cx="8040256" cy="157719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031" y="5723793"/>
            <a:ext cx="7331656" cy="873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41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3" descr="ETF MASTER 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26098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07504" y="1556792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71550" lvl="1"/>
            <a:endParaRPr lang="en-US" sz="2000" dirty="0" smtClean="0"/>
          </a:p>
          <a:p>
            <a:pPr marL="971550" lvl="1"/>
            <a:endParaRPr lang="en-GB" sz="2000" b="1" dirty="0" smtClean="0"/>
          </a:p>
          <a:p>
            <a:pPr marL="971550" lvl="1"/>
            <a:endParaRPr lang="en-GB" sz="2000" b="1" dirty="0"/>
          </a:p>
          <a:p>
            <a:pPr marL="971550" lvl="1"/>
            <a:endParaRPr lang="en-GB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168496" y="3429000"/>
            <a:ext cx="59755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000" b="1" dirty="0" smtClean="0">
              <a:solidFill>
                <a:schemeClr val="accent1"/>
              </a:solidFill>
            </a:endParaRPr>
          </a:p>
          <a:p>
            <a:r>
              <a:rPr lang="en-GB" sz="2000" b="1" dirty="0" smtClean="0">
                <a:solidFill>
                  <a:schemeClr val="accent1"/>
                </a:solidFill>
              </a:rPr>
              <a:t>PRIORITIZE THE DEVELOPMENT OF HUMAN CAPITAL</a:t>
            </a:r>
          </a:p>
          <a:p>
            <a:endParaRPr lang="en-GB" sz="2000" b="1" dirty="0" smtClean="0">
              <a:solidFill>
                <a:schemeClr val="accent1"/>
              </a:solidFill>
            </a:endParaRPr>
          </a:p>
          <a:p>
            <a:r>
              <a:rPr lang="en-GB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EDUCATION SYSTEM</a:t>
            </a:r>
          </a:p>
          <a:p>
            <a:r>
              <a:rPr lang="en-GB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IMPORTANCE OF ADULT &amp; LIFELONG LEARNING </a:t>
            </a:r>
          </a:p>
          <a:p>
            <a:r>
              <a:rPr lang="en-GB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ICT ASSISTED LEARNING THROUGH THE INTERNET</a:t>
            </a:r>
          </a:p>
          <a:p>
            <a:endParaRPr lang="en-GB" sz="2000" b="1" dirty="0" smtClean="0">
              <a:solidFill>
                <a:schemeClr val="accent1"/>
              </a:solidFill>
            </a:endParaRPr>
          </a:p>
          <a:p>
            <a:r>
              <a:rPr lang="en-GB" sz="2000" b="1" dirty="0">
                <a:solidFill>
                  <a:schemeClr val="accent1"/>
                </a:solidFill>
              </a:rPr>
              <a:t>EFFICIENT HEALTH CARE AND SOCIAL PROTECTION</a:t>
            </a:r>
          </a:p>
          <a:p>
            <a:endParaRPr lang="en-GB" sz="2000" b="1" dirty="0">
              <a:solidFill>
                <a:schemeClr val="accent1"/>
              </a:solidFill>
            </a:endParaRPr>
          </a:p>
          <a:p>
            <a:r>
              <a:rPr lang="en-GB" sz="2000" b="1" dirty="0" smtClean="0">
                <a:solidFill>
                  <a:schemeClr val="accent1"/>
                </a:solidFill>
              </a:rPr>
              <a:t>BETTER GOVERNANCE</a:t>
            </a:r>
            <a:endParaRPr lang="en-US" sz="2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51920" y="332656"/>
            <a:ext cx="51125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i="1" dirty="0">
                <a:solidFill>
                  <a:schemeClr val="accent3">
                    <a:lumMod val="75000"/>
                  </a:schemeClr>
                </a:solidFill>
              </a:rPr>
              <a:t>AZERBAIJAN 2020 </a:t>
            </a:r>
            <a:endParaRPr lang="en-GB" sz="2400" i="1" dirty="0">
              <a:solidFill>
                <a:schemeClr val="accent3">
                  <a:lumMod val="75000"/>
                </a:schemeClr>
              </a:solidFill>
            </a:endParaRPr>
          </a:p>
          <a:p>
            <a:pPr algn="r"/>
            <a:r>
              <a:rPr lang="en-GB" sz="2400" b="1" i="1" dirty="0">
                <a:solidFill>
                  <a:schemeClr val="accent3">
                    <a:lumMod val="75000"/>
                  </a:schemeClr>
                </a:solidFill>
              </a:rPr>
              <a:t>A VISION FOR THE FUTURE</a:t>
            </a:r>
            <a:endParaRPr lang="en-GB" sz="2400" i="1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20496" y="1459291"/>
            <a:ext cx="705646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accent1"/>
                </a:solidFill>
              </a:rPr>
              <a:t>ENSURE THE RAPID DEVELOPMENT OF THE NON-OIL SECTOR</a:t>
            </a:r>
          </a:p>
          <a:p>
            <a:endParaRPr lang="en-GB" sz="2000" b="1" dirty="0">
              <a:solidFill>
                <a:schemeClr val="accent1"/>
              </a:solidFill>
            </a:endParaRPr>
          </a:p>
          <a:p>
            <a:r>
              <a:rPr lang="en-GB" sz="2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AN EXPORT-ORIENTED OPENER ECONOMY</a:t>
            </a:r>
          </a:p>
          <a:p>
            <a:r>
              <a:rPr lang="en-GB" sz="2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en-GB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WITH MORE </a:t>
            </a:r>
            <a:r>
              <a:rPr lang="en-GB" sz="2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INNOVATION</a:t>
            </a:r>
          </a:p>
          <a:p>
            <a:r>
              <a:rPr lang="en-GB" sz="2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WITH A BETTER ENVIRONMENTAL BALANCE</a:t>
            </a:r>
          </a:p>
          <a:p>
            <a:pPr lvl="2"/>
            <a:r>
              <a:rPr lang="en-GB" sz="2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BETTER INFRASTRUCTURE &amp; TELECOMMUNICATIONS</a:t>
            </a:r>
          </a:p>
          <a:p>
            <a:pPr lvl="2"/>
            <a:r>
              <a:rPr lang="en-GB" sz="2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COOPERATE WITH GROWING DEVELOPING COUNTRIES</a:t>
            </a:r>
          </a:p>
          <a:p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04" y="4080560"/>
            <a:ext cx="3048000" cy="218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781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3" descr="ETF MASTER 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26098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07504" y="1556792"/>
            <a:ext cx="871296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71550" lvl="1"/>
            <a:endParaRPr lang="en-US" sz="2000" dirty="0" smtClean="0"/>
          </a:p>
          <a:p>
            <a:pPr marL="971550" lvl="1"/>
            <a:endParaRPr lang="en-GB" sz="2000" b="1" dirty="0" smtClean="0"/>
          </a:p>
          <a:p>
            <a:pPr marL="971550" lvl="1"/>
            <a:endParaRPr lang="en-GB" sz="2000" b="1" dirty="0"/>
          </a:p>
          <a:p>
            <a:pPr marL="971550" lvl="1"/>
            <a:r>
              <a:rPr lang="en-GB" sz="2000" b="1" dirty="0" smtClean="0"/>
              <a:t>Five </a:t>
            </a:r>
            <a:r>
              <a:rPr lang="en-GB" sz="2000" b="1" dirty="0"/>
              <a:t>directions of action and three directly related to AZQF</a:t>
            </a:r>
            <a:r>
              <a:rPr lang="en-US" sz="2000" b="1" dirty="0"/>
              <a:t> </a:t>
            </a:r>
            <a:endParaRPr lang="en-GB" altLang="en-US" sz="2000" b="1" dirty="0"/>
          </a:p>
          <a:p>
            <a:pPr marL="1428750" lvl="2"/>
            <a:endParaRPr lang="en-US" sz="2000" dirty="0" smtClean="0"/>
          </a:p>
          <a:p>
            <a:pPr marL="1885950" lvl="2" indent="-457200">
              <a:buFont typeface="+mj-lt"/>
              <a:buAutoNum type="arabicPeriod"/>
            </a:pPr>
            <a:r>
              <a:rPr lang="en-US" sz="2000" dirty="0" smtClean="0"/>
              <a:t>Education based </a:t>
            </a:r>
            <a:r>
              <a:rPr lang="en-US" sz="2000" dirty="0"/>
              <a:t>on competences</a:t>
            </a:r>
            <a:r>
              <a:rPr lang="en-US" sz="2000" dirty="0" smtClean="0"/>
              <a:t> focused on individuals           </a:t>
            </a:r>
            <a:r>
              <a:rPr lang="en-US" sz="2000" b="1" dirty="0" smtClean="0"/>
              <a:t>→</a:t>
            </a:r>
            <a:r>
              <a:rPr lang="en-US" sz="2000" dirty="0" smtClean="0"/>
              <a:t> development of curricula </a:t>
            </a:r>
            <a:r>
              <a:rPr lang="en-US" sz="2000" dirty="0"/>
              <a:t>for all levels of </a:t>
            </a:r>
            <a:r>
              <a:rPr lang="en-US" sz="2000" dirty="0" smtClean="0"/>
              <a:t>education</a:t>
            </a:r>
          </a:p>
          <a:p>
            <a:pPr marL="2343150" lvl="3" indent="-457200">
              <a:buFont typeface="+mj-lt"/>
              <a:buAutoNum type="arabicPeriod"/>
            </a:pPr>
            <a:endParaRPr lang="en-US" sz="2000" dirty="0" smtClean="0"/>
          </a:p>
          <a:p>
            <a:pPr marL="1885950" lvl="2" indent="-457200">
              <a:buFont typeface="+mj-lt"/>
              <a:buAutoNum type="arabicPeriod"/>
            </a:pPr>
            <a:r>
              <a:rPr lang="en-US" sz="2000" dirty="0" smtClean="0"/>
              <a:t>Providers apply </a:t>
            </a:r>
            <a:r>
              <a:rPr lang="en-US" sz="2000" dirty="0"/>
              <a:t>modern training </a:t>
            </a:r>
            <a:r>
              <a:rPr lang="en-US" sz="2000" dirty="0" smtClean="0"/>
              <a:t>methods for competency based education, </a:t>
            </a:r>
            <a:r>
              <a:rPr lang="en-US" sz="2000" dirty="0"/>
              <a:t>and </a:t>
            </a:r>
            <a:r>
              <a:rPr lang="en-US" sz="2000" dirty="0" smtClean="0"/>
              <a:t>ensure the quality</a:t>
            </a:r>
          </a:p>
          <a:p>
            <a:pPr marL="1885950" lvl="2" indent="-457200">
              <a:buFont typeface="+mj-lt"/>
              <a:buAutoNum type="arabicPeriod"/>
            </a:pPr>
            <a:endParaRPr lang="en-US" sz="2000" dirty="0"/>
          </a:p>
          <a:p>
            <a:pPr marL="1885950" lvl="2" indent="-457200">
              <a:buFont typeface="+mj-lt"/>
              <a:buAutoNum type="arabicPeriod"/>
            </a:pPr>
            <a:r>
              <a:rPr lang="en-US" sz="2000" dirty="0" smtClean="0"/>
              <a:t>A transparent management system, because </a:t>
            </a:r>
            <a:r>
              <a:rPr lang="en-GB" sz="2000" dirty="0" smtClean="0"/>
              <a:t>ensuring </a:t>
            </a:r>
            <a:r>
              <a:rPr lang="en-GB" sz="2000" dirty="0"/>
              <a:t>the quality of education should be </a:t>
            </a:r>
            <a:r>
              <a:rPr lang="en-GB" sz="2000" dirty="0" smtClean="0"/>
              <a:t>the </a:t>
            </a:r>
            <a:r>
              <a:rPr lang="en-GB" sz="2000" dirty="0"/>
              <a:t>key strategic </a:t>
            </a:r>
            <a:r>
              <a:rPr lang="en-GB" sz="2000" dirty="0" smtClean="0"/>
              <a:t>priority</a:t>
            </a:r>
          </a:p>
          <a:p>
            <a:pPr marL="971550" lvl="1"/>
            <a:endParaRPr lang="en-GB" sz="2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211960" y="260350"/>
            <a:ext cx="4608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800" b="1" i="1" dirty="0">
                <a:solidFill>
                  <a:schemeClr val="accent3">
                    <a:lumMod val="75000"/>
                  </a:schemeClr>
                </a:solidFill>
              </a:rPr>
              <a:t>national strategy </a:t>
            </a:r>
            <a:r>
              <a:rPr lang="en-GB" sz="2800" b="1" i="1" dirty="0" smtClean="0">
                <a:solidFill>
                  <a:schemeClr val="accent3">
                    <a:lumMod val="75000"/>
                  </a:schemeClr>
                </a:solidFill>
              </a:rPr>
              <a:t>for the development of education</a:t>
            </a:r>
            <a:endParaRPr lang="ru-RU" sz="2800" b="1" i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1554290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HUMAN CAPITAL FOR SUCCESSFUL INTEGRATION WITH THE GLOBAL </a:t>
            </a:r>
            <a:r>
              <a:rPr lang="en-US" sz="2000" b="1" dirty="0" smtClean="0">
                <a:solidFill>
                  <a:schemeClr val="accent5">
                    <a:lumMod val="75000"/>
                  </a:schemeClr>
                </a:solidFill>
              </a:rPr>
              <a:t>ECONOMY</a:t>
            </a:r>
            <a:endParaRPr lang="en-US" sz="20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820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3" descr="ETF MASTER 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45" y="5666632"/>
            <a:ext cx="26098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211960" y="260350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800" b="1" dirty="0" err="1" smtClean="0">
                <a:solidFill>
                  <a:schemeClr val="accent3">
                    <a:lumMod val="75000"/>
                  </a:schemeClr>
                </a:solidFill>
              </a:rPr>
              <a:t>Intervention</a:t>
            </a:r>
            <a:r>
              <a:rPr lang="it-IT" sz="28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it-IT" sz="2800" b="1" dirty="0" err="1" smtClean="0">
                <a:solidFill>
                  <a:schemeClr val="accent3">
                    <a:lumMod val="75000"/>
                  </a:schemeClr>
                </a:solidFill>
              </a:rPr>
              <a:t>logic</a:t>
            </a:r>
            <a:endParaRPr lang="ru-RU" sz="2800" b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39865" y="2344736"/>
            <a:ext cx="536408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 COORDINATED AND INTEGRATED APPROACH</a:t>
            </a:r>
          </a:p>
          <a:p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ENSURE RELEVANT QUALIFICATIONS</a:t>
            </a:r>
          </a:p>
          <a:p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UPDATE STANDARDS AND CURRICULA</a:t>
            </a:r>
          </a:p>
          <a:p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MORE TRUST THROUGH QUALITY ASSURANCE</a:t>
            </a:r>
          </a:p>
          <a:p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(IMPROVED PROVISION)</a:t>
            </a:r>
            <a:endParaRPr lang="en-GB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INFORM PEOPLE ABOUT OPPORTUNITIES</a:t>
            </a:r>
          </a:p>
          <a:p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IMPROVE INTERNATIONAL RECOGNITION</a:t>
            </a:r>
          </a:p>
        </p:txBody>
      </p:sp>
      <p:sp>
        <p:nvSpPr>
          <p:cNvPr id="20" name="Left Brace 19"/>
          <p:cNvSpPr/>
          <p:nvPr/>
        </p:nvSpPr>
        <p:spPr>
          <a:xfrm>
            <a:off x="3419872" y="2205274"/>
            <a:ext cx="360040" cy="3888432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ounded Rectangle 20"/>
          <p:cNvSpPr/>
          <p:nvPr/>
        </p:nvSpPr>
        <p:spPr>
          <a:xfrm>
            <a:off x="2843808" y="3212976"/>
            <a:ext cx="432048" cy="18002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accent5">
                    <a:lumMod val="50000"/>
                  </a:schemeClr>
                </a:solidFill>
              </a:rPr>
              <a:t>AZQF</a:t>
            </a:r>
            <a:endParaRPr lang="en-GB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189317" y="186406"/>
            <a:ext cx="3094456" cy="211561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rgbClr val="500000"/>
                </a:solidFill>
              </a:rPr>
              <a:t>AZERBAIJAN 2020 </a:t>
            </a:r>
            <a:endParaRPr lang="en-GB" sz="2400" dirty="0">
              <a:solidFill>
                <a:srgbClr val="500000"/>
              </a:solidFill>
            </a:endParaRPr>
          </a:p>
          <a:p>
            <a:pPr algn="ctr"/>
            <a:r>
              <a:rPr lang="en-GB" sz="2400" b="1" dirty="0">
                <a:solidFill>
                  <a:srgbClr val="500000"/>
                </a:solidFill>
              </a:rPr>
              <a:t>A VISION FOR THE FUTURE</a:t>
            </a:r>
            <a:endParaRPr lang="en-GB" sz="2400" dirty="0">
              <a:solidFill>
                <a:srgbClr val="500000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27407" y="3288454"/>
            <a:ext cx="2174222" cy="1570112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b="1" dirty="0"/>
              <a:t>EDUCATION DEVELOPMENT STRATEGY</a:t>
            </a:r>
            <a:endParaRPr lang="en-GB" sz="2200" dirty="0"/>
          </a:p>
        </p:txBody>
      </p:sp>
      <p:sp>
        <p:nvSpPr>
          <p:cNvPr id="27" name="Chevron 26"/>
          <p:cNvSpPr/>
          <p:nvPr/>
        </p:nvSpPr>
        <p:spPr>
          <a:xfrm>
            <a:off x="2362426" y="3759882"/>
            <a:ext cx="379242" cy="706388"/>
          </a:xfrm>
          <a:prstGeom prst="chevron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Down Arrow 27"/>
          <p:cNvSpPr/>
          <p:nvPr/>
        </p:nvSpPr>
        <p:spPr>
          <a:xfrm rot="1428944">
            <a:off x="995999" y="2444923"/>
            <a:ext cx="648072" cy="720080"/>
          </a:xfrm>
          <a:prstGeom prst="down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214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3" grpId="0" animBg="1"/>
      <p:bldP spid="25" grpId="0" animBg="1"/>
      <p:bldP spid="27" grpId="0" animBg="1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3" descr="ETF MASTER 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26098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211960" y="260350"/>
            <a:ext cx="4608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800" b="1" i="1" dirty="0" smtClean="0">
                <a:solidFill>
                  <a:schemeClr val="accent3">
                    <a:lumMod val="75000"/>
                  </a:schemeClr>
                </a:solidFill>
              </a:rPr>
              <a:t>Draft Action Plan for AZQF Implementation 2016-2022</a:t>
            </a:r>
            <a:endParaRPr lang="ru-RU" sz="2800" b="1" i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191787"/>
              </p:ext>
            </p:extLst>
          </p:nvPr>
        </p:nvGraphicFramePr>
        <p:xfrm>
          <a:off x="323850" y="2132856"/>
          <a:ext cx="8640638" cy="16017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0543"/>
                <a:gridCol w="1303431"/>
                <a:gridCol w="2088232"/>
                <a:gridCol w="2088232"/>
                <a:gridCol w="1800200"/>
              </a:tblGrid>
              <a:tr h="188383"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DRAFT ACTION PLAN FOR THE IMPLEMENTATION OF THE AZERBAIJAN QUALIFICATIONS FRAMEWORK 2016-2022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93" marR="56593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691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STRATEGIC TARGETS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93" marR="56593" marT="0" marB="0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MEASURES</a:t>
                      </a:r>
                      <a:endParaRPr lang="en-GB" sz="2000" b="1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93" marR="56593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NECESSARY PRINCIPLES FOR IMPLEMENTATION</a:t>
                      </a:r>
                      <a:endParaRPr lang="en-GB" sz="2000" b="1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93" marR="56593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IMPLEMENTATION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PERIOD</a:t>
                      </a:r>
                      <a:endParaRPr lang="en-GB" sz="2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93" marR="56593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IMPLEMENTERS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93" marR="56593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3594894"/>
              </p:ext>
            </p:extLst>
          </p:nvPr>
        </p:nvGraphicFramePr>
        <p:xfrm>
          <a:off x="323850" y="3734580"/>
          <a:ext cx="8640638" cy="19423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0543"/>
                <a:gridCol w="1303431"/>
                <a:gridCol w="2088232"/>
                <a:gridCol w="2088232"/>
                <a:gridCol w="1800200"/>
              </a:tblGrid>
              <a:tr h="2691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effectLst/>
                        </a:rPr>
                        <a:t>NATIONAL AZQF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effectLst/>
                        </a:rPr>
                        <a:t>REGISTER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effectLst/>
                        </a:rPr>
                        <a:t>ESTABLISHED</a:t>
                      </a:r>
                      <a:endParaRPr lang="en-GB" sz="18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93" marR="56593" marT="0" marB="0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Guidelines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Database</a:t>
                      </a:r>
                      <a:endParaRPr lang="en-GB" sz="2000" b="1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93" marR="56593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MoE budget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Government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EU support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Other</a:t>
                      </a:r>
                      <a:r>
                        <a:rPr lang="en-GB" sz="2000" b="1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donors</a:t>
                      </a:r>
                      <a:endParaRPr lang="en-GB" sz="2000" b="1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93" marR="56593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2016-2019</a:t>
                      </a:r>
                      <a:endParaRPr lang="en-GB" sz="2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93" marR="56593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Standard developers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Providers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93" marR="56593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3434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3" descr="ETF MASTER 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26098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211960" y="260350"/>
            <a:ext cx="4608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800" b="1" i="1" dirty="0" smtClean="0">
                <a:solidFill>
                  <a:schemeClr val="accent3">
                    <a:lumMod val="75000"/>
                  </a:schemeClr>
                </a:solidFill>
              </a:rPr>
              <a:t>Draft Action Plan for AZQF Implementation 2016-2022</a:t>
            </a:r>
            <a:endParaRPr lang="ru-RU" sz="2800" b="1" i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850" y="1700808"/>
            <a:ext cx="835260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Focus on details of the Draft Action Plan</a:t>
            </a:r>
          </a:p>
          <a:p>
            <a:endParaRPr lang="en-GB" sz="2400" dirty="0"/>
          </a:p>
          <a:p>
            <a:r>
              <a:rPr lang="en-GB" sz="2400" b="1" dirty="0" smtClean="0"/>
              <a:t>For Higher Education</a:t>
            </a:r>
          </a:p>
          <a:p>
            <a:endParaRPr lang="en-GB" sz="2400" dirty="0" smtClean="0"/>
          </a:p>
          <a:p>
            <a:r>
              <a:rPr lang="en-GB" sz="2400" dirty="0" smtClean="0"/>
              <a:t>3 Updating and developing standards and curricula with emphasis on learning outcomes and use of AZQF levels</a:t>
            </a:r>
          </a:p>
          <a:p>
            <a:r>
              <a:rPr lang="en-GB" sz="2400" dirty="0" smtClean="0"/>
              <a:t>4. Strengthening quality assurance process in particular on assessment</a:t>
            </a:r>
          </a:p>
          <a:p>
            <a:endParaRPr lang="en-GB" sz="2400" dirty="0" smtClean="0"/>
          </a:p>
          <a:p>
            <a:r>
              <a:rPr lang="en-GB" sz="2400" dirty="0" smtClean="0"/>
              <a:t>But also</a:t>
            </a:r>
          </a:p>
          <a:p>
            <a:endParaRPr lang="en-GB" sz="2400" dirty="0" smtClean="0"/>
          </a:p>
          <a:p>
            <a:r>
              <a:rPr lang="en-GB" sz="2400" dirty="0" smtClean="0"/>
              <a:t>6. Communication for universities</a:t>
            </a:r>
          </a:p>
          <a:p>
            <a:r>
              <a:rPr lang="en-GB" sz="2400" dirty="0" smtClean="0"/>
              <a:t>7. International recognition through the link to QF EHEA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146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3" descr="ETF MASTER 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26098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211960" y="260350"/>
            <a:ext cx="4608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800" b="1" i="1" dirty="0" smtClean="0">
                <a:solidFill>
                  <a:schemeClr val="accent3">
                    <a:lumMod val="75000"/>
                  </a:schemeClr>
                </a:solidFill>
              </a:rPr>
              <a:t>Draft Action Plan for AZQF Implementation 2016-2022</a:t>
            </a:r>
            <a:endParaRPr lang="ru-RU" sz="2800" b="1" i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850" y="1700808"/>
            <a:ext cx="835260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Focus on details of the Draft Action Plan</a:t>
            </a:r>
          </a:p>
          <a:p>
            <a:endParaRPr lang="en-GB" sz="2400" b="1" dirty="0"/>
          </a:p>
          <a:p>
            <a:r>
              <a:rPr lang="en-GB" sz="2400" b="1" dirty="0"/>
              <a:t>For </a:t>
            </a:r>
            <a:r>
              <a:rPr lang="en-GB" sz="2400" b="1" dirty="0" smtClean="0"/>
              <a:t>Vocational Education and Adult Learning</a:t>
            </a:r>
          </a:p>
          <a:p>
            <a:endParaRPr lang="en-GB" sz="2400" b="1" dirty="0" smtClean="0"/>
          </a:p>
          <a:p>
            <a:r>
              <a:rPr lang="en-GB" sz="2400" dirty="0" smtClean="0"/>
              <a:t>2. Improving anticipation of skill needs for relevant qualifications</a:t>
            </a:r>
          </a:p>
          <a:p>
            <a:endParaRPr lang="en-GB" sz="2400" dirty="0" smtClean="0"/>
          </a:p>
          <a:p>
            <a:r>
              <a:rPr lang="en-GB" sz="2400" dirty="0" smtClean="0"/>
              <a:t>3. Updating and developing standards and curricula with emphasis on learning outcomes and use of AZQF levels</a:t>
            </a:r>
          </a:p>
          <a:p>
            <a:endParaRPr lang="en-GB" sz="2400" dirty="0" smtClean="0"/>
          </a:p>
          <a:p>
            <a:r>
              <a:rPr lang="en-GB" sz="2400" dirty="0" smtClean="0"/>
              <a:t>4/7. Enhancing quality and assessment in VET and adult learning and recognition of non-formal and informal learning</a:t>
            </a:r>
          </a:p>
          <a:p>
            <a:endParaRPr lang="en-GB" sz="2400" dirty="0" smtClean="0"/>
          </a:p>
          <a:p>
            <a:r>
              <a:rPr lang="en-GB" sz="2400" dirty="0" smtClean="0"/>
              <a:t>5. Communicating about the AZQF and the new opportunities (including career guidance)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101164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3" descr="ETF MASTER 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26098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07504" y="1556792"/>
            <a:ext cx="8712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71550" lvl="1"/>
            <a:endParaRPr lang="en-GB" sz="2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211960" y="260350"/>
            <a:ext cx="460851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800" b="1" i="1" dirty="0" smtClean="0">
                <a:solidFill>
                  <a:schemeClr val="accent3">
                    <a:lumMod val="75000"/>
                  </a:schemeClr>
                </a:solidFill>
              </a:rPr>
              <a:t>What is next?</a:t>
            </a:r>
          </a:p>
          <a:p>
            <a:pPr algn="r"/>
            <a:endParaRPr lang="en-GB" sz="900" b="1" i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r"/>
            <a:r>
              <a:rPr lang="en-GB" sz="2800" b="1" i="1" dirty="0" smtClean="0">
                <a:solidFill>
                  <a:schemeClr val="accent3">
                    <a:lumMod val="75000"/>
                  </a:schemeClr>
                </a:solidFill>
              </a:rPr>
              <a:t>Plan, Do,  </a:t>
            </a:r>
            <a:r>
              <a:rPr lang="en-GB" sz="2800" b="1" i="1" dirty="0">
                <a:solidFill>
                  <a:schemeClr val="accent3">
                    <a:lumMod val="75000"/>
                  </a:schemeClr>
                </a:solidFill>
              </a:rPr>
              <a:t>Check </a:t>
            </a:r>
            <a:r>
              <a:rPr lang="en-GB" sz="2800" b="1" i="1" dirty="0" smtClean="0">
                <a:solidFill>
                  <a:schemeClr val="accent3">
                    <a:lumMod val="75000"/>
                  </a:schemeClr>
                </a:solidFill>
              </a:rPr>
              <a:t>&amp; Act</a:t>
            </a:r>
            <a:endParaRPr lang="en-GB" sz="2800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5122" name="Picture 2" descr="http://www.sossupport.nl/wp-content/uploads/2013/12/Sales-support-mouwen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452" y="2492896"/>
            <a:ext cx="2486025" cy="3238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625477" y="1872020"/>
            <a:ext cx="6194995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AZQF officially adopted</a:t>
            </a:r>
          </a:p>
          <a:p>
            <a:endParaRPr lang="en-GB" sz="2000" b="1" dirty="0"/>
          </a:p>
          <a:p>
            <a:r>
              <a:rPr lang="en-GB" sz="2000" b="1" dirty="0" smtClean="0"/>
              <a:t>Implementation plan finalised and approved</a:t>
            </a:r>
          </a:p>
          <a:p>
            <a:endParaRPr lang="en-GB" sz="2000" b="1" dirty="0"/>
          </a:p>
          <a:p>
            <a:r>
              <a:rPr lang="en-GB" sz="2000" b="1" dirty="0" smtClean="0"/>
              <a:t>Implementation starts</a:t>
            </a:r>
          </a:p>
          <a:p>
            <a:endParaRPr lang="en-GB" sz="2000" b="1" dirty="0"/>
          </a:p>
          <a:p>
            <a:r>
              <a:rPr lang="en-GB" sz="2000" b="1" dirty="0" smtClean="0"/>
              <a:t>Coordinate and monitor  implementation</a:t>
            </a:r>
            <a:endParaRPr lang="en-GB" sz="2000" b="1" dirty="0"/>
          </a:p>
          <a:p>
            <a:endParaRPr lang="en-GB" sz="2000" b="1" dirty="0"/>
          </a:p>
          <a:p>
            <a:r>
              <a:rPr lang="en-GB" sz="2000" b="1" dirty="0" smtClean="0"/>
              <a:t>EU Support programme for education</a:t>
            </a:r>
          </a:p>
          <a:p>
            <a:endParaRPr lang="en-GB" sz="2000" b="1" dirty="0"/>
          </a:p>
          <a:p>
            <a:r>
              <a:rPr lang="en-GB" sz="2000" b="1" dirty="0" smtClean="0"/>
              <a:t>Make sure everyone knows what should be done</a:t>
            </a:r>
          </a:p>
          <a:p>
            <a:endParaRPr lang="en-GB" sz="2000" b="1" dirty="0"/>
          </a:p>
          <a:p>
            <a:r>
              <a:rPr lang="en-GB" sz="2000" b="1" dirty="0" smtClean="0"/>
              <a:t>Provide support, inform and train people</a:t>
            </a:r>
          </a:p>
          <a:p>
            <a:endParaRPr lang="en-GB" sz="2000" b="1" dirty="0"/>
          </a:p>
          <a:p>
            <a:r>
              <a:rPr lang="en-GB" sz="2000" b="1" dirty="0" smtClean="0"/>
              <a:t>Disseminate information on achievements step by step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3480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1378</TotalTime>
  <Words>410</Words>
  <Application>Microsoft Office PowerPoint</Application>
  <PresentationFormat>Экран (4:3)</PresentationFormat>
  <Paragraphs>126</Paragraphs>
  <Slides>8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Office Theme</vt:lpstr>
      <vt:lpstr>              Implementing the AZQF  What does it mean? Mr. Arjen Deij, European Training Foundation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European Training Foundation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Arjen Deij</dc:creator>
  <cp:lastModifiedBy>Mammadova</cp:lastModifiedBy>
  <cp:revision>234</cp:revision>
  <cp:lastPrinted>2013-05-09T10:54:04Z</cp:lastPrinted>
  <dcterms:created xsi:type="dcterms:W3CDTF">2013-04-23T12:09:51Z</dcterms:created>
  <dcterms:modified xsi:type="dcterms:W3CDTF">2016-02-08T05:53:36Z</dcterms:modified>
</cp:coreProperties>
</file>