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8" r:id="rId2"/>
    <p:sldId id="307" r:id="rId3"/>
    <p:sldId id="304" r:id="rId4"/>
    <p:sldId id="309" r:id="rId5"/>
    <p:sldId id="294" r:id="rId6"/>
    <p:sldId id="295" r:id="rId7"/>
    <p:sldId id="293" r:id="rId8"/>
    <p:sldId id="303" r:id="rId9"/>
    <p:sldId id="312" r:id="rId10"/>
    <p:sldId id="313" r:id="rId11"/>
    <p:sldId id="310" r:id="rId12"/>
    <p:sldId id="288" r:id="rId13"/>
    <p:sldId id="314" r:id="rId14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3066" autoAdjust="0"/>
  </p:normalViewPr>
  <p:slideViewPr>
    <p:cSldViewPr>
      <p:cViewPr>
        <p:scale>
          <a:sx n="75" d="100"/>
          <a:sy n="75" d="100"/>
        </p:scale>
        <p:origin x="-121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7EBF6F90-81C1-4BD2-9EF0-E2841BE83923}" type="datetimeFigureOut">
              <a:rPr lang="fi-FI" smtClean="0"/>
              <a:pPr/>
              <a:t>31.5.2016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F6D89656-DD1A-4CB0-8588-2F19E6F1B3D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63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47D6E770-DBEE-4057-AAA8-74363FE0F83D}" type="datetimeFigureOut">
              <a:rPr lang="fi-FI" smtClean="0"/>
              <a:pPr/>
              <a:t>31.5.2016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CB29B034-0593-492F-9222-61727203129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35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063077" cy="1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9CE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Ali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təhsil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sisteminin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Avropa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Ali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Təhsil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Məkanının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tələblərinə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daha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da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uyğunlaşdırılması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məqsədilə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Azərbaycan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Respublikasının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Təhsil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Nazirliyinə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dəstək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göstərilməsi</a:t>
            </a:r>
            <a:r>
              <a:rPr lang="az-Latn-AZ" sz="2800" dirty="0" smtClean="0">
                <a:solidFill>
                  <a:schemeClr val="tx2">
                    <a:satMod val="130000"/>
                  </a:schemeClr>
                </a:solidFill>
              </a:rPr>
              <a:t> layihəsi</a:t>
            </a:r>
            <a:endParaRPr lang="en-US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(AZ-ad-EHEA) </a:t>
            </a: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3">
                    <a:lumMod val="50000"/>
                  </a:schemeClr>
                </a:solidFill>
              </a:rPr>
              <a:t>Reijo Aholainen,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Re</a:t>
            </a:r>
            <a:r>
              <a:rPr lang="az-Latn-AZ" sz="2800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ident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T</a:t>
            </a:r>
            <a:r>
              <a:rPr lang="az-Latn-AZ" sz="2800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innin</a:t>
            </a:r>
            <a:r>
              <a:rPr lang="az-Latn-AZ" sz="2800" dirty="0" smtClean="0">
                <a:solidFill>
                  <a:schemeClr val="accent3">
                    <a:lumMod val="50000"/>
                  </a:schemeClr>
                </a:solidFill>
              </a:rPr>
              <a:t>q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z-Latn-AZ" sz="2800" dirty="0" smtClean="0">
                <a:solidFill>
                  <a:schemeClr val="accent3">
                    <a:lumMod val="50000"/>
                  </a:schemeClr>
                </a:solidFill>
              </a:rPr>
              <a:t>Müşaviri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az-Latn-AZ" altLang="en-US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Layihə Avropa İttifaqı tərəfindən  </a:t>
            </a:r>
            <a:r>
              <a:rPr lang="az-Latn-AZ" altLang="en-US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maliyyələşdirilir</a:t>
            </a:r>
            <a:endParaRPr lang="ru-RU" altLang="en-US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5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68" y="512763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schreibung: File: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40" y="512140"/>
            <a:ext cx="14319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4" y="512140"/>
            <a:ext cx="13684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84" y="529603"/>
            <a:ext cx="15113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42" y="402610"/>
            <a:ext cx="1013331" cy="10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19" descr="C:\Users\expert02\Desktop\FINEEC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2" y="5301208"/>
            <a:ext cx="1534144" cy="14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0" descr="C:\Users\expert02\Desktop\Logos\Ministry of Education\Ministry of Education_eng - 0002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5" y="5265039"/>
            <a:ext cx="1677986" cy="14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 descr="C:\Users\expert02\Desktop\Logos\EKKA_hor_logo_PMS_Coated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411206"/>
            <a:ext cx="2232993" cy="131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4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Təqvim</a:t>
            </a:r>
            <a:r>
              <a:rPr lang="en-GB" dirty="0" smtClean="0"/>
              <a:t>, 2</a:t>
            </a:r>
            <a:r>
              <a:rPr lang="az-Latn-AZ" dirty="0" smtClean="0"/>
              <a:t>-</a:t>
            </a:r>
            <a:r>
              <a:rPr lang="az-Latn-AZ" dirty="0" err="1" smtClean="0"/>
              <a:t>ci</a:t>
            </a:r>
            <a:r>
              <a:rPr lang="az-Latn-AZ" dirty="0" smtClean="0"/>
              <a:t> 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10</a:t>
            </a:fld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218004"/>
              </p:ext>
            </p:extLst>
          </p:nvPr>
        </p:nvGraphicFramePr>
        <p:xfrm>
          <a:off x="827584" y="1196752"/>
          <a:ext cx="7859217" cy="5213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085">
                  <a:extLst>
                    <a:ext uri="{9D8B030D-6E8A-4147-A177-3AD203B41FA5}">
                      <a16:colId xmlns="" xmlns:a16="http://schemas.microsoft.com/office/drawing/2014/main" val="3808936303"/>
                    </a:ext>
                  </a:extLst>
                </a:gridCol>
                <a:gridCol w="1111396">
                  <a:extLst>
                    <a:ext uri="{9D8B030D-6E8A-4147-A177-3AD203B41FA5}">
                      <a16:colId xmlns="" xmlns:a16="http://schemas.microsoft.com/office/drawing/2014/main" val="3220295462"/>
                    </a:ext>
                  </a:extLst>
                </a:gridCol>
                <a:gridCol w="1787247">
                  <a:extLst>
                    <a:ext uri="{9D8B030D-6E8A-4147-A177-3AD203B41FA5}">
                      <a16:colId xmlns="" xmlns:a16="http://schemas.microsoft.com/office/drawing/2014/main" val="3572001890"/>
                    </a:ext>
                  </a:extLst>
                </a:gridCol>
                <a:gridCol w="1930209">
                  <a:extLst>
                    <a:ext uri="{9D8B030D-6E8A-4147-A177-3AD203B41FA5}">
                      <a16:colId xmlns="" xmlns:a16="http://schemas.microsoft.com/office/drawing/2014/main" val="4052738268"/>
                    </a:ext>
                  </a:extLst>
                </a:gridCol>
                <a:gridCol w="2266280">
                  <a:extLst>
                    <a:ext uri="{9D8B030D-6E8A-4147-A177-3AD203B41FA5}">
                      <a16:colId xmlns="" xmlns:a16="http://schemas.microsoft.com/office/drawing/2014/main" val="2987235816"/>
                    </a:ext>
                  </a:extLst>
                </a:gridCol>
              </a:tblGrid>
              <a:tr h="65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Se</a:t>
                      </a:r>
                      <a:r>
                        <a:rPr lang="az-Latn-AZ" sz="1200" dirty="0" err="1" smtClean="0">
                          <a:effectLst/>
                        </a:rPr>
                        <a:t>nt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1.2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AT üzrə</a:t>
                      </a:r>
                      <a:r>
                        <a:rPr lang="az-Latn-AZ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qanunvericiliyin </a:t>
                      </a:r>
                      <a:r>
                        <a:rPr lang="az-Latn-AZ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uyğunlaşdırılması</a:t>
                      </a:r>
                      <a:r>
                        <a:rPr lang="az-Latn-AZ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üzrə tövsiyələr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missiya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İdarəetmə və Koordinasiya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missiya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3.3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T </a:t>
                      </a:r>
                      <a:r>
                        <a:rPr lang="az-Latn-AZ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kvalifikasiyalarının</a:t>
                      </a:r>
                      <a:r>
                        <a:rPr lang="az-Latn-AZ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AT KÇ</a:t>
                      </a:r>
                      <a:r>
                        <a:rPr lang="az-Latn-AZ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ilə </a:t>
                      </a:r>
                      <a:r>
                        <a:rPr lang="az-Latn-AZ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uzlaşdırılması</a:t>
                      </a:r>
                      <a:r>
                        <a:rPr lang="az-Latn-AZ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missiya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4.3.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AzS</a:t>
                      </a: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az-Latn-AZ" sz="1400" dirty="0" smtClean="0">
                          <a:solidFill>
                            <a:schemeClr val="tx1"/>
                          </a:solidFill>
                          <a:effectLst/>
                        </a:rPr>
                        <a:t>missiya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8704195"/>
                  </a:ext>
                </a:extLst>
              </a:tr>
              <a:tr h="371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O</a:t>
                      </a:r>
                      <a:r>
                        <a:rPr lang="az-Latn-AZ" sz="1200" dirty="0" smtClean="0">
                          <a:effectLst/>
                        </a:rPr>
                        <a:t>k</a:t>
                      </a:r>
                      <a:r>
                        <a:rPr lang="en-GB" sz="1200" dirty="0" smtClean="0">
                          <a:effectLst/>
                        </a:rPr>
                        <a:t>t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200" b="1" dirty="0" smtClean="0">
                          <a:effectLst/>
                        </a:rPr>
                        <a:t>2.6.a  </a:t>
                      </a:r>
                      <a:r>
                        <a:rPr lang="az-Latn-AZ" sz="1200" b="1" dirty="0" err="1" smtClean="0">
                          <a:effectLst/>
                        </a:rPr>
                        <a:t>Meytarlaşma</a:t>
                      </a:r>
                      <a:r>
                        <a:rPr lang="az-Latn-AZ" sz="1200" b="1" dirty="0" smtClean="0">
                          <a:effectLst/>
                        </a:rPr>
                        <a:t> </a:t>
                      </a:r>
                      <a:r>
                        <a:rPr lang="en-GB" sz="1200" b="1" dirty="0" err="1" smtClean="0">
                          <a:effectLst/>
                        </a:rPr>
                        <a:t>Institusional</a:t>
                      </a:r>
                      <a:r>
                        <a:rPr lang="en-GB" sz="1200" b="1" dirty="0" smtClean="0">
                          <a:effectLst/>
                        </a:rPr>
                        <a:t> </a:t>
                      </a:r>
                      <a:r>
                        <a:rPr lang="en-GB" sz="1200" b="1" dirty="0" err="1" smtClean="0">
                          <a:effectLst/>
                        </a:rPr>
                        <a:t>siyasət</a:t>
                      </a:r>
                      <a:r>
                        <a:rPr lang="en-GB" sz="1200" b="1" dirty="0" smtClean="0">
                          <a:effectLst/>
                        </a:rPr>
                        <a:t>, proses </a:t>
                      </a:r>
                      <a:r>
                        <a:rPr lang="en-GB" sz="1200" b="1" dirty="0" err="1" smtClean="0">
                          <a:effectLst/>
                        </a:rPr>
                        <a:t>və</a:t>
                      </a:r>
                      <a:r>
                        <a:rPr lang="en-GB" sz="1200" b="1" dirty="0" smtClean="0">
                          <a:effectLst/>
                        </a:rPr>
                        <a:t> </a:t>
                      </a:r>
                      <a:r>
                        <a:rPr lang="en-GB" sz="1200" b="1" dirty="0" err="1" smtClean="0">
                          <a:effectLst/>
                        </a:rPr>
                        <a:t>sistemlər</a:t>
                      </a:r>
                      <a:endParaRPr lang="en-GB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 </a:t>
                      </a:r>
                      <a:r>
                        <a:rPr lang="az-Latn-AZ" sz="1200" dirty="0" smtClean="0">
                          <a:solidFill>
                            <a:schemeClr val="tx1"/>
                          </a:solidFill>
                          <a:effectLst/>
                        </a:rPr>
                        <a:t>missiya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1" dirty="0" smtClean="0">
                          <a:effectLst/>
                        </a:rPr>
                        <a:t>4.4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  <a:r>
                        <a:rPr lang="az-Latn-AZ" sz="1400" b="1" dirty="0" smtClean="0">
                          <a:effectLst/>
                        </a:rPr>
                        <a:t>Özünü</a:t>
                      </a:r>
                      <a:r>
                        <a:rPr lang="az-Latn-AZ" sz="1400" b="1" baseline="0" dirty="0" smtClean="0">
                          <a:effectLst/>
                        </a:rPr>
                        <a:t> təhlil potensialının yaradılması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 </a:t>
                      </a: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1754769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No</a:t>
                      </a:r>
                      <a:r>
                        <a:rPr lang="az-Latn-AZ" sz="1200" dirty="0" smtClean="0">
                          <a:effectLst/>
                        </a:rPr>
                        <a:t>y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25307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De</a:t>
                      </a:r>
                      <a:r>
                        <a:rPr lang="az-Latn-AZ" sz="1200" dirty="0" smtClean="0">
                          <a:effectLst/>
                        </a:rPr>
                        <a:t>k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 </a:t>
                      </a:r>
                      <a:r>
                        <a:rPr lang="az-Latn-A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200" b="1" dirty="0" smtClean="0">
                          <a:effectLst/>
                        </a:rPr>
                        <a:t>2.6.b</a:t>
                      </a:r>
                      <a:endParaRPr lang="en-GB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dirty="0" smtClean="0">
                          <a:effectLst/>
                        </a:rPr>
                        <a:t>Finlandiya və Estoniyada praktika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1" dirty="0" smtClean="0">
                          <a:effectLst/>
                        </a:rPr>
                        <a:t>3.5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Tanınma</a:t>
                      </a:r>
                      <a:r>
                        <a:rPr lang="az-Latn-AZ" sz="1400" b="1" baseline="0" dirty="0" smtClean="0">
                          <a:effectLst/>
                        </a:rPr>
                        <a:t> p</a:t>
                      </a:r>
                      <a:r>
                        <a:rPr lang="az-Latn-AZ" sz="1400" b="1" dirty="0" smtClean="0">
                          <a:effectLst/>
                        </a:rPr>
                        <a:t>raktikası</a:t>
                      </a:r>
                      <a:r>
                        <a:rPr lang="az-Latn-AZ" sz="1400" b="1" baseline="0" dirty="0" smtClean="0">
                          <a:effectLst/>
                        </a:rPr>
                        <a:t> və </a:t>
                      </a:r>
                      <a:r>
                        <a:rPr lang="az-Latn-AZ" sz="1400" b="1" baseline="0" dirty="0" err="1" smtClean="0">
                          <a:effectLst/>
                        </a:rPr>
                        <a:t>prosedurlarının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az-Latn-AZ" sz="1400" b="1" baseline="0" dirty="0" err="1" smtClean="0">
                          <a:effectLst/>
                        </a:rPr>
                        <a:t>təkmilləşdirilməsi</a:t>
                      </a:r>
                      <a:endParaRPr lang="en-GB" sz="1400" b="1" dirty="0">
                        <a:effectLst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9267258"/>
                  </a:ext>
                </a:extLst>
              </a:tr>
              <a:tr h="434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 smtClean="0">
                          <a:effectLst/>
                        </a:rPr>
                        <a:t>Yan </a:t>
                      </a:r>
                      <a:r>
                        <a:rPr lang="en-GB" sz="1200" dirty="0" smtClean="0">
                          <a:effectLst/>
                        </a:rPr>
                        <a:t>2017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8990881"/>
                  </a:ext>
                </a:extLst>
              </a:tr>
              <a:tr h="302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Fe</a:t>
                      </a:r>
                      <a:r>
                        <a:rPr lang="az-Latn-AZ" sz="1200" dirty="0" smtClean="0">
                          <a:effectLst/>
                        </a:rPr>
                        <a:t>v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1" dirty="0" smtClean="0">
                          <a:effectLst/>
                        </a:rPr>
                        <a:t>4.5</a:t>
                      </a:r>
                      <a:r>
                        <a:rPr lang="en-GB" sz="1400" b="1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Pilot </a:t>
                      </a:r>
                      <a:r>
                        <a:rPr lang="az-Latn-AZ" sz="1400" b="1" dirty="0" err="1" smtClean="0">
                          <a:effectLst/>
                        </a:rPr>
                        <a:t>Qiymətləndirmələr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3 ATM-də </a:t>
                      </a:r>
                      <a:r>
                        <a:rPr lang="az-Latn-AZ" sz="1400" b="1" dirty="0" err="1" smtClean="0">
                          <a:effectLst/>
                        </a:rPr>
                        <a:t>AzST-nin</a:t>
                      </a:r>
                      <a:r>
                        <a:rPr lang="az-Latn-AZ" sz="1400" b="1" dirty="0" smtClean="0">
                          <a:effectLst/>
                        </a:rPr>
                        <a:t> tətbiqi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10 </a:t>
                      </a: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6644542"/>
                  </a:ext>
                </a:extLst>
              </a:tr>
              <a:tr h="400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Mar</a:t>
                      </a:r>
                      <a:r>
                        <a:rPr lang="az-Latn-AZ" sz="1200" dirty="0" smtClean="0">
                          <a:effectLst/>
                        </a:rPr>
                        <a:t>t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941937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Apr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1" dirty="0" smtClean="0">
                          <a:effectLst/>
                        </a:rPr>
                        <a:t>2.6.c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err="1" smtClean="0">
                          <a:effectLst/>
                        </a:rPr>
                        <a:t>Brusselə</a:t>
                      </a:r>
                      <a:r>
                        <a:rPr lang="az-Latn-AZ" sz="1400" b="1" dirty="0" smtClean="0">
                          <a:effectLst/>
                        </a:rPr>
                        <a:t> təlim səfəri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1" dirty="0" smtClean="0">
                          <a:effectLst/>
                        </a:rPr>
                        <a:t>3.4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  <a:endParaRPr lang="az-Latn-AZ" sz="14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err="1" smtClean="0">
                          <a:effectLst/>
                        </a:rPr>
                        <a:t>AzKÇ-ni</a:t>
                      </a:r>
                      <a:r>
                        <a:rPr lang="az-Latn-AZ" sz="1400" b="1" baseline="0" dirty="0" err="1" smtClean="0">
                          <a:effectLst/>
                        </a:rPr>
                        <a:t>n</a:t>
                      </a:r>
                      <a:r>
                        <a:rPr lang="az-Latn-AZ" sz="1400" b="1" baseline="0" dirty="0" smtClean="0">
                          <a:effectLst/>
                        </a:rPr>
                        <a:t> həyata keçirilməsi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 </a:t>
                      </a:r>
                      <a:r>
                        <a:rPr lang="az-Latn-AZ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missiyae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612462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May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Fəal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1" dirty="0" smtClean="0">
                          <a:effectLst/>
                        </a:rPr>
                        <a:t>4.6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  <a:r>
                        <a:rPr lang="az-Latn-AZ" sz="1400" b="1" dirty="0" smtClean="0">
                          <a:effectLst/>
                        </a:rPr>
                        <a:t>Pilotların təhlili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8 </a:t>
                      </a: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2256929"/>
                  </a:ext>
                </a:extLst>
              </a:tr>
              <a:tr h="371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 smtClean="0">
                          <a:effectLst/>
                        </a:rPr>
                        <a:t>İyun </a:t>
                      </a:r>
                      <a:r>
                        <a:rPr lang="en-GB" sz="1200" dirty="0" smtClean="0">
                          <a:effectLst/>
                        </a:rPr>
                        <a:t>2017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5784961"/>
                  </a:ext>
                </a:extLst>
              </a:tr>
              <a:tr h="1377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 smtClean="0">
                          <a:effectLst/>
                        </a:rPr>
                        <a:t>İyul </a:t>
                      </a:r>
                      <a:r>
                        <a:rPr lang="en-GB" sz="1200" dirty="0" smtClean="0">
                          <a:effectLst/>
                        </a:rPr>
                        <a:t>2017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3838279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1064792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</a:t>
                      </a:r>
                      <a:r>
                        <a:rPr lang="az-Latn-AZ" sz="1200" dirty="0" err="1" smtClean="0">
                          <a:effectLst/>
                        </a:rPr>
                        <a:t>vq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Yekun görüş</a:t>
                      </a:r>
                      <a:endParaRPr lang="en-GB" sz="1400" b="1" dirty="0">
                        <a:effectLst/>
                      </a:endParaRPr>
                    </a:p>
                  </a:txBody>
                  <a:tcPr marL="62102" marR="6210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7036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3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18" y="188640"/>
            <a:ext cx="8686800" cy="1425976"/>
          </a:xfrm>
        </p:spPr>
        <p:txBody>
          <a:bodyPr>
            <a:normAutofit fontScale="90000"/>
          </a:bodyPr>
          <a:lstStyle/>
          <a:p>
            <a:r>
              <a:rPr lang="az-Latn-AZ" sz="3200" b="1" dirty="0" smtClean="0"/>
              <a:t>AATM </a:t>
            </a:r>
            <a:r>
              <a:rPr lang="fi-FI" sz="3200" b="1" dirty="0" smtClean="0"/>
              <a:t>T</a:t>
            </a:r>
            <a:r>
              <a:rPr lang="az-Latn-AZ" sz="3200" b="1" dirty="0" smtClean="0"/>
              <a:t>v</a:t>
            </a:r>
            <a:r>
              <a:rPr lang="fi-FI" sz="3200" b="1" dirty="0" smtClean="0"/>
              <a:t>innin</a:t>
            </a:r>
            <a:r>
              <a:rPr lang="az-Latn-AZ" sz="3200" b="1" dirty="0" smtClean="0"/>
              <a:t>q Layihəsinin Resursları</a:t>
            </a:r>
            <a:r>
              <a:rPr lang="fi-FI" sz="3200" b="1" dirty="0" smtClean="0"/>
              <a:t>: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az-Latn-AZ" sz="3200" b="1" dirty="0" smtClean="0"/>
              <a:t>Aİ Maliyyəsi</a:t>
            </a:r>
            <a:r>
              <a:rPr lang="fi-FI" sz="3200" b="1" dirty="0" smtClean="0"/>
              <a:t> </a:t>
            </a:r>
            <a:r>
              <a:rPr lang="fi-FI" sz="3200" b="1" dirty="0"/>
              <a:t>1.3 M€ - 470 </a:t>
            </a:r>
            <a:r>
              <a:rPr lang="az-Latn-AZ" sz="3200" b="1" dirty="0" smtClean="0"/>
              <a:t>günü əhatə edən</a:t>
            </a:r>
            <a:r>
              <a:rPr lang="fi-FI" sz="3200" b="1" dirty="0" smtClean="0"/>
              <a:t> </a:t>
            </a:r>
            <a:r>
              <a:rPr lang="az-Latn-AZ" sz="3200" b="1" dirty="0" smtClean="0"/>
              <a:t>QME </a:t>
            </a:r>
            <a:r>
              <a:rPr lang="fi-FI" sz="3200" b="1" dirty="0" smtClean="0"/>
              <a:t>s</a:t>
            </a:r>
            <a:r>
              <a:rPr lang="az-Latn-AZ" sz="3200" b="1" dirty="0" smtClean="0"/>
              <a:t>əfərləri</a:t>
            </a:r>
            <a:r>
              <a:rPr lang="fi-FI" sz="3200" b="1" dirty="0" smtClean="0"/>
              <a:t> 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12" y="1639265"/>
            <a:ext cx="4722743" cy="2534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7" y="3499002"/>
            <a:ext cx="4356800" cy="27872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3" y="3802198"/>
            <a:ext cx="4416021" cy="2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1" y="1611677"/>
            <a:ext cx="1785801" cy="188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46" y="1639265"/>
            <a:ext cx="4048768" cy="2138283"/>
          </a:xfrm>
          <a:prstGeom prst="rect">
            <a:avLst/>
          </a:prstGeom>
        </p:spPr>
      </p:pic>
      <p:pic>
        <p:nvPicPr>
          <p:cNvPr id="12" name="Kuva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00" y="3290613"/>
            <a:ext cx="69532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0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67544" y="54868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charset="0"/>
              </a:rPr>
              <a:t>Güc birlikdədir</a:t>
            </a:r>
            <a:r>
              <a:rPr lang="en-GB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charset="0"/>
              </a:rPr>
              <a:t>!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6" y="1431230"/>
            <a:ext cx="6985000" cy="363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506343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G</a:t>
            </a:r>
            <a:r>
              <a:rPr lang="az-Latn-A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ələcək uğurlar naminə! 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7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7377"/>
            <a:ext cx="7759774" cy="416337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</a:rPr>
              <a:t>Ali </a:t>
            </a:r>
            <a:r>
              <a:rPr lang="en-US" sz="2800" dirty="0" err="1">
                <a:solidFill>
                  <a:srgbClr val="FFFF00"/>
                </a:solidFill>
              </a:rPr>
              <a:t>təhsil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sisteminin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Avropa</a:t>
            </a:r>
            <a:r>
              <a:rPr lang="en-US" sz="2800" dirty="0">
                <a:solidFill>
                  <a:srgbClr val="FFFF00"/>
                </a:solidFill>
              </a:rPr>
              <a:t> Ali </a:t>
            </a:r>
            <a:r>
              <a:rPr lang="en-US" sz="2800" dirty="0" err="1">
                <a:solidFill>
                  <a:srgbClr val="FFFF00"/>
                </a:solidFill>
              </a:rPr>
              <a:t>Təhsil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Məkanının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tələblərinə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daha</a:t>
            </a:r>
            <a:r>
              <a:rPr lang="en-US" sz="2800" dirty="0">
                <a:solidFill>
                  <a:srgbClr val="FFFF00"/>
                </a:solidFill>
              </a:rPr>
              <a:t> da </a:t>
            </a:r>
            <a:r>
              <a:rPr lang="en-US" sz="2800" dirty="0" err="1">
                <a:solidFill>
                  <a:srgbClr val="FFFF00"/>
                </a:solidFill>
              </a:rPr>
              <a:t>uyğunlaşdırılması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məqsədilə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Azərbaycan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Respublikasının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Təhsil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Nazirliyinə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dəstək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göstərilməsi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az-Latn-AZ" sz="2800" dirty="0" smtClean="0">
                <a:solidFill>
                  <a:srgbClr val="FFFF00"/>
                </a:solidFill>
              </a:rPr>
              <a:t>layihəsi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GB" sz="5200" b="1" dirty="0" smtClean="0">
                <a:solidFill>
                  <a:srgbClr val="FFFF00"/>
                </a:solidFill>
              </a:rPr>
              <a:t>www.ehea.edu.az</a:t>
            </a:r>
          </a:p>
          <a:p>
            <a:pPr marL="0" indent="0" algn="ctr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13</a:t>
            </a:fld>
            <a:endParaRPr lang="fi-FI" dirty="0"/>
          </a:p>
        </p:txBody>
      </p:sp>
      <p:pic>
        <p:nvPicPr>
          <p:cNvPr id="5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32" y="533995"/>
            <a:ext cx="1269913" cy="84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schreibung: File:Flag of Finlan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85" y="551619"/>
            <a:ext cx="1317969" cy="8094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55" y="552423"/>
            <a:ext cx="1258272" cy="80868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46" y="526719"/>
            <a:ext cx="1491862" cy="8509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8" y="420056"/>
            <a:ext cx="978405" cy="10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19" descr="C:\Users\expert02\Desktop\FINEEC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95" y="4941167"/>
            <a:ext cx="1020006" cy="94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0" descr="C:\Users\expert02\Desktop\Logos\Ministry of Education\Ministry of Education_eng - 0002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0" y="4912541"/>
            <a:ext cx="1114716" cy="96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 descr="C:\Users\expert02\Desktop\Logos\EKKA_hor_logo_PMS_Coated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00" y="4912541"/>
            <a:ext cx="1658072" cy="9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4448" y="6069290"/>
            <a:ext cx="4362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Layihə Avropa İttifaqı tərəfindən  </a:t>
            </a:r>
            <a:r>
              <a:rPr lang="az-Latn-AZ" alt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maliyyələşdirilir</a:t>
            </a:r>
            <a:endParaRPr lang="ru-RU" alt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9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z-Latn-A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Məqsəd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2763" cy="4525963"/>
          </a:xfrm>
        </p:spPr>
        <p:txBody>
          <a:bodyPr>
            <a:normAutofit fontScale="85000" lnSpcReduction="20000"/>
          </a:bodyPr>
          <a:lstStyle/>
          <a:p>
            <a:r>
              <a:rPr lang="az-Latn-AZ" sz="3600" dirty="0" smtClean="0"/>
              <a:t>Təhsil Nazirliyi və digər institutların institusional potensialının artırılması</a:t>
            </a:r>
            <a:endParaRPr lang="en-GB" sz="3600" dirty="0" smtClean="0"/>
          </a:p>
          <a:p>
            <a:pPr lvl="1"/>
            <a:r>
              <a:rPr lang="az-Latn-AZ" sz="3200" dirty="0" smtClean="0"/>
              <a:t>AATM ilə əlaqədar Azərbaycan ali təhsil siyasətinin hazırlanması</a:t>
            </a:r>
            <a:endParaRPr lang="en-GB" sz="3200" dirty="0" smtClean="0"/>
          </a:p>
          <a:p>
            <a:pPr lvl="1"/>
            <a:r>
              <a:rPr lang="az-Latn-AZ" sz="3200" dirty="0" smtClean="0"/>
              <a:t>Azərbaycanda AATM məqsədlərinin və təlimatlarının icra olunması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7550" y="1248319"/>
            <a:ext cx="6059827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1424"/>
            <a:ext cx="8229600" cy="1143000"/>
          </a:xfrm>
        </p:spPr>
        <p:txBody>
          <a:bodyPr/>
          <a:lstStyle/>
          <a:p>
            <a:pPr algn="r"/>
            <a:r>
              <a:rPr lang="az-Latn-A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Layihənin məqsədi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672" y="1268760"/>
            <a:ext cx="4614800" cy="3456384"/>
          </a:xfrm>
        </p:spPr>
        <p:txBody>
          <a:bodyPr>
            <a:normAutofit fontScale="92500" lnSpcReduction="10000"/>
          </a:bodyPr>
          <a:lstStyle/>
          <a:p>
            <a:r>
              <a:rPr lang="az-Latn-AZ" sz="3600" dirty="0" smtClean="0"/>
              <a:t>Azərbaycan ali təhsil sisteminin inkişaf etdirilməsi</a:t>
            </a:r>
            <a:endParaRPr lang="en-GB" sz="3600" dirty="0" smtClean="0"/>
          </a:p>
          <a:p>
            <a:pPr lvl="1"/>
            <a:r>
              <a:rPr lang="az-Latn-AZ" sz="3200" dirty="0" smtClean="0"/>
              <a:t>Avropa Ali Təhsil Məkanına (AATM) inteqrasiyanın artırılması</a:t>
            </a:r>
            <a:endParaRPr lang="en-GB" sz="3200" dirty="0" smtClean="0"/>
          </a:p>
          <a:p>
            <a:endParaRPr lang="en-GB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11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7" y="5231764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Beschreibung: File: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79" y="5149771"/>
            <a:ext cx="14319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39" y="5172219"/>
            <a:ext cx="13684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6" y="5228139"/>
            <a:ext cx="15113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72" y="5172219"/>
            <a:ext cx="9477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3635896" y="4508481"/>
            <a:ext cx="5349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buNone/>
            </a:pPr>
            <a:r>
              <a:rPr lang="az-Latn-AZ" alt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Layihə Avropa İttifaqı tərəfindən  </a:t>
            </a:r>
            <a:r>
              <a:rPr lang="az-Latn-AZ" alt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maliyyələşdirilir</a:t>
            </a:r>
            <a:endParaRPr lang="ru-RU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24985"/>
            <a:ext cx="3735471" cy="50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7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4000" dirty="0" smtClean="0"/>
              <a:t>İcbari nəticələr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6" name="Pyöristetty suorakulmio 6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175679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z-Latn-AZ" dirty="0" smtClean="0">
                <a:solidFill>
                  <a:schemeClr val="bg1"/>
                </a:solidFill>
              </a:rPr>
              <a:t>Hüquqi-normativ çərçivə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4646014" y="1647986"/>
            <a:ext cx="4102449" cy="17400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200" dirty="0" smtClean="0"/>
              <a:t>TN-nin şəxsi heyətinin potensialının artırılması</a:t>
            </a:r>
            <a:endParaRPr lang="en-US" sz="3200" dirty="0"/>
          </a:p>
        </p:txBody>
      </p:sp>
      <p:sp>
        <p:nvSpPr>
          <p:cNvPr id="8" name="Pyöristetty suorakulmio 6"/>
          <p:cNvSpPr/>
          <p:nvPr/>
        </p:nvSpPr>
        <p:spPr>
          <a:xfrm>
            <a:off x="457200" y="3587341"/>
            <a:ext cx="3898776" cy="18578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AzKÇ-nin ali təhsilə aid hissələri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yöristetty suorakulmio 6"/>
          <p:cNvSpPr/>
          <p:nvPr/>
        </p:nvSpPr>
        <p:spPr>
          <a:xfrm>
            <a:off x="4646015" y="3618391"/>
            <a:ext cx="4102449" cy="18268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200" dirty="0" smtClean="0">
                <a:latin typeface="Georgia" panose="02040502050405020303" pitchFamily="18" charset="0"/>
              </a:rPr>
              <a:t>Azərbaycan AT-də KT üzrə Standartlar və Təlimatlar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9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858218"/>
          </a:xfrm>
        </p:spPr>
        <p:txBody>
          <a:bodyPr>
            <a:noAutofit/>
          </a:bodyPr>
          <a:lstStyle/>
          <a:p>
            <a:pPr algn="l"/>
            <a:r>
              <a:rPr lang="az-Latn-AZ" sz="3200" dirty="0" smtClean="0"/>
              <a:t>İcbari nəticə </a:t>
            </a:r>
            <a:r>
              <a:rPr lang="fi-FI" sz="3200" dirty="0" smtClean="0"/>
              <a:t>4:</a:t>
            </a:r>
            <a:br>
              <a:rPr lang="fi-FI" sz="3200" dirty="0" smtClean="0"/>
            </a:br>
            <a:r>
              <a:rPr lang="az-Latn-AZ" sz="3200" dirty="0" smtClean="0"/>
              <a:t>AT-də Keyfiyət Təminatı üzrə Standartlar</a:t>
            </a:r>
            <a:endParaRPr lang="en-GB" sz="32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132856"/>
            <a:ext cx="3970784" cy="3993307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 </a:t>
            </a:r>
            <a:r>
              <a:rPr lang="en-GB" sz="2800" dirty="0" err="1" smtClean="0"/>
              <a:t>Keyfiyyət</a:t>
            </a:r>
            <a:r>
              <a:rPr lang="en-GB" sz="2800" dirty="0" smtClean="0"/>
              <a:t> </a:t>
            </a:r>
            <a:r>
              <a:rPr lang="en-GB" sz="2800" dirty="0" err="1" smtClean="0"/>
              <a:t>Təminatı</a:t>
            </a:r>
            <a:r>
              <a:rPr lang="en-GB" sz="2800" dirty="0" smtClean="0"/>
              <a:t> </a:t>
            </a:r>
            <a:r>
              <a:rPr lang="en-GB" sz="2800" dirty="0" err="1" smtClean="0"/>
              <a:t>üzrə</a:t>
            </a:r>
            <a:r>
              <a:rPr lang="en-GB" sz="2800" dirty="0" smtClean="0"/>
              <a:t> </a:t>
            </a:r>
            <a:r>
              <a:rPr lang="en-GB" sz="2800" dirty="0" err="1" smtClean="0"/>
              <a:t>Azərbaycan</a:t>
            </a:r>
            <a:r>
              <a:rPr lang="en-GB" sz="2800" dirty="0" smtClean="0"/>
              <a:t> Ali </a:t>
            </a:r>
            <a:r>
              <a:rPr lang="en-GB" sz="2800" dirty="0" err="1" smtClean="0"/>
              <a:t>Təhsil</a:t>
            </a:r>
            <a:r>
              <a:rPr lang="en-GB" sz="2800" dirty="0" smtClean="0"/>
              <a:t> </a:t>
            </a:r>
            <a:r>
              <a:rPr lang="en-GB" sz="2800" dirty="0" err="1" smtClean="0"/>
              <a:t>Standartları</a:t>
            </a:r>
            <a:r>
              <a:rPr lang="en-GB" sz="2800" dirty="0" smtClean="0"/>
              <a:t> </a:t>
            </a:r>
            <a:r>
              <a:rPr lang="en-GB" sz="2800" dirty="0" err="1" smtClean="0"/>
              <a:t>və</a:t>
            </a:r>
            <a:r>
              <a:rPr lang="en-GB" sz="2800" dirty="0" smtClean="0"/>
              <a:t> </a:t>
            </a:r>
            <a:r>
              <a:rPr lang="en-GB" sz="2800" dirty="0" err="1" smtClean="0"/>
              <a:t>Təlimatlarının</a:t>
            </a:r>
            <a:r>
              <a:rPr lang="en-GB" sz="2800" dirty="0" smtClean="0"/>
              <a:t> </a:t>
            </a:r>
            <a:r>
              <a:rPr lang="en-GB" sz="2800" dirty="0" err="1" smtClean="0"/>
              <a:t>Avropa</a:t>
            </a:r>
            <a:r>
              <a:rPr lang="en-GB" sz="2800" dirty="0" smtClean="0"/>
              <a:t> </a:t>
            </a:r>
            <a:r>
              <a:rPr lang="en-GB" sz="2800" dirty="0" err="1" smtClean="0"/>
              <a:t>Standartları</a:t>
            </a:r>
            <a:r>
              <a:rPr lang="en-GB" sz="2800" dirty="0" smtClean="0"/>
              <a:t> </a:t>
            </a:r>
            <a:r>
              <a:rPr lang="en-GB" sz="2800" dirty="0" err="1" smtClean="0"/>
              <a:t>və</a:t>
            </a:r>
            <a:r>
              <a:rPr lang="en-GB" sz="2800" dirty="0" smtClean="0"/>
              <a:t> </a:t>
            </a:r>
            <a:r>
              <a:rPr lang="en-GB" sz="2800" dirty="0" err="1" smtClean="0"/>
              <a:t>Təlimatlarına</a:t>
            </a:r>
            <a:r>
              <a:rPr lang="en-GB" sz="2800" dirty="0" smtClean="0"/>
              <a:t> </a:t>
            </a:r>
            <a:r>
              <a:rPr lang="en-GB" sz="2800" dirty="0" err="1" smtClean="0"/>
              <a:t>uyğun</a:t>
            </a:r>
            <a:r>
              <a:rPr lang="en-GB" sz="2800" dirty="0" smtClean="0"/>
              <a:t> </a:t>
            </a:r>
            <a:r>
              <a:rPr lang="en-GB" sz="2800" dirty="0" err="1" smtClean="0"/>
              <a:t>hazırlanması</a:t>
            </a:r>
            <a:endParaRPr lang="az-Latn-AZ" sz="2800" dirty="0" smtClean="0"/>
          </a:p>
          <a:p>
            <a:r>
              <a:rPr lang="az-Latn-AZ" sz="2800" dirty="0" smtClean="0"/>
              <a:t>Üç ali təhsil müəssisəsində pilot qiymətləndirmə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3905" y="13716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570186"/>
          </a:xfrm>
        </p:spPr>
        <p:txBody>
          <a:bodyPr>
            <a:normAutofit fontScale="90000"/>
          </a:bodyPr>
          <a:lstStyle/>
          <a:p>
            <a:r>
              <a:rPr lang="az-Latn-AZ" sz="3100" dirty="0" smtClean="0"/>
              <a:t>İcbari nəticə </a:t>
            </a:r>
            <a:r>
              <a:rPr lang="en-GB" sz="3100" dirty="0" smtClean="0"/>
              <a:t>3:</a:t>
            </a:r>
            <a:br>
              <a:rPr lang="en-GB" sz="3100" dirty="0" smtClean="0"/>
            </a:br>
            <a:r>
              <a:rPr lang="az-Latn-AZ" sz="4000" dirty="0" smtClean="0"/>
              <a:t>Azərbaycan KÇ-nin hazırlanması</a:t>
            </a:r>
            <a:endParaRPr lang="en-GB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211960" y="2060848"/>
            <a:ext cx="4474840" cy="406531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AzKÇ-nin</a:t>
            </a:r>
            <a:r>
              <a:rPr lang="en-US" sz="2800" dirty="0" smtClean="0"/>
              <a:t> </a:t>
            </a:r>
            <a:r>
              <a:rPr lang="en-US" sz="2800" dirty="0" err="1" smtClean="0"/>
              <a:t>ali</a:t>
            </a:r>
            <a:r>
              <a:rPr lang="en-US" sz="2800" dirty="0" smtClean="0"/>
              <a:t> </a:t>
            </a:r>
            <a:r>
              <a:rPr lang="en-US" sz="2800" dirty="0" err="1" smtClean="0"/>
              <a:t>təhsil</a:t>
            </a:r>
            <a:r>
              <a:rPr lang="az-Latn-AZ" sz="2800" dirty="0" smtClean="0"/>
              <a:t> üzrə</a:t>
            </a:r>
            <a:r>
              <a:rPr lang="en-US" sz="2800" dirty="0" smtClean="0"/>
              <a:t> b</a:t>
            </a:r>
            <a:r>
              <a:rPr lang="az-Latn-AZ" sz="2800" dirty="0" smtClean="0"/>
              <a:t>ölmələrinin ali təhsil müəssələri i</a:t>
            </a:r>
            <a:r>
              <a:rPr lang="en-US" sz="2800" dirty="0" err="1" smtClean="0"/>
              <a:t>lə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az-Latn-AZ" sz="2800" dirty="0" smtClean="0"/>
              <a:t>g</a:t>
            </a:r>
            <a:r>
              <a:rPr lang="en-US" sz="2800" dirty="0" smtClean="0"/>
              <a:t>ə AATM KÇ-ə </a:t>
            </a:r>
            <a:r>
              <a:rPr lang="en-US" sz="2800" dirty="0" err="1" smtClean="0"/>
              <a:t>uyğun</a:t>
            </a:r>
            <a:r>
              <a:rPr lang="en-US" sz="2800" dirty="0" smtClean="0"/>
              <a:t> </a:t>
            </a:r>
            <a:r>
              <a:rPr lang="az-Latn-AZ" sz="2800" dirty="0" smtClean="0"/>
              <a:t>hazırlanması</a:t>
            </a:r>
            <a:endParaRPr lang="en-GB" sz="2800" dirty="0" smtClean="0"/>
          </a:p>
          <a:p>
            <a:r>
              <a:rPr lang="az-Latn-AZ" sz="2800" dirty="0" smtClean="0"/>
              <a:t>Ali təhsil üzrə AzKÇ-nin tam həyata keçirilməsi üzrə yol xəritəsi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146250"/>
          </a:xfrm>
        </p:spPr>
        <p:txBody>
          <a:bodyPr>
            <a:normAutofit fontScale="90000"/>
          </a:bodyPr>
          <a:lstStyle/>
          <a:p>
            <a:pPr algn="l"/>
            <a:r>
              <a:rPr lang="az-Latn-AZ" sz="3100" dirty="0" smtClean="0"/>
              <a:t>İcbari nəticə</a:t>
            </a:r>
            <a:r>
              <a:rPr lang="en-GB" sz="3100" dirty="0" smtClean="0"/>
              <a:t> 2:</a:t>
            </a:r>
            <a:br>
              <a:rPr lang="en-GB" sz="3100" dirty="0" smtClean="0"/>
            </a:br>
            <a:r>
              <a:rPr lang="az-Latn-AZ" sz="4000" dirty="0" smtClean="0"/>
              <a:t>Koordinasiya və Şəbəkələşmə potensialı</a:t>
            </a:r>
            <a:endParaRPr lang="en-GB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996952"/>
            <a:ext cx="4402832" cy="3129211"/>
          </a:xfrm>
        </p:spPr>
        <p:txBody>
          <a:bodyPr>
            <a:normAutofit lnSpcReduction="10000"/>
          </a:bodyPr>
          <a:lstStyle/>
          <a:p>
            <a:r>
              <a:rPr lang="az-Latn-AZ" sz="2800" dirty="0" smtClean="0"/>
              <a:t>Nazirlik və müvafiq tərəf müqabillərinin koordinasiyası və şəbəkələşmə potensialının artırılması</a:t>
            </a:r>
            <a:endParaRPr lang="en-US" sz="2800" dirty="0" smtClean="0"/>
          </a:p>
          <a:p>
            <a:r>
              <a:rPr lang="az-Latn-AZ" sz="2800" dirty="0" smtClean="0"/>
              <a:t>İnstitusional strukturun təkmilləşdirilməsi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1258" y="1290307"/>
            <a:ext cx="6451527" cy="38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4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az-Latn-AZ" sz="2800" dirty="0" smtClean="0"/>
              <a:t>İcbarı nəticə</a:t>
            </a:r>
            <a:r>
              <a:rPr lang="fi-FI" sz="2800" dirty="0" smtClean="0"/>
              <a:t> 1:</a:t>
            </a:r>
            <a:br>
              <a:rPr lang="fi-FI" sz="2800" dirty="0" smtClean="0"/>
            </a:br>
            <a:r>
              <a:rPr lang="az-Latn-AZ" sz="4000" dirty="0" smtClean="0"/>
              <a:t>Hüquqi-normativ çərçivə</a:t>
            </a:r>
            <a:endParaRPr lang="fi-FI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779912" y="1600200"/>
            <a:ext cx="5078368" cy="4525963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Azərbaycanda ali təhsil üzrə müvafiq qanunvericiliyin nəzərdən keçirilməsi</a:t>
            </a:r>
            <a:endParaRPr lang="en-US" sz="2800" dirty="0" smtClean="0"/>
          </a:p>
          <a:p>
            <a:r>
              <a:rPr lang="en-US" sz="2800" dirty="0" err="1" smtClean="0"/>
              <a:t>Azərbaycan</a:t>
            </a:r>
            <a:r>
              <a:rPr lang="en-US" sz="2800" dirty="0" smtClean="0"/>
              <a:t> </a:t>
            </a:r>
            <a:r>
              <a:rPr lang="en-US" sz="2800" dirty="0" err="1" smtClean="0"/>
              <a:t>AzKÇ-nin</a:t>
            </a:r>
            <a:r>
              <a:rPr lang="en-US" sz="2800" dirty="0" smtClean="0"/>
              <a:t> </a:t>
            </a:r>
            <a:r>
              <a:rPr lang="en-US" sz="2800" dirty="0" err="1" smtClean="0"/>
              <a:t>keyfiyyətə</a:t>
            </a:r>
            <a:r>
              <a:rPr lang="en-US" sz="2800" dirty="0" smtClean="0"/>
              <a:t> </a:t>
            </a:r>
            <a:r>
              <a:rPr lang="en-US" sz="2800" dirty="0" err="1" smtClean="0"/>
              <a:t>təminat</a:t>
            </a:r>
            <a:r>
              <a:rPr lang="en-US" sz="2800" dirty="0" smtClean="0"/>
              <a:t> </a:t>
            </a:r>
            <a:r>
              <a:rPr lang="en-US" sz="2800" dirty="0" err="1" smtClean="0"/>
              <a:t>və</a:t>
            </a:r>
            <a:r>
              <a:rPr lang="en-US" sz="2800" dirty="0" smtClean="0"/>
              <a:t> </a:t>
            </a:r>
            <a:r>
              <a:rPr lang="en-US" sz="2800" dirty="0" err="1" smtClean="0"/>
              <a:t>ali</a:t>
            </a:r>
            <a:r>
              <a:rPr lang="en-US" sz="2800" dirty="0" smtClean="0"/>
              <a:t> </a:t>
            </a:r>
            <a:r>
              <a:rPr lang="en-US" sz="2800" dirty="0" err="1" smtClean="0"/>
              <a:t>təhsil</a:t>
            </a:r>
            <a:r>
              <a:rPr lang="en-US" sz="2800" dirty="0" smtClean="0"/>
              <a:t> </a:t>
            </a:r>
            <a:r>
              <a:rPr lang="en-US" sz="2800" dirty="0" err="1" smtClean="0"/>
              <a:t>bölmələrinə</a:t>
            </a:r>
            <a:r>
              <a:rPr lang="en-US" sz="2800" dirty="0" smtClean="0"/>
              <a:t> </a:t>
            </a:r>
            <a:r>
              <a:rPr lang="en-US" sz="2800" dirty="0" err="1" smtClean="0"/>
              <a:t>dair</a:t>
            </a:r>
            <a:r>
              <a:rPr lang="en-US" sz="2800" dirty="0" smtClean="0"/>
              <a:t> </a:t>
            </a:r>
            <a:r>
              <a:rPr lang="en-US" sz="2800" dirty="0" err="1" smtClean="0"/>
              <a:t>qanunvericiliyinin</a:t>
            </a:r>
            <a:r>
              <a:rPr lang="en-US" sz="2800" dirty="0" smtClean="0"/>
              <a:t> </a:t>
            </a:r>
            <a:r>
              <a:rPr lang="en-US" sz="2800" dirty="0" err="1" smtClean="0"/>
              <a:t>muvafiq</a:t>
            </a:r>
            <a:r>
              <a:rPr lang="en-US" sz="2800" dirty="0" smtClean="0"/>
              <a:t> </a:t>
            </a:r>
            <a:r>
              <a:rPr lang="en-US" sz="2800" dirty="0" err="1" smtClean="0"/>
              <a:t>qaydada</a:t>
            </a:r>
            <a:r>
              <a:rPr lang="en-US" sz="2800" dirty="0" smtClean="0"/>
              <a:t> </a:t>
            </a:r>
            <a:r>
              <a:rPr lang="en-US" sz="2800" dirty="0" err="1" smtClean="0"/>
              <a:t>uyğunlaşdırılması</a:t>
            </a:r>
            <a:r>
              <a:rPr lang="en-US" sz="2800" dirty="0" smtClean="0"/>
              <a:t> </a:t>
            </a:r>
            <a:r>
              <a:rPr lang="en-US" sz="2800" dirty="0" err="1" smtClean="0"/>
              <a:t>məqsədilə</a:t>
            </a:r>
            <a:r>
              <a:rPr lang="en-US" sz="2800" dirty="0" smtClean="0"/>
              <a:t> </a:t>
            </a:r>
            <a:r>
              <a:rPr lang="en-US" sz="2800" dirty="0" err="1" smtClean="0"/>
              <a:t>konkret</a:t>
            </a:r>
            <a:r>
              <a:rPr lang="en-US" sz="2800" dirty="0" smtClean="0"/>
              <a:t> </a:t>
            </a:r>
            <a:r>
              <a:rPr lang="en-US" sz="2800" dirty="0" err="1" smtClean="0"/>
              <a:t>tövsiyələr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4456" cy="64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Təqvim</a:t>
            </a:r>
            <a:r>
              <a:rPr lang="en-GB" dirty="0" smtClean="0"/>
              <a:t>, 1</a:t>
            </a:r>
            <a:r>
              <a:rPr lang="az-Latn-AZ" dirty="0" smtClean="0"/>
              <a:t>-</a:t>
            </a:r>
            <a:r>
              <a:rPr lang="az-Latn-AZ" dirty="0" err="1" smtClean="0"/>
              <a:t>ci</a:t>
            </a:r>
            <a:r>
              <a:rPr lang="az-Latn-AZ" dirty="0" smtClean="0"/>
              <a:t> 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9</a:t>
            </a:fld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884141"/>
              </p:ext>
            </p:extLst>
          </p:nvPr>
        </p:nvGraphicFramePr>
        <p:xfrm>
          <a:off x="476622" y="1324371"/>
          <a:ext cx="8229600" cy="512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095">
                  <a:extLst>
                    <a:ext uri="{9D8B030D-6E8A-4147-A177-3AD203B41FA5}">
                      <a16:colId xmlns="" xmlns:a16="http://schemas.microsoft.com/office/drawing/2014/main" val="1929243505"/>
                    </a:ext>
                  </a:extLst>
                </a:gridCol>
                <a:gridCol w="1507261">
                  <a:extLst>
                    <a:ext uri="{9D8B030D-6E8A-4147-A177-3AD203B41FA5}">
                      <a16:colId xmlns="" xmlns:a16="http://schemas.microsoft.com/office/drawing/2014/main" val="3884610555"/>
                    </a:ext>
                  </a:extLst>
                </a:gridCol>
                <a:gridCol w="1875121">
                  <a:extLst>
                    <a:ext uri="{9D8B030D-6E8A-4147-A177-3AD203B41FA5}">
                      <a16:colId xmlns="" xmlns:a16="http://schemas.microsoft.com/office/drawing/2014/main" val="1384436158"/>
                    </a:ext>
                  </a:extLst>
                </a:gridCol>
                <a:gridCol w="2037274">
                  <a:extLst>
                    <a:ext uri="{9D8B030D-6E8A-4147-A177-3AD203B41FA5}">
                      <a16:colId xmlns="" xmlns:a16="http://schemas.microsoft.com/office/drawing/2014/main" val="1180192965"/>
                    </a:ext>
                  </a:extLst>
                </a:gridCol>
                <a:gridCol w="2037849">
                  <a:extLst>
                    <a:ext uri="{9D8B030D-6E8A-4147-A177-3AD203B41FA5}">
                      <a16:colId xmlns="" xmlns:a16="http://schemas.microsoft.com/office/drawing/2014/main" val="1320523434"/>
                    </a:ext>
                  </a:extLst>
                </a:gridCol>
              </a:tblGrid>
              <a:tr h="43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Se</a:t>
                      </a:r>
                      <a:r>
                        <a:rPr lang="az-Latn-AZ" sz="1200" dirty="0" err="1" smtClean="0">
                          <a:effectLst/>
                        </a:rPr>
                        <a:t>nt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err="1" smtClean="0">
                          <a:effectLst/>
                        </a:rPr>
                        <a:t>Fəaliyət</a:t>
                      </a:r>
                      <a:r>
                        <a:rPr lang="az-Latn-AZ" sz="14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1.1</a:t>
                      </a:r>
                      <a:r>
                        <a:rPr lang="en-GB" sz="1400" b="1" dirty="0">
                          <a:effectLst/>
                        </a:rPr>
                        <a:t>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Hüquqi normativ çərçivəsini qiymətləndir..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 </a:t>
                      </a:r>
                      <a:r>
                        <a:rPr lang="az-Latn-AZ" sz="1400" b="1" dirty="0" smtClean="0"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err="1" smtClean="0">
                          <a:effectLst/>
                        </a:rPr>
                        <a:t>Fəaliyət</a:t>
                      </a:r>
                      <a:r>
                        <a:rPr lang="az-Latn-AZ" sz="14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2.1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err="1" smtClean="0">
                          <a:effectLst/>
                        </a:rPr>
                        <a:t>Gedişatın</a:t>
                      </a:r>
                      <a:r>
                        <a:rPr lang="az-Latn-AZ" sz="1400" b="1" dirty="0" smtClean="0">
                          <a:effectLst/>
                        </a:rPr>
                        <a:t> </a:t>
                      </a:r>
                      <a:r>
                        <a:rPr lang="az-Latn-AZ" sz="1400" b="1" dirty="0" err="1" smtClean="0">
                          <a:effectLst/>
                        </a:rPr>
                        <a:t>qiymətlənd</a:t>
                      </a:r>
                      <a:r>
                        <a:rPr lang="az-Latn-AZ" sz="1400" b="1" dirty="0" smtClean="0">
                          <a:effectLst/>
                        </a:rPr>
                        <a:t>..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</a:t>
                      </a:r>
                      <a:r>
                        <a:rPr lang="az-Latn-AZ" sz="1400" b="1" dirty="0" smtClean="0"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1330402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 err="1" smtClean="0">
                          <a:effectLst/>
                        </a:rPr>
                        <a:t>Okt</a:t>
                      </a:r>
                      <a:r>
                        <a:rPr lang="az-Latn-AZ" sz="120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2015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Fəal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</a:rPr>
                        <a:t>4.2 </a:t>
                      </a: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Akkreditasiyanın</a:t>
                      </a:r>
                      <a:r>
                        <a:rPr lang="az-Latn-AZ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az-Latn-AZ" sz="1400" b="1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xəritələnməsi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missiya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8021241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No</a:t>
                      </a:r>
                      <a:r>
                        <a:rPr lang="az-Latn-AZ" sz="1200" dirty="0" smtClean="0">
                          <a:effectLst/>
                        </a:rPr>
                        <a:t>y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Fəaliyət</a:t>
                      </a: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Təlim ehtiyaclarının təhlili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missiya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1731133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De</a:t>
                      </a:r>
                      <a:r>
                        <a:rPr lang="az-Latn-AZ" sz="1200" dirty="0" smtClean="0">
                          <a:effectLst/>
                        </a:rPr>
                        <a:t>k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Fəal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4.1.a </a:t>
                      </a:r>
                      <a:r>
                        <a:rPr lang="az-Latn-AZ" sz="1400" b="1" dirty="0" err="1" smtClean="0">
                          <a:effectLst/>
                        </a:rPr>
                        <a:t>Bolonya</a:t>
                      </a:r>
                      <a:r>
                        <a:rPr lang="az-Latn-AZ" sz="1400" b="1" dirty="0" smtClean="0">
                          <a:effectLst/>
                        </a:rPr>
                        <a:t> konteksti</a:t>
                      </a:r>
                      <a:r>
                        <a:rPr lang="az-Latn-AZ" sz="1400" b="1" baseline="0" dirty="0" smtClean="0">
                          <a:effectLst/>
                        </a:rPr>
                        <a:t> üzrə yeni məlumatlar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 </a:t>
                      </a:r>
                      <a:r>
                        <a:rPr lang="az-Latn-AZ" sz="1400" b="1" dirty="0" smtClean="0">
                          <a:effectLst/>
                        </a:rPr>
                        <a:t>təlim missiyası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7821341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 smtClean="0">
                          <a:effectLst/>
                        </a:rPr>
                        <a:t>Y</a:t>
                      </a:r>
                      <a:r>
                        <a:rPr lang="en-GB" sz="1200" dirty="0" smtClean="0">
                          <a:effectLst/>
                        </a:rPr>
                        <a:t>an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Fəal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2.2 </a:t>
                      </a:r>
                      <a:r>
                        <a:rPr lang="az-Latn-AZ" sz="1400" b="1" dirty="0" smtClean="0">
                          <a:effectLst/>
                        </a:rPr>
                        <a:t>AATM İslahatlarının</a:t>
                      </a:r>
                      <a:r>
                        <a:rPr lang="az-Latn-AZ" sz="1400" b="1" baseline="0" dirty="0" smtClean="0">
                          <a:effectLst/>
                        </a:rPr>
                        <a:t> koordinasiyası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 </a:t>
                      </a:r>
                      <a:r>
                        <a:rPr lang="az-Latn-AZ" sz="1400" b="1" dirty="0" smtClean="0"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Fəal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3.1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  <a:r>
                        <a:rPr lang="az-Latn-AZ" sz="1400" b="1" dirty="0" smtClean="0">
                          <a:effectLst/>
                        </a:rPr>
                        <a:t>AATM və KT AATM təlimi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7 </a:t>
                      </a:r>
                      <a:r>
                        <a:rPr lang="az-Latn-AZ" sz="1400" b="1" dirty="0" smtClean="0"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1650134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Fe</a:t>
                      </a:r>
                      <a:r>
                        <a:rPr lang="az-Latn-AZ" sz="1200" dirty="0" smtClean="0">
                          <a:effectLst/>
                        </a:rPr>
                        <a:t>v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9799841"/>
                  </a:ext>
                </a:extLst>
              </a:tr>
              <a:tr h="43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Mar</a:t>
                      </a:r>
                      <a:r>
                        <a:rPr lang="az-Latn-AZ" sz="1200" dirty="0" smtClean="0">
                          <a:effectLst/>
                        </a:rPr>
                        <a:t>t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Fəal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2.7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  <a:r>
                        <a:rPr lang="az-Latn-AZ" sz="1400" b="1" dirty="0" smtClean="0">
                          <a:effectLst/>
                        </a:rPr>
                        <a:t>Kommunikasiya strategiyası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</a:t>
                      </a:r>
                      <a:r>
                        <a:rPr lang="az-Latn-AZ" sz="1400" b="1" dirty="0" smtClean="0"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Fəal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</a:rPr>
                        <a:t>3.2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AzQF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az-Latn-AZ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Boşluqların</a:t>
                      </a: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təhlili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az-Latn-A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missiya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extLst>
                  <a:ext uri="{0D108BD9-81ED-4DB2-BD59-A6C34878D82A}">
                    <a16:rowId xmlns="" xmlns:a16="http://schemas.microsoft.com/office/drawing/2014/main" val="3255321265"/>
                  </a:ext>
                </a:extLst>
              </a:tr>
              <a:tr h="43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Apr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Fəal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4.3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  <a:r>
                        <a:rPr lang="az-Latn-AZ" sz="1400" b="1" dirty="0" smtClean="0">
                          <a:effectLst/>
                        </a:rPr>
                        <a:t>AT-də</a:t>
                      </a:r>
                      <a:r>
                        <a:rPr lang="az-Latn-AZ" sz="1400" b="1" baseline="0" dirty="0" smtClean="0">
                          <a:effectLst/>
                        </a:rPr>
                        <a:t> KT üzrə Standartlar və Təlimatlar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 </a:t>
                      </a:r>
                      <a:r>
                        <a:rPr lang="az-Latn-AZ" sz="1400" b="1" dirty="0" smtClean="0"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1403010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May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Fəal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2.3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  <a:r>
                        <a:rPr lang="en-GB" sz="1400" b="1" dirty="0" err="1" smtClean="0">
                          <a:effectLst/>
                        </a:rPr>
                        <a:t>Institusional</a:t>
                      </a:r>
                      <a:r>
                        <a:rPr lang="en-GB" sz="1400" b="1" dirty="0" smtClean="0">
                          <a:effectLst/>
                        </a:rPr>
                        <a:t> </a:t>
                      </a:r>
                      <a:r>
                        <a:rPr lang="en-GB" sz="1400" b="1" dirty="0" err="1" smtClean="0">
                          <a:effectLst/>
                        </a:rPr>
                        <a:t>siyasət</a:t>
                      </a:r>
                      <a:r>
                        <a:rPr lang="en-GB" sz="1400" b="1" dirty="0" smtClean="0">
                          <a:effectLst/>
                        </a:rPr>
                        <a:t>, proses </a:t>
                      </a:r>
                      <a:r>
                        <a:rPr lang="en-GB" sz="1400" b="1" dirty="0" err="1" smtClean="0">
                          <a:effectLst/>
                        </a:rPr>
                        <a:t>və</a:t>
                      </a:r>
                      <a:r>
                        <a:rPr lang="en-GB" sz="1400" b="1" dirty="0" smtClean="0">
                          <a:effectLst/>
                        </a:rPr>
                        <a:t> </a:t>
                      </a:r>
                      <a:r>
                        <a:rPr lang="en-GB" sz="1400" b="1" dirty="0" err="1" smtClean="0">
                          <a:effectLst/>
                        </a:rPr>
                        <a:t>sistemlər</a:t>
                      </a:r>
                      <a:r>
                        <a:rPr lang="en-GB" sz="1400" b="1" dirty="0" smtClean="0">
                          <a:effectLst/>
                        </a:rPr>
                        <a:t> </a:t>
                      </a:r>
                      <a:r>
                        <a:rPr lang="en-GB" sz="1400" b="1" dirty="0" err="1" smtClean="0">
                          <a:effectLst/>
                        </a:rPr>
                        <a:t>üçün</a:t>
                      </a:r>
                      <a:r>
                        <a:rPr lang="en-GB" sz="1400" b="1" dirty="0" smtClean="0">
                          <a:effectLst/>
                        </a:rPr>
                        <a:t> </a:t>
                      </a:r>
                      <a:r>
                        <a:rPr lang="en-GB" sz="1400" b="1" dirty="0" err="1" smtClean="0">
                          <a:effectLst/>
                        </a:rPr>
                        <a:t>yol</a:t>
                      </a:r>
                      <a:r>
                        <a:rPr lang="en-GB" sz="1400" b="1" dirty="0" smtClean="0">
                          <a:effectLst/>
                        </a:rPr>
                        <a:t> </a:t>
                      </a:r>
                      <a:r>
                        <a:rPr lang="en-GB" sz="1400" b="1" dirty="0" err="1" smtClean="0">
                          <a:effectLst/>
                        </a:rPr>
                        <a:t>xəritəsi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</a:t>
                      </a:r>
                      <a:r>
                        <a:rPr lang="az-Latn-AZ" sz="1400" b="1" dirty="0" smtClean="0"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95778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 smtClean="0">
                          <a:effectLst/>
                        </a:rPr>
                        <a:t>İyun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effectLst/>
                        </a:rPr>
                        <a:t>Fəal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3.3</a:t>
                      </a:r>
                      <a:r>
                        <a:rPr lang="en-GB" sz="1400" b="1" dirty="0">
                          <a:effectLst/>
                        </a:rPr>
                        <a:t>. </a:t>
                      </a:r>
                      <a:r>
                        <a:rPr lang="az-Latn-AZ" sz="1400" b="1" dirty="0" smtClean="0">
                          <a:effectLst/>
                        </a:rPr>
                        <a:t>AT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az-Latn-AZ" sz="1400" b="1" baseline="0" dirty="0" err="1" smtClean="0">
                          <a:effectLst/>
                        </a:rPr>
                        <a:t>kvalifikasiyalarını</a:t>
                      </a:r>
                      <a:r>
                        <a:rPr lang="az-Latn-AZ" sz="1400" b="1" baseline="0" dirty="0" smtClean="0">
                          <a:effectLst/>
                        </a:rPr>
                        <a:t> KÇ ilə </a:t>
                      </a:r>
                      <a:r>
                        <a:rPr lang="az-Latn-AZ" sz="1400" b="1" baseline="0" dirty="0" err="1" smtClean="0">
                          <a:effectLst/>
                        </a:rPr>
                        <a:t>uyğunlaşdırılması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</a:t>
                      </a:r>
                      <a:r>
                        <a:rPr lang="az-Latn-AZ" sz="1400" b="1" dirty="0" smtClean="0">
                          <a:effectLst/>
                        </a:rPr>
                        <a:t>missiya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931420"/>
                  </a:ext>
                </a:extLst>
              </a:tr>
              <a:tr h="407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 smtClean="0">
                          <a:effectLst/>
                        </a:rPr>
                        <a:t>İyul </a:t>
                      </a:r>
                      <a:r>
                        <a:rPr lang="en-GB" sz="1200" dirty="0" smtClean="0">
                          <a:effectLst/>
                        </a:rPr>
                        <a:t>2016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Ac</a:t>
                      </a:r>
                      <a:r>
                        <a:rPr lang="az-Latn-AZ" sz="1400" b="1" dirty="0" smtClean="0">
                          <a:effectLst/>
                        </a:rPr>
                        <a:t>Fəal</a:t>
                      </a:r>
                      <a:r>
                        <a:rPr lang="az-Latn-AZ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t </a:t>
                      </a:r>
                      <a:r>
                        <a:rPr lang="en-GB" sz="1400" b="1" dirty="0">
                          <a:effectLst/>
                        </a:rPr>
                        <a:t>4.1.b </a:t>
                      </a:r>
                      <a:r>
                        <a:rPr lang="az-Latn-AZ" sz="1400" b="1" dirty="0" smtClean="0">
                          <a:effectLst/>
                        </a:rPr>
                        <a:t>Finlandiya və Estoniyaya</a:t>
                      </a:r>
                      <a:r>
                        <a:rPr lang="az-Latn-AZ" sz="1400" b="1" baseline="0" dirty="0" smtClean="0">
                          <a:effectLst/>
                        </a:rPr>
                        <a:t> təlim səfəri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1831885"/>
                  </a:ext>
                </a:extLst>
              </a:tr>
              <a:tr h="35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</a:t>
                      </a:r>
                      <a:r>
                        <a:rPr lang="az-Latn-AZ" sz="1200" dirty="0" err="1" smtClean="0">
                          <a:effectLst/>
                        </a:rPr>
                        <a:t>vq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US" altLang="en-US" sz="1000" dirty="0">
                          <a:solidFill>
                            <a:schemeClr val="bg1"/>
                          </a:solidFill>
                          <a:latin typeface="Times New L" pitchFamily="18" charset="0"/>
                        </a:rPr>
                        <a:t>This project is funded by the European Union</a:t>
                      </a:r>
                      <a:endParaRPr lang="ru-RU" altLang="en-US" sz="1000" dirty="0">
                        <a:solidFill>
                          <a:schemeClr val="bg1"/>
                        </a:solidFill>
                        <a:latin typeface="Times New L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58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22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545</Words>
  <Application>Microsoft Office PowerPoint</Application>
  <PresentationFormat>Экран (4:3)</PresentationFormat>
  <Paragraphs>160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Office-teema</vt:lpstr>
      <vt:lpstr>Презентация PowerPoint</vt:lpstr>
      <vt:lpstr>Məqsəd</vt:lpstr>
      <vt:lpstr>Layihənin məqsədi</vt:lpstr>
      <vt:lpstr>İcbari nəticələr</vt:lpstr>
      <vt:lpstr>İcbari nəticə 4: AT-də Keyfiyət Təminatı üzrə Standartlar</vt:lpstr>
      <vt:lpstr>İcbari nəticə 3: Azərbaycan KÇ-nin hazırlanması</vt:lpstr>
      <vt:lpstr>İcbari nəticə 2: Koordinasiya və Şəbəkələşmə potensialı</vt:lpstr>
      <vt:lpstr>İcbarı nəticə 1: Hüquqi-normativ çərçivə</vt:lpstr>
      <vt:lpstr>Təqvim, 1-ci il</vt:lpstr>
      <vt:lpstr>Təqvim, 2-ci il</vt:lpstr>
      <vt:lpstr>AATM Tvinninq Layihəsinin Resursları: Aİ Maliyyəsi 1.3 M€ - 470 günü əhatə edən QME səfərləri </vt:lpstr>
      <vt:lpstr>Презентация PowerPoint</vt:lpstr>
      <vt:lpstr>Презентация PowerPoint</vt:lpstr>
    </vt:vector>
  </TitlesOfParts>
  <Company>Opetushallitus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Holopainen Johanna</dc:creator>
  <cp:lastModifiedBy>Mammadova</cp:lastModifiedBy>
  <cp:revision>200</cp:revision>
  <cp:lastPrinted>2014-06-02T10:56:04Z</cp:lastPrinted>
  <dcterms:created xsi:type="dcterms:W3CDTF">2014-05-14T05:32:59Z</dcterms:created>
  <dcterms:modified xsi:type="dcterms:W3CDTF">2016-05-31T12:05:07Z</dcterms:modified>
</cp:coreProperties>
</file>