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814" r:id="rId1"/>
  </p:sldMasterIdLst>
  <p:notesMasterIdLst>
    <p:notesMasterId r:id="rId13"/>
  </p:notesMasterIdLst>
  <p:handoutMasterIdLst>
    <p:handoutMasterId r:id="rId14"/>
  </p:handoutMasterIdLst>
  <p:sldIdLst>
    <p:sldId id="326" r:id="rId2"/>
    <p:sldId id="319" r:id="rId3"/>
    <p:sldId id="320" r:id="rId4"/>
    <p:sldId id="330" r:id="rId5"/>
    <p:sldId id="334" r:id="rId6"/>
    <p:sldId id="332" r:id="rId7"/>
    <p:sldId id="333" r:id="rId8"/>
    <p:sldId id="328" r:id="rId9"/>
    <p:sldId id="329" r:id="rId10"/>
    <p:sldId id="335" r:id="rId11"/>
    <p:sldId id="337" r:id="rId12"/>
  </p:sldIdLst>
  <p:sldSz cx="9144000" cy="6858000" type="screen4x3"/>
  <p:notesSz cx="6808788" cy="99409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D0D"/>
    <a:srgbClr val="928B81"/>
    <a:srgbClr val="FFA300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1194" y="108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6/9/2016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9.6.2016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293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24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smtClean="0"/>
              <a:t>10.6.2016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05053" y="2324100"/>
            <a:ext cx="8083322" cy="1775460"/>
          </a:xfrm>
        </p:spPr>
        <p:txBody>
          <a:bodyPr/>
          <a:lstStyle/>
          <a:p>
            <a:r>
              <a:rPr lang="fi-FI" sz="4800" dirty="0">
                <a:solidFill>
                  <a:srgbClr val="0D93D2"/>
                </a:solidFill>
              </a:rPr>
              <a:t>Twinning – a </a:t>
            </a:r>
            <a:r>
              <a:rPr lang="fi-FI" sz="4800" dirty="0" err="1">
                <a:solidFill>
                  <a:srgbClr val="0D93D2"/>
                </a:solidFill>
              </a:rPr>
              <a:t>Tool</a:t>
            </a:r>
            <a:r>
              <a:rPr lang="fi-FI" sz="4800" dirty="0">
                <a:solidFill>
                  <a:srgbClr val="0D93D2"/>
                </a:solidFill>
              </a:rPr>
              <a:t> to </a:t>
            </a:r>
            <a:r>
              <a:rPr lang="fi-FI" sz="4800" dirty="0" err="1">
                <a:solidFill>
                  <a:srgbClr val="0D93D2"/>
                </a:solidFill>
              </a:rPr>
              <a:t>Develop</a:t>
            </a:r>
            <a:r>
              <a:rPr lang="fi-FI" sz="4800" dirty="0">
                <a:solidFill>
                  <a:srgbClr val="0D93D2"/>
                </a:solidFill>
              </a:rPr>
              <a:t> </a:t>
            </a:r>
            <a:r>
              <a:rPr lang="fi-FI" sz="4800" dirty="0" err="1">
                <a:solidFill>
                  <a:srgbClr val="0D93D2"/>
                </a:solidFill>
              </a:rPr>
              <a:t>Education</a:t>
            </a:r>
            <a:r>
              <a:rPr lang="fi-FI" sz="4800" dirty="0">
                <a:solidFill>
                  <a:srgbClr val="0D93D2"/>
                </a:solidFill>
              </a:rPr>
              <a:t> and Evaluation Systems</a:t>
            </a:r>
            <a:br>
              <a:rPr lang="fi-FI" sz="4800" dirty="0">
                <a:solidFill>
                  <a:srgbClr val="0D93D2"/>
                </a:solidFill>
              </a:rPr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Eerikki Vainio</a:t>
            </a:r>
          </a:p>
          <a:p>
            <a:r>
              <a:rPr lang="fi-FI" dirty="0" smtClean="0"/>
              <a:t>10</a:t>
            </a:r>
            <a:r>
              <a:rPr lang="fi-FI" dirty="0" smtClean="0"/>
              <a:t>.6.2016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248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617221"/>
            <a:ext cx="8047037" cy="5319346"/>
          </a:xfrm>
        </p:spPr>
        <p:txBody>
          <a:bodyPr/>
          <a:lstStyle/>
          <a:p>
            <a:r>
              <a:rPr lang="fi-FI" sz="1800" dirty="0" smtClean="0">
                <a:solidFill>
                  <a:prstClr val="black"/>
                </a:solidFill>
              </a:rPr>
              <a:t>Component 4</a:t>
            </a:r>
            <a:r>
              <a:rPr lang="fi-FI" sz="1800" b="0" dirty="0" smtClean="0">
                <a:solidFill>
                  <a:prstClr val="black"/>
                </a:solidFill>
              </a:rPr>
              <a:t>	 </a:t>
            </a:r>
          </a:p>
          <a:p>
            <a:r>
              <a:rPr lang="fi-FI" sz="1800" b="0" dirty="0">
                <a:solidFill>
                  <a:prstClr val="black"/>
                </a:solidFill>
              </a:rPr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 → </a:t>
            </a:r>
            <a:r>
              <a:rPr lang="fi-FI" sz="1800" b="0" dirty="0" err="1">
                <a:solidFill>
                  <a:prstClr val="black"/>
                </a:solidFill>
              </a:rPr>
              <a:t>strengthening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self-evaluation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capacity</a:t>
            </a:r>
            <a:r>
              <a:rPr lang="fi-FI" sz="1800" b="0" dirty="0">
                <a:solidFill>
                  <a:prstClr val="black"/>
                </a:solidFill>
              </a:rPr>
              <a:t> of </a:t>
            </a:r>
            <a:r>
              <a:rPr lang="fi-FI" sz="1800" b="0" dirty="0" err="1">
                <a:solidFill>
                  <a:prstClr val="black"/>
                </a:solidFill>
              </a:rPr>
              <a:t>HEIs</a:t>
            </a:r>
            <a:endParaRPr lang="fi-FI" sz="1800" b="0" dirty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→ </a:t>
            </a:r>
            <a:r>
              <a:rPr lang="fi-FI" sz="1800" b="0" dirty="0" err="1">
                <a:solidFill>
                  <a:prstClr val="black"/>
                </a:solidFill>
              </a:rPr>
              <a:t>developing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Standards</a:t>
            </a:r>
            <a:r>
              <a:rPr lang="fi-FI" sz="1800" b="0" dirty="0">
                <a:solidFill>
                  <a:prstClr val="black"/>
                </a:solidFill>
              </a:rPr>
              <a:t> and </a:t>
            </a:r>
            <a:r>
              <a:rPr lang="fi-FI" sz="1800" b="0" dirty="0" err="1">
                <a:solidFill>
                  <a:prstClr val="black"/>
                </a:solidFill>
              </a:rPr>
              <a:t>Guidelines</a:t>
            </a:r>
            <a:r>
              <a:rPr lang="fi-FI" sz="1800" b="0" dirty="0">
                <a:solidFill>
                  <a:prstClr val="black"/>
                </a:solidFill>
              </a:rPr>
              <a:t> for QA in </a:t>
            </a:r>
            <a:r>
              <a:rPr lang="fi-FI" sz="1800" b="0" dirty="0" err="1">
                <a:solidFill>
                  <a:prstClr val="black"/>
                </a:solidFill>
              </a:rPr>
              <a:t>higher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education</a:t>
            </a:r>
            <a:r>
              <a:rPr lang="fi-FI" sz="1800" b="0" dirty="0">
                <a:solidFill>
                  <a:prstClr val="black"/>
                </a:solidFill>
              </a:rPr>
              <a:t> in 	</a:t>
            </a:r>
            <a:r>
              <a:rPr lang="fi-FI" sz="1800" b="0" dirty="0" err="1">
                <a:solidFill>
                  <a:prstClr val="black"/>
                </a:solidFill>
              </a:rPr>
              <a:t>Azerbaijan</a:t>
            </a:r>
            <a:r>
              <a:rPr lang="fi-FI" sz="1800" b="0" dirty="0">
                <a:solidFill>
                  <a:prstClr val="black"/>
                </a:solidFill>
              </a:rPr>
              <a:t> in </a:t>
            </a:r>
            <a:r>
              <a:rPr lang="fi-FI" sz="1800" b="0" dirty="0" err="1">
                <a:solidFill>
                  <a:prstClr val="black"/>
                </a:solidFill>
              </a:rPr>
              <a:t>cooperation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with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local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experts</a:t>
            </a:r>
            <a:r>
              <a:rPr lang="fi-FI" sz="1800" b="0" dirty="0">
                <a:solidFill>
                  <a:prstClr val="black"/>
                </a:solidFill>
              </a:rPr>
              <a:t> and </a:t>
            </a:r>
            <a:r>
              <a:rPr lang="fi-FI" sz="1800" b="0" dirty="0" err="1">
                <a:solidFill>
                  <a:prstClr val="black"/>
                </a:solidFill>
              </a:rPr>
              <a:t>carrying</a:t>
            </a:r>
            <a:r>
              <a:rPr lang="fi-FI" sz="1800" b="0" dirty="0">
                <a:solidFill>
                  <a:prstClr val="black"/>
                </a:solidFill>
              </a:rPr>
              <a:t> out </a:t>
            </a:r>
            <a:r>
              <a:rPr lang="fi-FI" sz="1800" b="0" dirty="0" err="1">
                <a:solidFill>
                  <a:prstClr val="black"/>
                </a:solidFill>
              </a:rPr>
              <a:t>pilot</a:t>
            </a:r>
            <a:r>
              <a:rPr lang="fi-FI" sz="1800" b="0" dirty="0">
                <a:solidFill>
                  <a:prstClr val="black"/>
                </a:solidFill>
              </a:rPr>
              <a:t> 	</a:t>
            </a:r>
            <a:r>
              <a:rPr lang="fi-FI" sz="1800" b="0" dirty="0" err="1">
                <a:solidFill>
                  <a:prstClr val="black"/>
                </a:solidFill>
              </a:rPr>
              <a:t>external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evaluations</a:t>
            </a:r>
            <a:r>
              <a:rPr lang="fi-FI" sz="1800" b="0" dirty="0">
                <a:solidFill>
                  <a:prstClr val="black"/>
                </a:solidFill>
              </a:rPr>
              <a:t> in 3 </a:t>
            </a:r>
            <a:r>
              <a:rPr lang="fi-FI" sz="1800" b="0" dirty="0" err="1">
                <a:solidFill>
                  <a:prstClr val="black"/>
                </a:solidFill>
              </a:rPr>
              <a:t>HEIs</a:t>
            </a:r>
            <a:endParaRPr lang="fi-FI" sz="1800" b="0" dirty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→ </a:t>
            </a:r>
            <a:r>
              <a:rPr lang="fi-FI" sz="1800" b="0" dirty="0" err="1">
                <a:solidFill>
                  <a:prstClr val="black"/>
                </a:solidFill>
              </a:rPr>
              <a:t>based</a:t>
            </a:r>
            <a:r>
              <a:rPr lang="fi-FI" sz="1800" b="0" dirty="0">
                <a:solidFill>
                  <a:prstClr val="black"/>
                </a:solidFill>
              </a:rPr>
              <a:t> on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results</a:t>
            </a:r>
            <a:r>
              <a:rPr lang="fi-FI" sz="1800" b="0" dirty="0">
                <a:solidFill>
                  <a:prstClr val="black"/>
                </a:solidFill>
              </a:rPr>
              <a:t> of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external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evaluations</a:t>
            </a:r>
            <a:r>
              <a:rPr lang="fi-FI" sz="1800" b="0" dirty="0">
                <a:solidFill>
                  <a:prstClr val="black"/>
                </a:solidFill>
              </a:rPr>
              <a:t>, </a:t>
            </a:r>
            <a:r>
              <a:rPr lang="fi-FI" sz="1800" b="0" dirty="0" err="1">
                <a:solidFill>
                  <a:prstClr val="black"/>
                </a:solidFill>
              </a:rPr>
              <a:t>updating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	</a:t>
            </a:r>
            <a:r>
              <a:rPr lang="fi-FI" sz="1800" b="0" dirty="0" err="1">
                <a:solidFill>
                  <a:prstClr val="black"/>
                </a:solidFill>
              </a:rPr>
              <a:t>Standards</a:t>
            </a:r>
            <a:r>
              <a:rPr lang="fi-FI" sz="1800" b="0" dirty="0">
                <a:solidFill>
                  <a:prstClr val="black"/>
                </a:solidFill>
              </a:rPr>
              <a:t> and </a:t>
            </a:r>
            <a:r>
              <a:rPr lang="fi-FI" sz="1800" b="0" dirty="0" err="1">
                <a:solidFill>
                  <a:prstClr val="black"/>
                </a:solidFill>
              </a:rPr>
              <a:t>Guidelines</a:t>
            </a:r>
            <a:r>
              <a:rPr lang="fi-FI" sz="1800" b="0" dirty="0">
                <a:solidFill>
                  <a:prstClr val="black"/>
                </a:solidFill>
              </a:rPr>
              <a:t> for QA and </a:t>
            </a:r>
            <a:r>
              <a:rPr lang="fi-FI" sz="1800" b="0" dirty="0" err="1">
                <a:solidFill>
                  <a:prstClr val="black"/>
                </a:solidFill>
              </a:rPr>
              <a:t>creating</a:t>
            </a:r>
            <a:r>
              <a:rPr lang="fi-FI" sz="1800" b="0" dirty="0">
                <a:solidFill>
                  <a:prstClr val="black"/>
                </a:solidFill>
              </a:rPr>
              <a:t> a </a:t>
            </a:r>
            <a:r>
              <a:rPr lang="fi-FI" sz="1800" b="0" dirty="0" err="1">
                <a:solidFill>
                  <a:prstClr val="black"/>
                </a:solidFill>
              </a:rPr>
              <a:t>roadmap</a:t>
            </a:r>
            <a:r>
              <a:rPr lang="fi-FI" sz="1800" b="0" dirty="0">
                <a:solidFill>
                  <a:prstClr val="black"/>
                </a:solidFill>
              </a:rPr>
              <a:t> for </a:t>
            </a:r>
            <a:r>
              <a:rPr lang="fi-FI" sz="1800" b="0" dirty="0" err="1">
                <a:solidFill>
                  <a:prstClr val="black"/>
                </a:solidFill>
              </a:rPr>
              <a:t>developing</a:t>
            </a:r>
            <a:r>
              <a:rPr lang="fi-FI" sz="1800" b="0" dirty="0">
                <a:solidFill>
                  <a:prstClr val="black"/>
                </a:solidFill>
              </a:rPr>
              <a:t> 	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higher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education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system</a:t>
            </a:r>
            <a:r>
              <a:rPr lang="fi-FI" sz="1800" b="0" dirty="0">
                <a:solidFill>
                  <a:prstClr val="black"/>
                </a:solidFill>
              </a:rPr>
              <a:t> (</a:t>
            </a:r>
            <a:r>
              <a:rPr lang="fi-FI" sz="1800" b="0" dirty="0" err="1">
                <a:solidFill>
                  <a:prstClr val="black"/>
                </a:solidFill>
              </a:rPr>
              <a:t>support</a:t>
            </a:r>
            <a:r>
              <a:rPr lang="fi-FI" sz="1800" b="0" dirty="0">
                <a:solidFill>
                  <a:prstClr val="black"/>
                </a:solidFill>
              </a:rPr>
              <a:t> to </a:t>
            </a:r>
            <a:r>
              <a:rPr lang="fi-FI" sz="1800" b="0" dirty="0" err="1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creation</a:t>
            </a:r>
            <a:r>
              <a:rPr lang="fi-FI" sz="1800" b="0" dirty="0">
                <a:solidFill>
                  <a:prstClr val="black"/>
                </a:solidFill>
              </a:rPr>
              <a:t> of a QA </a:t>
            </a:r>
            <a:r>
              <a:rPr lang="fi-FI" sz="1800" b="0" dirty="0" err="1">
                <a:solidFill>
                  <a:prstClr val="black"/>
                </a:solidFill>
              </a:rPr>
              <a:t>Agency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endParaRPr lang="fi-FI" sz="1800" b="0" dirty="0">
              <a:solidFill>
                <a:prstClr val="black"/>
              </a:solidFill>
            </a:endParaRPr>
          </a:p>
          <a:p>
            <a:endParaRPr lang="fi-FI" sz="1800" b="0" dirty="0" smtClean="0">
              <a:solidFill>
                <a:prstClr val="black"/>
              </a:solidFill>
            </a:endParaRPr>
          </a:p>
          <a:p>
            <a:pPr algn="ctr"/>
            <a:r>
              <a:rPr lang="fi-FI" sz="2000" dirty="0" smtClean="0">
                <a:solidFill>
                  <a:prstClr val="black"/>
                </a:solidFill>
              </a:rPr>
              <a:t>For </a:t>
            </a:r>
            <a:r>
              <a:rPr lang="fi-FI" sz="2000" dirty="0" err="1" smtClean="0">
                <a:solidFill>
                  <a:prstClr val="black"/>
                </a:solidFill>
              </a:rPr>
              <a:t>further</a:t>
            </a:r>
            <a:r>
              <a:rPr lang="fi-FI" sz="2000" dirty="0" smtClean="0">
                <a:solidFill>
                  <a:prstClr val="black"/>
                </a:solidFill>
              </a:rPr>
              <a:t> </a:t>
            </a:r>
            <a:r>
              <a:rPr lang="fi-FI" sz="2000" dirty="0" err="1" smtClean="0">
                <a:solidFill>
                  <a:prstClr val="black"/>
                </a:solidFill>
              </a:rPr>
              <a:t>information</a:t>
            </a:r>
            <a:r>
              <a:rPr lang="fi-FI" sz="2000" dirty="0" smtClean="0">
                <a:solidFill>
                  <a:prstClr val="black"/>
                </a:solidFill>
              </a:rPr>
              <a:t>, </a:t>
            </a:r>
            <a:r>
              <a:rPr lang="fi-FI" sz="2000" dirty="0" err="1" smtClean="0">
                <a:solidFill>
                  <a:prstClr val="black"/>
                </a:solidFill>
              </a:rPr>
              <a:t>please</a:t>
            </a:r>
            <a:r>
              <a:rPr lang="fi-FI" sz="2000" dirty="0" smtClean="0">
                <a:solidFill>
                  <a:prstClr val="black"/>
                </a:solidFill>
              </a:rPr>
              <a:t> </a:t>
            </a:r>
            <a:r>
              <a:rPr lang="fi-FI" sz="2000" dirty="0" err="1" smtClean="0">
                <a:solidFill>
                  <a:prstClr val="black"/>
                </a:solidFill>
              </a:rPr>
              <a:t>visit</a:t>
            </a:r>
            <a:r>
              <a:rPr lang="fi-FI" sz="2000" dirty="0" smtClean="0">
                <a:solidFill>
                  <a:prstClr val="black"/>
                </a:solidFill>
              </a:rPr>
              <a:t> </a:t>
            </a:r>
            <a:r>
              <a:rPr lang="fi-FI" sz="2000" dirty="0" err="1" smtClean="0">
                <a:solidFill>
                  <a:prstClr val="black"/>
                </a:solidFill>
              </a:rPr>
              <a:t>the</a:t>
            </a:r>
            <a:r>
              <a:rPr lang="fi-FI" sz="2000" dirty="0" smtClean="0">
                <a:solidFill>
                  <a:prstClr val="black"/>
                </a:solidFill>
              </a:rPr>
              <a:t> </a:t>
            </a:r>
            <a:r>
              <a:rPr lang="fi-FI" sz="2000" dirty="0" err="1" smtClean="0">
                <a:solidFill>
                  <a:prstClr val="black"/>
                </a:solidFill>
              </a:rPr>
              <a:t>website</a:t>
            </a:r>
            <a:r>
              <a:rPr lang="fi-FI" sz="2000" dirty="0" smtClean="0">
                <a:solidFill>
                  <a:prstClr val="black"/>
                </a:solidFill>
              </a:rPr>
              <a:t> of </a:t>
            </a:r>
            <a:r>
              <a:rPr lang="fi-FI" sz="2000" dirty="0" err="1" smtClean="0">
                <a:solidFill>
                  <a:prstClr val="black"/>
                </a:solidFill>
              </a:rPr>
              <a:t>the</a:t>
            </a:r>
            <a:r>
              <a:rPr lang="fi-FI" sz="2000" dirty="0" smtClean="0">
                <a:solidFill>
                  <a:prstClr val="black"/>
                </a:solidFill>
              </a:rPr>
              <a:t> </a:t>
            </a:r>
            <a:r>
              <a:rPr lang="fi-FI" sz="2000" dirty="0" err="1" smtClean="0">
                <a:solidFill>
                  <a:prstClr val="black"/>
                </a:solidFill>
              </a:rPr>
              <a:t>project</a:t>
            </a:r>
            <a:r>
              <a:rPr lang="fi-FI" sz="2000" dirty="0" smtClean="0">
                <a:solidFill>
                  <a:prstClr val="black"/>
                </a:solidFill>
              </a:rPr>
              <a:t>:</a:t>
            </a:r>
          </a:p>
          <a:p>
            <a:pPr algn="ctr"/>
            <a:r>
              <a:rPr lang="fi-FI" sz="2800" dirty="0" smtClean="0">
                <a:solidFill>
                  <a:schemeClr val="accent1"/>
                </a:solidFill>
              </a:rPr>
              <a:t>www.ehea.edu.az</a:t>
            </a:r>
            <a:r>
              <a:rPr lang="fi-FI" sz="2800" dirty="0">
                <a:solidFill>
                  <a:schemeClr val="accent1"/>
                </a:solidFill>
              </a:rPr>
              <a:t>/</a:t>
            </a:r>
          </a:p>
          <a:p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088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pic>
        <p:nvPicPr>
          <p:cNvPr id="5" name="Sisällön paikkamerkki 6" descr="http://sd.keepcalm-o-matic.co.uk/i/keep-calm-we-re-twinning-today.png"/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067" y="473075"/>
            <a:ext cx="4683578" cy="5464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834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Twinning – </a:t>
            </a:r>
            <a:r>
              <a:rPr lang="fi-FI" dirty="0" err="1" smtClean="0"/>
              <a:t>Cooperation</a:t>
            </a:r>
            <a:r>
              <a:rPr lang="fi-FI" dirty="0" smtClean="0"/>
              <a:t> </a:t>
            </a:r>
            <a:r>
              <a:rPr lang="fi-FI" dirty="0" err="1"/>
              <a:t>B</a:t>
            </a:r>
            <a:r>
              <a:rPr lang="fi-FI" dirty="0" err="1" smtClean="0"/>
              <a:t>etween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EU and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Beneficiaries</a:t>
            </a:r>
            <a:endParaRPr lang="fi-FI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41338" y="1356360"/>
            <a:ext cx="8047037" cy="48082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An </a:t>
            </a:r>
            <a:r>
              <a:rPr lang="fi-FI" b="0" dirty="0" err="1" smtClean="0"/>
              <a:t>instrument</a:t>
            </a:r>
            <a:r>
              <a:rPr lang="fi-FI" b="0" dirty="0" smtClean="0"/>
              <a:t> for </a:t>
            </a:r>
            <a:r>
              <a:rPr lang="fi-FI" b="0" dirty="0" err="1" smtClean="0"/>
              <a:t>cooperation</a:t>
            </a:r>
            <a:r>
              <a:rPr lang="fi-FI" b="0" dirty="0" smtClean="0"/>
              <a:t> </a:t>
            </a:r>
            <a:r>
              <a:rPr lang="fi-FI" b="0" dirty="0" err="1" smtClean="0"/>
              <a:t>between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public</a:t>
            </a:r>
            <a:r>
              <a:rPr lang="fi-FI" b="0" dirty="0" smtClean="0"/>
              <a:t> </a:t>
            </a:r>
            <a:r>
              <a:rPr lang="fi-FI" b="0" dirty="0" err="1" smtClean="0"/>
              <a:t>administrations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EU </a:t>
            </a:r>
            <a:r>
              <a:rPr lang="fi-FI" b="0" dirty="0" err="1" smtClean="0"/>
              <a:t>Member</a:t>
            </a:r>
            <a:r>
              <a:rPr lang="fi-FI" b="0" dirty="0" smtClean="0"/>
              <a:t> </a:t>
            </a:r>
            <a:r>
              <a:rPr lang="fi-FI" b="0" dirty="0" err="1" smtClean="0"/>
              <a:t>States</a:t>
            </a:r>
            <a:r>
              <a:rPr lang="fi-FI" b="0" dirty="0" smtClean="0"/>
              <a:t> (MS) and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Beneficiary</a:t>
            </a:r>
            <a:r>
              <a:rPr lang="fi-FI" b="0" dirty="0" smtClean="0"/>
              <a:t> </a:t>
            </a:r>
            <a:r>
              <a:rPr lang="fi-FI" b="0" dirty="0" err="1" smtClean="0"/>
              <a:t>Countries</a:t>
            </a:r>
            <a:r>
              <a:rPr lang="fi-FI" b="0" dirty="0" smtClean="0"/>
              <a:t> (BC)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Aims</a:t>
            </a:r>
            <a:r>
              <a:rPr lang="fi-FI" b="0" dirty="0" smtClean="0"/>
              <a:t> at </a:t>
            </a:r>
            <a:r>
              <a:rPr lang="fi-FI" b="0" dirty="0" err="1" smtClean="0"/>
              <a:t>strengthening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administrative</a:t>
            </a:r>
            <a:r>
              <a:rPr lang="fi-FI" b="0" dirty="0" smtClean="0"/>
              <a:t> and </a:t>
            </a:r>
            <a:r>
              <a:rPr lang="fi-FI" b="0" dirty="0" err="1" smtClean="0"/>
              <a:t>judicial</a:t>
            </a:r>
            <a:r>
              <a:rPr lang="fi-FI" b="0" dirty="0" smtClean="0"/>
              <a:t> </a:t>
            </a:r>
            <a:r>
              <a:rPr lang="fi-FI" b="0" dirty="0" err="1" smtClean="0"/>
              <a:t>capacity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Beneficiary</a:t>
            </a:r>
            <a:r>
              <a:rPr lang="fi-FI" b="0" dirty="0" smtClean="0"/>
              <a:t> </a:t>
            </a:r>
            <a:r>
              <a:rPr lang="fi-FI" b="0" dirty="0" err="1" smtClean="0"/>
              <a:t>Countries</a:t>
            </a:r>
            <a:endParaRPr lang="fi-FI" b="0" dirty="0" smtClean="0"/>
          </a:p>
          <a:p>
            <a:r>
              <a:rPr lang="fi-FI" sz="1800" b="0" dirty="0" smtClean="0">
                <a:solidFill>
                  <a:prstClr val="black"/>
                </a:solidFill>
              </a:rPr>
              <a:t>	→</a:t>
            </a:r>
            <a:r>
              <a:rPr lang="fi-FI" sz="1800" b="0" dirty="0" smtClean="0">
                <a:solidFill>
                  <a:prstClr val="black"/>
                </a:solidFill>
                <a:cs typeface="+mn-cs"/>
              </a:rPr>
              <a:t> an </a:t>
            </a:r>
            <a:r>
              <a:rPr lang="fi-FI" sz="1800" b="0" dirty="0" err="1" smtClean="0">
                <a:solidFill>
                  <a:prstClr val="black"/>
                </a:solidFill>
                <a:cs typeface="+mn-cs"/>
              </a:rPr>
              <a:t>institution</a:t>
            </a:r>
            <a:r>
              <a:rPr lang="fi-FI" sz="1800" b="0" dirty="0" smtClean="0">
                <a:solidFill>
                  <a:prstClr val="black"/>
                </a:solidFill>
                <a:cs typeface="+mn-cs"/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  <a:cs typeface="+mn-cs"/>
              </a:rPr>
              <a:t>building</a:t>
            </a:r>
            <a:r>
              <a:rPr lang="fi-FI" sz="1800" b="0" dirty="0" smtClean="0">
                <a:solidFill>
                  <a:prstClr val="black"/>
                </a:solidFill>
                <a:cs typeface="+mn-cs"/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  <a:cs typeface="+mn-cs"/>
              </a:rPr>
              <a:t>cooperation</a:t>
            </a:r>
            <a:r>
              <a:rPr lang="fi-FI" sz="1800" b="0" dirty="0" smtClean="0">
                <a:solidFill>
                  <a:prstClr val="black"/>
                </a:solidFill>
                <a:cs typeface="+mn-cs"/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  <a:cs typeface="+mn-cs"/>
              </a:rPr>
              <a:t>instrument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Available</a:t>
            </a:r>
            <a:r>
              <a:rPr lang="fi-FI" b="0" dirty="0" smtClean="0"/>
              <a:t> for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candidate</a:t>
            </a:r>
            <a:r>
              <a:rPr lang="fi-FI" b="0" dirty="0" smtClean="0"/>
              <a:t> </a:t>
            </a:r>
            <a:r>
              <a:rPr lang="fi-FI" b="0" dirty="0" err="1" smtClean="0"/>
              <a:t>countries</a:t>
            </a:r>
            <a:r>
              <a:rPr lang="fi-FI" b="0" dirty="0" smtClean="0"/>
              <a:t> (and </a:t>
            </a:r>
            <a:r>
              <a:rPr lang="fi-FI" b="0" dirty="0" err="1" smtClean="0"/>
              <a:t>pre-candidates</a:t>
            </a:r>
            <a:r>
              <a:rPr lang="fi-FI" b="0" dirty="0" smtClean="0"/>
              <a:t>) and </a:t>
            </a:r>
            <a:r>
              <a:rPr lang="fi-FI" b="0" dirty="0" err="1" smtClean="0"/>
              <a:t>countries</a:t>
            </a:r>
            <a:r>
              <a:rPr lang="fi-FI" b="0" dirty="0" smtClean="0"/>
              <a:t> </a:t>
            </a:r>
            <a:r>
              <a:rPr lang="fi-FI" b="0" dirty="0" err="1" smtClean="0"/>
              <a:t>covered</a:t>
            </a:r>
            <a:r>
              <a:rPr lang="fi-FI" b="0" dirty="0" smtClean="0"/>
              <a:t> </a:t>
            </a:r>
            <a:r>
              <a:rPr lang="fi-FI" b="0" dirty="0" err="1" smtClean="0"/>
              <a:t>by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European </a:t>
            </a:r>
            <a:r>
              <a:rPr lang="fi-FI" b="0" dirty="0" err="1" smtClean="0"/>
              <a:t>Neighbourhood</a:t>
            </a:r>
            <a:r>
              <a:rPr lang="fi-FI" b="0" dirty="0" smtClean="0"/>
              <a:t> </a:t>
            </a:r>
            <a:r>
              <a:rPr lang="fi-FI" b="0" dirty="0" err="1" smtClean="0"/>
              <a:t>Policy</a:t>
            </a:r>
            <a:endParaRPr lang="fi-FI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Twinning </a:t>
            </a:r>
            <a:r>
              <a:rPr lang="fi-FI" b="0" dirty="0" err="1" smtClean="0"/>
              <a:t>projects</a:t>
            </a:r>
            <a:r>
              <a:rPr lang="fi-FI" b="0" dirty="0" smtClean="0"/>
              <a:t> </a:t>
            </a:r>
            <a:r>
              <a:rPr lang="fi-FI" b="0" dirty="0" err="1" smtClean="0"/>
              <a:t>are</a:t>
            </a:r>
            <a:r>
              <a:rPr lang="fi-FI" b="0" dirty="0" smtClean="0"/>
              <a:t> </a:t>
            </a:r>
            <a:r>
              <a:rPr lang="fi-FI" b="0" dirty="0" err="1" smtClean="0"/>
              <a:t>built</a:t>
            </a:r>
            <a:r>
              <a:rPr lang="fi-FI" b="0" dirty="0" smtClean="0"/>
              <a:t> </a:t>
            </a:r>
            <a:r>
              <a:rPr lang="fi-FI" b="0" dirty="0" err="1" smtClean="0"/>
              <a:t>around</a:t>
            </a:r>
            <a:r>
              <a:rPr lang="fi-FI" b="0" dirty="0" smtClean="0"/>
              <a:t> </a:t>
            </a:r>
            <a:r>
              <a:rPr lang="fi-FI" b="0" dirty="0" err="1" smtClean="0"/>
              <a:t>jointly</a:t>
            </a:r>
            <a:r>
              <a:rPr lang="fi-FI" b="0" dirty="0" smtClean="0"/>
              <a:t> </a:t>
            </a:r>
            <a:r>
              <a:rPr lang="fi-FI" b="0" dirty="0" err="1" smtClean="0"/>
              <a:t>agreed</a:t>
            </a:r>
            <a:r>
              <a:rPr lang="fi-FI" b="0" dirty="0" smtClean="0"/>
              <a:t> </a:t>
            </a:r>
            <a:r>
              <a:rPr lang="fi-FI" b="0" dirty="0" err="1" smtClean="0"/>
              <a:t>policy</a:t>
            </a:r>
            <a:r>
              <a:rPr lang="fi-FI" b="0" dirty="0" smtClean="0"/>
              <a:t> </a:t>
            </a:r>
            <a:r>
              <a:rPr lang="fi-FI" b="0" dirty="0" err="1" smtClean="0"/>
              <a:t>objectives</a:t>
            </a:r>
            <a:endParaRPr lang="fi-FI" b="0" dirty="0" smtClean="0"/>
          </a:p>
          <a:p>
            <a:r>
              <a:rPr lang="fi-FI" sz="1800" b="0" dirty="0" smtClean="0">
                <a:solidFill>
                  <a:prstClr val="black"/>
                </a:solidFill>
              </a:rPr>
              <a:t>	→ </a:t>
            </a:r>
            <a:r>
              <a:rPr lang="fi-FI" sz="1800" b="0" dirty="0" err="1" smtClean="0">
                <a:solidFill>
                  <a:prstClr val="black"/>
                </a:solidFill>
              </a:rPr>
              <a:t>derive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from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joint</a:t>
            </a:r>
            <a:r>
              <a:rPr lang="fi-FI" sz="1800" b="0" dirty="0" smtClean="0">
                <a:solidFill>
                  <a:prstClr val="black"/>
                </a:solidFill>
              </a:rPr>
              <a:t> EU-</a:t>
            </a:r>
            <a:r>
              <a:rPr lang="fi-FI" sz="1800" b="0" dirty="0" err="1" smtClean="0">
                <a:solidFill>
                  <a:prstClr val="black"/>
                </a:solidFill>
              </a:rPr>
              <a:t>Beneficiary</a:t>
            </a:r>
            <a:r>
              <a:rPr lang="fi-FI" sz="1800" b="0" dirty="0" smtClean="0">
                <a:solidFill>
                  <a:prstClr val="black"/>
                </a:solidFill>
              </a:rPr>
              <a:t> Country agenda (</a:t>
            </a:r>
            <a:r>
              <a:rPr lang="fi-FI" sz="1800" b="0" dirty="0" err="1" smtClean="0">
                <a:solidFill>
                  <a:prstClr val="black"/>
                </a:solidFill>
              </a:rPr>
              <a:t>e.g</a:t>
            </a:r>
            <a:r>
              <a:rPr lang="fi-FI" sz="1800" b="0" dirty="0" smtClean="0">
                <a:solidFill>
                  <a:prstClr val="black"/>
                </a:solidFill>
              </a:rPr>
              <a:t>. Association 	</a:t>
            </a:r>
            <a:r>
              <a:rPr lang="fi-FI" sz="1800" b="0" dirty="0" err="1" smtClean="0">
                <a:solidFill>
                  <a:prstClr val="black"/>
                </a:solidFill>
              </a:rPr>
              <a:t>Agreements</a:t>
            </a:r>
            <a:r>
              <a:rPr lang="fi-FI" sz="1800" b="0" dirty="0" smtClean="0">
                <a:solidFill>
                  <a:prstClr val="black"/>
                </a:solidFill>
              </a:rPr>
              <a:t>, </a:t>
            </a:r>
            <a:r>
              <a:rPr lang="fi-FI" sz="1800" b="0" dirty="0" err="1" smtClean="0">
                <a:solidFill>
                  <a:prstClr val="black"/>
                </a:solidFill>
              </a:rPr>
              <a:t>Cooperation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Agreements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r>
              <a:rPr lang="fi-FI" sz="1800" b="0" dirty="0" smtClean="0">
                <a:solidFill>
                  <a:prstClr val="black"/>
                </a:solidFill>
              </a:rPr>
              <a:t>	→ </a:t>
            </a:r>
            <a:r>
              <a:rPr lang="fi-FI" sz="1800" b="0" dirty="0" err="1" smtClean="0">
                <a:solidFill>
                  <a:prstClr val="black"/>
                </a:solidFill>
              </a:rPr>
              <a:t>Beneficiary</a:t>
            </a:r>
            <a:r>
              <a:rPr lang="fi-FI" sz="1800" b="0" dirty="0" smtClean="0">
                <a:solidFill>
                  <a:prstClr val="black"/>
                </a:solidFill>
              </a:rPr>
              <a:t> Country </a:t>
            </a:r>
            <a:r>
              <a:rPr lang="fi-FI" sz="1800" b="0" dirty="0" err="1" smtClean="0">
                <a:solidFill>
                  <a:prstClr val="black"/>
                </a:solidFill>
              </a:rPr>
              <a:t>retains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ownership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→ </a:t>
            </a:r>
            <a:r>
              <a:rPr lang="fi-FI" sz="1800" b="0" dirty="0" err="1" smtClean="0">
                <a:solidFill>
                  <a:prstClr val="black"/>
                </a:solidFill>
              </a:rPr>
              <a:t>demand</a:t>
            </a:r>
            <a:r>
              <a:rPr lang="fi-FI" sz="1800" b="0" dirty="0" err="1">
                <a:solidFill>
                  <a:prstClr val="black"/>
                </a:solidFill>
              </a:rPr>
              <a:t>-</a:t>
            </a:r>
            <a:r>
              <a:rPr lang="fi-FI" sz="1800" b="0" dirty="0" err="1" smtClean="0">
                <a:solidFill>
                  <a:prstClr val="black"/>
                </a:solidFill>
              </a:rPr>
              <a:t>driven</a:t>
            </a:r>
            <a:endParaRPr lang="fi-FI" sz="1800" b="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b="0" dirty="0" err="1"/>
              <a:t>Treaty</a:t>
            </a:r>
            <a:r>
              <a:rPr lang="fi-FI" sz="1800" b="0" dirty="0"/>
              <a:t> on </a:t>
            </a:r>
            <a:r>
              <a:rPr lang="fi-FI" sz="1800" b="0" dirty="0" err="1"/>
              <a:t>the</a:t>
            </a:r>
            <a:r>
              <a:rPr lang="fi-FI" sz="1800" b="0" dirty="0"/>
              <a:t> </a:t>
            </a:r>
            <a:r>
              <a:rPr lang="fi-FI" sz="1800" b="0" dirty="0" err="1"/>
              <a:t>functioning</a:t>
            </a:r>
            <a:r>
              <a:rPr lang="fi-FI" sz="1800" b="0" dirty="0"/>
              <a:t> of </a:t>
            </a:r>
            <a:r>
              <a:rPr lang="fi-FI" sz="1800" b="0" dirty="0" err="1"/>
              <a:t>the</a:t>
            </a:r>
            <a:r>
              <a:rPr lang="fi-FI" sz="1800" b="0" dirty="0"/>
              <a:t> European Union (Art. 212)</a:t>
            </a:r>
          </a:p>
          <a:p>
            <a:endParaRPr lang="fi-FI" sz="1800" b="0" dirty="0" smtClean="0">
              <a:solidFill>
                <a:prstClr val="black"/>
              </a:solidFill>
            </a:endParaRPr>
          </a:p>
          <a:p>
            <a:endParaRPr lang="fi-FI" sz="1800" b="0" dirty="0" smtClean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b="0" dirty="0"/>
          </a:p>
          <a:p>
            <a:endParaRPr lang="fi-FI" b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07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205740"/>
            <a:ext cx="8047037" cy="573082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Call for </a:t>
            </a:r>
            <a:r>
              <a:rPr lang="fi-FI" b="0" dirty="0" err="1" smtClean="0"/>
              <a:t>proposals</a:t>
            </a:r>
            <a:r>
              <a:rPr lang="fi-FI" b="0" dirty="0" smtClean="0"/>
              <a:t>,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Beneficiary</a:t>
            </a:r>
            <a:r>
              <a:rPr lang="fi-FI" b="0" dirty="0" smtClean="0"/>
              <a:t> Country </a:t>
            </a:r>
            <a:r>
              <a:rPr lang="fi-FI" b="0" dirty="0" err="1" smtClean="0"/>
              <a:t>takes</a:t>
            </a:r>
            <a:r>
              <a:rPr lang="fi-FI" b="0" dirty="0" smtClean="0"/>
              <a:t> </a:t>
            </a:r>
            <a:r>
              <a:rPr lang="fi-FI" b="0" dirty="0" err="1" smtClean="0"/>
              <a:t>part</a:t>
            </a:r>
            <a:r>
              <a:rPr lang="fi-FI" b="0" dirty="0" smtClean="0"/>
              <a:t> in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selection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Twinning </a:t>
            </a:r>
            <a:r>
              <a:rPr lang="fi-FI" b="0" dirty="0" err="1" smtClean="0"/>
              <a:t>partner</a:t>
            </a:r>
            <a:r>
              <a:rPr lang="fi-FI" b="0" dirty="0" smtClean="0"/>
              <a:t>(s)</a:t>
            </a:r>
            <a:endParaRPr lang="fi-FI" b="0" dirty="0" smtClean="0"/>
          </a:p>
          <a:p>
            <a:r>
              <a:rPr lang="fi-FI" sz="1800" b="0" dirty="0" smtClean="0">
                <a:solidFill>
                  <a:prstClr val="black"/>
                </a:solidFill>
              </a:rPr>
              <a:t>	→ </a:t>
            </a:r>
            <a:r>
              <a:rPr lang="fi-FI" sz="1800" b="0" dirty="0" err="1" smtClean="0">
                <a:solidFill>
                  <a:prstClr val="black"/>
                </a:solidFill>
              </a:rPr>
              <a:t>call</a:t>
            </a:r>
            <a:r>
              <a:rPr lang="fi-FI" sz="1800" b="0" dirty="0" smtClean="0">
                <a:solidFill>
                  <a:prstClr val="black"/>
                </a:solidFill>
              </a:rPr>
              <a:t> for </a:t>
            </a:r>
            <a:r>
              <a:rPr lang="fi-FI" sz="1800" b="0" dirty="0" err="1" smtClean="0">
                <a:solidFill>
                  <a:prstClr val="black"/>
                </a:solidFill>
              </a:rPr>
              <a:t>proposals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Beneficiary</a:t>
            </a:r>
            <a:r>
              <a:rPr lang="fi-FI" sz="1800" b="0" dirty="0" smtClean="0">
                <a:solidFill>
                  <a:prstClr val="black"/>
                </a:solidFill>
              </a:rPr>
              <a:t> Country + EU)</a:t>
            </a:r>
          </a:p>
          <a:p>
            <a:r>
              <a:rPr lang="fi-FI" sz="1800" b="0" dirty="0" smtClean="0">
                <a:solidFill>
                  <a:prstClr val="black"/>
                </a:solidFill>
              </a:rPr>
              <a:t>	→ </a:t>
            </a:r>
            <a:r>
              <a:rPr lang="fi-FI" sz="1800" b="0" dirty="0" err="1" smtClean="0">
                <a:solidFill>
                  <a:prstClr val="black"/>
                </a:solidFill>
              </a:rPr>
              <a:t>submission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proposals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Member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States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Central </a:t>
            </a:r>
            <a:r>
              <a:rPr lang="fi-FI" b="0" dirty="0" err="1" smtClean="0"/>
              <a:t>actors</a:t>
            </a:r>
            <a:r>
              <a:rPr lang="fi-FI" b="0" dirty="0" smtClean="0"/>
              <a:t> </a:t>
            </a:r>
            <a:r>
              <a:rPr lang="fi-FI" b="0" dirty="0" err="1" smtClean="0"/>
              <a:t>include</a:t>
            </a:r>
            <a:r>
              <a:rPr lang="fi-FI" b="0" dirty="0" smtClean="0"/>
              <a:t> </a:t>
            </a:r>
            <a:r>
              <a:rPr lang="fi-FI" b="0" dirty="0" err="1" smtClean="0"/>
              <a:t>two</a:t>
            </a:r>
            <a:r>
              <a:rPr lang="fi-FI" b="0" dirty="0" smtClean="0"/>
              <a:t> Project </a:t>
            </a:r>
            <a:r>
              <a:rPr lang="fi-FI" b="0" dirty="0" err="1" smtClean="0"/>
              <a:t>Leaders</a:t>
            </a:r>
            <a:r>
              <a:rPr lang="fi-FI" b="0" dirty="0" smtClean="0"/>
              <a:t> (MS, BC), </a:t>
            </a:r>
            <a:r>
              <a:rPr lang="fi-FI" b="0" dirty="0" err="1" smtClean="0"/>
              <a:t>Resident</a:t>
            </a:r>
            <a:r>
              <a:rPr lang="fi-FI" b="0" dirty="0" smtClean="0"/>
              <a:t> Twinning </a:t>
            </a:r>
            <a:r>
              <a:rPr lang="fi-FI" b="0" dirty="0" err="1" smtClean="0"/>
              <a:t>Adviser</a:t>
            </a:r>
            <a:r>
              <a:rPr lang="fi-FI" b="0" dirty="0" smtClean="0"/>
              <a:t>, RTA </a:t>
            </a:r>
            <a:r>
              <a:rPr lang="fi-FI" b="0" dirty="0" err="1" smtClean="0"/>
              <a:t>Counterpart</a:t>
            </a:r>
            <a:r>
              <a:rPr lang="fi-FI" b="0" dirty="0" smtClean="0"/>
              <a:t>, Short </a:t>
            </a:r>
            <a:r>
              <a:rPr lang="fi-FI" b="0" dirty="0" err="1" smtClean="0"/>
              <a:t>Term</a:t>
            </a:r>
            <a:r>
              <a:rPr lang="fi-FI" b="0" dirty="0" smtClean="0"/>
              <a:t> </a:t>
            </a:r>
            <a:r>
              <a:rPr lang="fi-FI" b="0" dirty="0" err="1" smtClean="0"/>
              <a:t>Experts</a:t>
            </a:r>
            <a:endParaRPr lang="fi-FI" b="0" dirty="0" smtClean="0"/>
          </a:p>
          <a:p>
            <a:r>
              <a:rPr lang="fi-FI" sz="1800" b="0" dirty="0"/>
              <a:t>	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cooperation</a:t>
            </a:r>
            <a:r>
              <a:rPr lang="fi-FI" sz="1800" b="0" dirty="0" smtClean="0">
                <a:solidFill>
                  <a:prstClr val="black"/>
                </a:solidFill>
              </a:rPr>
              <a:t>, </a:t>
            </a:r>
            <a:r>
              <a:rPr lang="fi-FI" sz="1800" b="0" dirty="0" err="1" smtClean="0">
                <a:solidFill>
                  <a:prstClr val="black"/>
                </a:solidFill>
              </a:rPr>
              <a:t>peer</a:t>
            </a:r>
            <a:r>
              <a:rPr lang="fi-FI" sz="1800" b="0" dirty="0" smtClean="0">
                <a:solidFill>
                  <a:prstClr val="black"/>
                </a:solidFill>
              </a:rPr>
              <a:t>-to-</a:t>
            </a:r>
            <a:r>
              <a:rPr lang="fi-FI" sz="1800" b="0" dirty="0" err="1" smtClean="0">
                <a:solidFill>
                  <a:prstClr val="black"/>
                </a:solidFill>
              </a:rPr>
              <a:t>peer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approach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Funding</a:t>
            </a:r>
            <a:r>
              <a:rPr lang="fi-FI" b="0" dirty="0" smtClean="0"/>
              <a:t>:</a:t>
            </a:r>
          </a:p>
          <a:p>
            <a:r>
              <a:rPr lang="fi-FI" sz="1800" b="0" dirty="0" smtClean="0"/>
              <a:t>	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Instrument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Pre-Accession</a:t>
            </a:r>
            <a:r>
              <a:rPr lang="fi-FI" sz="1800" b="0" dirty="0" smtClean="0">
                <a:solidFill>
                  <a:prstClr val="black"/>
                </a:solidFill>
              </a:rPr>
              <a:t> II (</a:t>
            </a:r>
            <a:r>
              <a:rPr lang="fi-FI" sz="1800" b="0" dirty="0" err="1" smtClean="0">
                <a:solidFill>
                  <a:prstClr val="black"/>
                </a:solidFill>
              </a:rPr>
              <a:t>candidate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countries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r>
              <a:rPr lang="fi-FI" sz="1800" b="0" dirty="0">
                <a:solidFill>
                  <a:prstClr val="black"/>
                </a:solidFill>
              </a:rPr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	- </a:t>
            </a:r>
            <a:r>
              <a:rPr lang="fi-FI" sz="1800" b="0" dirty="0" err="1" smtClean="0">
                <a:solidFill>
                  <a:prstClr val="black"/>
                </a:solidFill>
              </a:rPr>
              <a:t>total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budget</a:t>
            </a:r>
            <a:r>
              <a:rPr lang="fi-FI" sz="1800" b="0" dirty="0" smtClean="0">
                <a:solidFill>
                  <a:prstClr val="black"/>
                </a:solidFill>
              </a:rPr>
              <a:t>: 11,7 </a:t>
            </a:r>
            <a:r>
              <a:rPr lang="fi-FI" sz="1800" b="0" dirty="0" err="1" smtClean="0">
                <a:solidFill>
                  <a:prstClr val="black"/>
                </a:solidFill>
              </a:rPr>
              <a:t>billion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euros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funding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period</a:t>
            </a:r>
            <a:r>
              <a:rPr lang="fi-FI" sz="1800" b="0" dirty="0" smtClean="0">
                <a:solidFill>
                  <a:prstClr val="black"/>
                </a:solidFill>
              </a:rPr>
              <a:t> 2014-2020)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European </a:t>
            </a:r>
            <a:r>
              <a:rPr lang="fi-FI" sz="1800" b="0" dirty="0" err="1" smtClean="0">
                <a:solidFill>
                  <a:prstClr val="black"/>
                </a:solidFill>
              </a:rPr>
              <a:t>Neighbourhood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Instrument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neighbour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countries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r>
              <a:rPr lang="fi-FI" sz="1800" b="0" dirty="0">
                <a:solidFill>
                  <a:prstClr val="black"/>
                </a:solidFill>
              </a:rPr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	- </a:t>
            </a:r>
            <a:r>
              <a:rPr lang="fi-FI" sz="1800" b="0" dirty="0" err="1" smtClean="0">
                <a:solidFill>
                  <a:prstClr val="black"/>
                </a:solidFill>
              </a:rPr>
              <a:t>total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budget</a:t>
            </a:r>
            <a:r>
              <a:rPr lang="fi-FI" sz="1800" b="0" dirty="0" smtClean="0">
                <a:solidFill>
                  <a:prstClr val="black"/>
                </a:solidFill>
              </a:rPr>
              <a:t>: 15,4 </a:t>
            </a:r>
            <a:r>
              <a:rPr lang="fi-FI" sz="1800" b="0" dirty="0" err="1" smtClean="0">
                <a:solidFill>
                  <a:prstClr val="black"/>
                </a:solidFill>
              </a:rPr>
              <a:t>billion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euros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funding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period</a:t>
            </a:r>
            <a:r>
              <a:rPr lang="fi-FI" sz="1800" b="0" dirty="0" smtClean="0">
                <a:solidFill>
                  <a:prstClr val="black"/>
                </a:solidFill>
              </a:rPr>
              <a:t> 2014-2020)</a:t>
            </a:r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Countries</a:t>
            </a:r>
            <a:r>
              <a:rPr lang="fi-FI" b="0" dirty="0" smtClean="0"/>
              <a:t> </a:t>
            </a:r>
            <a:r>
              <a:rPr lang="fi-FI" b="0" dirty="0" err="1" smtClean="0"/>
              <a:t>included</a:t>
            </a:r>
            <a:r>
              <a:rPr lang="fi-FI" b="0" dirty="0" smtClean="0"/>
              <a:t>:</a:t>
            </a:r>
          </a:p>
          <a:p>
            <a:r>
              <a:rPr lang="fi-FI" sz="1800" b="0" dirty="0"/>
              <a:t>	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Albania, Bosnia and </a:t>
            </a:r>
            <a:r>
              <a:rPr lang="fi-FI" sz="1800" b="0" dirty="0" err="1" smtClean="0">
                <a:solidFill>
                  <a:prstClr val="black"/>
                </a:solidFill>
              </a:rPr>
              <a:t>Herzegovina</a:t>
            </a:r>
            <a:r>
              <a:rPr lang="fi-FI" sz="1800" b="0" dirty="0" smtClean="0">
                <a:solidFill>
                  <a:prstClr val="black"/>
                </a:solidFill>
              </a:rPr>
              <a:t>, </a:t>
            </a:r>
            <a:r>
              <a:rPr lang="fi-FI" sz="1800" b="0" dirty="0" err="1" smtClean="0">
                <a:solidFill>
                  <a:prstClr val="black"/>
                </a:solidFill>
              </a:rPr>
              <a:t>Croatia</a:t>
            </a:r>
            <a:r>
              <a:rPr lang="fi-FI" sz="1800" b="0" dirty="0" smtClean="0">
                <a:solidFill>
                  <a:prstClr val="black"/>
                </a:solidFill>
              </a:rPr>
              <a:t>,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former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Yugoslav</a:t>
            </a:r>
            <a:r>
              <a:rPr lang="fi-FI" sz="1800" b="0" dirty="0" smtClean="0">
                <a:solidFill>
                  <a:prstClr val="black"/>
                </a:solidFill>
              </a:rPr>
              <a:t> 	</a:t>
            </a:r>
            <a:r>
              <a:rPr lang="fi-FI" sz="1800" b="0" dirty="0" err="1" smtClean="0">
                <a:solidFill>
                  <a:prstClr val="black"/>
                </a:solidFill>
              </a:rPr>
              <a:t>Republic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Macedonia</a:t>
            </a:r>
            <a:r>
              <a:rPr lang="fi-FI" sz="1800" b="0" dirty="0" smtClean="0">
                <a:solidFill>
                  <a:prstClr val="black"/>
                </a:solidFill>
              </a:rPr>
              <a:t>, Kosovo, Montenegro, Serbia, </a:t>
            </a:r>
            <a:r>
              <a:rPr lang="fi-FI" sz="1800" b="0" dirty="0" err="1" smtClean="0">
                <a:solidFill>
                  <a:prstClr val="black"/>
                </a:solidFill>
              </a:rPr>
              <a:t>Turkey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Algeria, Armenia, </a:t>
            </a:r>
            <a:r>
              <a:rPr lang="fi-FI" sz="1800" b="0" dirty="0" err="1" smtClean="0">
                <a:solidFill>
                  <a:prstClr val="black"/>
                </a:solidFill>
              </a:rPr>
              <a:t>Azerbaijan</a:t>
            </a:r>
            <a:r>
              <a:rPr lang="fi-FI" sz="1800" b="0" dirty="0" smtClean="0">
                <a:solidFill>
                  <a:prstClr val="black"/>
                </a:solidFill>
              </a:rPr>
              <a:t>, </a:t>
            </a:r>
            <a:r>
              <a:rPr lang="fi-FI" sz="1800" b="0" dirty="0" err="1" smtClean="0">
                <a:solidFill>
                  <a:prstClr val="black"/>
                </a:solidFill>
              </a:rPr>
              <a:t>Egypt</a:t>
            </a:r>
            <a:r>
              <a:rPr lang="fi-FI" sz="1800" b="0" dirty="0" smtClean="0">
                <a:solidFill>
                  <a:prstClr val="black"/>
                </a:solidFill>
              </a:rPr>
              <a:t>, Georgia, Israel, Jordan, </a:t>
            </a:r>
            <a:r>
              <a:rPr lang="fi-FI" sz="1800" b="0" dirty="0" err="1" smtClean="0">
                <a:solidFill>
                  <a:prstClr val="black"/>
                </a:solidFill>
              </a:rPr>
              <a:t>Lebanon</a:t>
            </a:r>
            <a:r>
              <a:rPr lang="fi-FI" sz="1800" b="0" dirty="0" smtClean="0">
                <a:solidFill>
                  <a:prstClr val="black"/>
                </a:solidFill>
              </a:rPr>
              <a:t>, 	Moldova, </a:t>
            </a:r>
            <a:r>
              <a:rPr lang="fi-FI" sz="1800" b="0" dirty="0" err="1" smtClean="0">
                <a:solidFill>
                  <a:prstClr val="black"/>
                </a:solidFill>
              </a:rPr>
              <a:t>Morocco</a:t>
            </a:r>
            <a:r>
              <a:rPr lang="fi-FI" sz="1800" b="0" dirty="0" smtClean="0">
                <a:solidFill>
                  <a:prstClr val="black"/>
                </a:solidFill>
              </a:rPr>
              <a:t>, Tunisia, </a:t>
            </a:r>
            <a:r>
              <a:rPr lang="fi-FI" sz="1800" b="0" dirty="0" err="1" smtClean="0">
                <a:solidFill>
                  <a:prstClr val="black"/>
                </a:solidFill>
              </a:rPr>
              <a:t>Ukraine</a:t>
            </a:r>
            <a:endParaRPr lang="fi-FI" sz="1800" b="0" dirty="0" smtClean="0">
              <a:solidFill>
                <a:prstClr val="black"/>
              </a:solidFill>
            </a:endParaRPr>
          </a:p>
          <a:p>
            <a:endParaRPr lang="fi-FI" b="0" dirty="0" smtClean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8321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441961"/>
            <a:ext cx="8047037" cy="549460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solidFill>
                  <a:prstClr val="black"/>
                </a:solidFill>
              </a:rPr>
              <a:t>Over</a:t>
            </a:r>
            <a:r>
              <a:rPr lang="fi-FI" b="0" dirty="0">
                <a:solidFill>
                  <a:prstClr val="black"/>
                </a:solidFill>
              </a:rPr>
              <a:t> 2 000 Twinning </a:t>
            </a:r>
            <a:r>
              <a:rPr lang="fi-FI" b="0" dirty="0" err="1">
                <a:solidFill>
                  <a:prstClr val="black"/>
                </a:solidFill>
              </a:rPr>
              <a:t>projects</a:t>
            </a:r>
            <a:r>
              <a:rPr lang="fi-FI" b="0" dirty="0">
                <a:solidFill>
                  <a:prstClr val="black"/>
                </a:solidFill>
              </a:rPr>
              <a:t> </a:t>
            </a:r>
            <a:r>
              <a:rPr lang="fi-FI" b="0" dirty="0" err="1">
                <a:solidFill>
                  <a:prstClr val="black"/>
                </a:solidFill>
              </a:rPr>
              <a:t>since</a:t>
            </a:r>
            <a:r>
              <a:rPr lang="fi-FI" b="0" dirty="0">
                <a:solidFill>
                  <a:prstClr val="black"/>
                </a:solidFill>
              </a:rPr>
              <a:t> 1998 (Finland </a:t>
            </a:r>
            <a:r>
              <a:rPr lang="fi-FI" b="0" dirty="0" err="1">
                <a:solidFill>
                  <a:prstClr val="black"/>
                </a:solidFill>
              </a:rPr>
              <a:t>approx</a:t>
            </a:r>
            <a:r>
              <a:rPr lang="fi-FI" b="0" dirty="0">
                <a:solidFill>
                  <a:prstClr val="black"/>
                </a:solidFill>
              </a:rPr>
              <a:t>. 180)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solidFill>
                  <a:prstClr val="black"/>
                </a:solidFill>
              </a:rPr>
              <a:t>Azerbaijan</a:t>
            </a:r>
            <a:r>
              <a:rPr lang="fi-FI" b="0" dirty="0">
                <a:solidFill>
                  <a:prstClr val="black"/>
                </a:solidFill>
              </a:rPr>
              <a:t>: </a:t>
            </a:r>
            <a:r>
              <a:rPr lang="fi-FI" b="0" dirty="0" smtClean="0">
                <a:solidFill>
                  <a:prstClr val="black"/>
                </a:solidFill>
              </a:rPr>
              <a:t>43 </a:t>
            </a:r>
            <a:r>
              <a:rPr lang="fi-FI" b="0" dirty="0">
                <a:solidFill>
                  <a:prstClr val="black"/>
                </a:solidFill>
              </a:rPr>
              <a:t>Twinning </a:t>
            </a:r>
            <a:r>
              <a:rPr lang="fi-FI" b="0" dirty="0" err="1" smtClean="0">
                <a:solidFill>
                  <a:prstClr val="black"/>
                </a:solidFill>
              </a:rPr>
              <a:t>projects</a:t>
            </a:r>
            <a:r>
              <a:rPr lang="fi-FI" b="0" dirty="0" smtClean="0">
                <a:solidFill>
                  <a:prstClr val="black"/>
                </a:solidFill>
              </a:rPr>
              <a:t> </a:t>
            </a:r>
            <a:r>
              <a:rPr lang="fi-FI" b="0" dirty="0" err="1" smtClean="0">
                <a:solidFill>
                  <a:prstClr val="black"/>
                </a:solidFill>
              </a:rPr>
              <a:t>initiated</a:t>
            </a:r>
            <a:r>
              <a:rPr lang="fi-FI" b="0" dirty="0" smtClean="0">
                <a:solidFill>
                  <a:prstClr val="black"/>
                </a:solidFill>
              </a:rPr>
              <a:t> </a:t>
            </a:r>
            <a:r>
              <a:rPr lang="fi-FI" b="0" dirty="0" err="1">
                <a:solidFill>
                  <a:prstClr val="black"/>
                </a:solidFill>
              </a:rPr>
              <a:t>since</a:t>
            </a:r>
            <a:r>
              <a:rPr lang="fi-FI" b="0" dirty="0">
                <a:solidFill>
                  <a:prstClr val="black"/>
                </a:solidFill>
              </a:rPr>
              <a:t> </a:t>
            </a:r>
            <a:r>
              <a:rPr lang="fi-FI" b="0" dirty="0" smtClean="0">
                <a:solidFill>
                  <a:prstClr val="black"/>
                </a:solidFill>
              </a:rPr>
              <a:t>2006:</a:t>
            </a:r>
          </a:p>
          <a:p>
            <a:r>
              <a:rPr lang="fi-FI" sz="1800" b="0" dirty="0">
                <a:solidFill>
                  <a:prstClr val="black"/>
                </a:solidFill>
              </a:rPr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→ 25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concluded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→ 8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being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implemented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→ 5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projects</a:t>
            </a:r>
            <a:r>
              <a:rPr lang="fi-FI" sz="1800" b="0" dirty="0" smtClean="0">
                <a:solidFill>
                  <a:prstClr val="black"/>
                </a:solidFill>
              </a:rPr>
              <a:t> in </a:t>
            </a:r>
            <a:r>
              <a:rPr lang="fi-FI" sz="1800" b="0" dirty="0" err="1" smtClean="0">
                <a:solidFill>
                  <a:prstClr val="black"/>
                </a:solidFill>
              </a:rPr>
              <a:t>contract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negotiations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phase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→ 1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</a:t>
            </a:r>
            <a:r>
              <a:rPr lang="fi-FI" sz="1800" b="0" dirty="0" smtClean="0">
                <a:solidFill>
                  <a:prstClr val="black"/>
                </a:solidFill>
              </a:rPr>
              <a:t> in </a:t>
            </a:r>
            <a:r>
              <a:rPr lang="fi-FI" sz="1800" b="0" dirty="0" err="1" smtClean="0">
                <a:solidFill>
                  <a:prstClr val="black"/>
                </a:solidFill>
              </a:rPr>
              <a:t>call</a:t>
            </a:r>
            <a:r>
              <a:rPr lang="fi-FI" sz="1800" b="0" dirty="0" smtClean="0">
                <a:solidFill>
                  <a:prstClr val="black"/>
                </a:solidFill>
              </a:rPr>
              <a:t> for </a:t>
            </a:r>
            <a:r>
              <a:rPr lang="fi-FI" sz="1800" b="0" dirty="0" err="1" smtClean="0">
                <a:solidFill>
                  <a:prstClr val="black"/>
                </a:solidFill>
              </a:rPr>
              <a:t>proposals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phase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→ 4 </a:t>
            </a:r>
            <a:r>
              <a:rPr lang="fi-FI" sz="1800" b="0" dirty="0" err="1" smtClean="0">
                <a:solidFill>
                  <a:prstClr val="black"/>
                </a:solidFill>
              </a:rPr>
              <a:t>projects</a:t>
            </a:r>
            <a:r>
              <a:rPr lang="fi-FI" sz="1800" b="0" dirty="0" smtClean="0">
                <a:solidFill>
                  <a:prstClr val="black"/>
                </a:solidFill>
              </a:rPr>
              <a:t> in </a:t>
            </a:r>
            <a:r>
              <a:rPr lang="fi-FI" sz="1800" b="0" dirty="0" err="1" smtClean="0">
                <a:solidFill>
                  <a:prstClr val="black"/>
                </a:solidFill>
              </a:rPr>
              <a:t>preparation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phase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400" b="0" dirty="0" smtClean="0">
                <a:solidFill>
                  <a:prstClr val="black"/>
                </a:solidFill>
              </a:rPr>
              <a:t>	(</a:t>
            </a:r>
            <a:r>
              <a:rPr lang="fi-FI" sz="1400" b="0" dirty="0" err="1" smtClean="0">
                <a:solidFill>
                  <a:prstClr val="black"/>
                </a:solidFill>
              </a:rPr>
              <a:t>Source</a:t>
            </a:r>
            <a:r>
              <a:rPr lang="fi-FI" sz="1400" b="0" dirty="0" smtClean="0">
                <a:solidFill>
                  <a:prstClr val="black"/>
                </a:solidFill>
              </a:rPr>
              <a:t>: </a:t>
            </a:r>
            <a:r>
              <a:rPr lang="fi-FI" sz="1400" b="0" i="1" dirty="0" smtClean="0">
                <a:solidFill>
                  <a:prstClr val="black"/>
                </a:solidFill>
              </a:rPr>
              <a:t>PAO for </a:t>
            </a:r>
            <a:r>
              <a:rPr lang="fi-FI" sz="1400" b="0" i="1" dirty="0" err="1" smtClean="0">
                <a:solidFill>
                  <a:prstClr val="black"/>
                </a:solidFill>
              </a:rPr>
              <a:t>Coordination</a:t>
            </a:r>
            <a:r>
              <a:rPr lang="fi-FI" sz="1400" b="0" i="1" dirty="0" smtClean="0">
                <a:solidFill>
                  <a:prstClr val="black"/>
                </a:solidFill>
              </a:rPr>
              <a:t> of EU </a:t>
            </a:r>
            <a:r>
              <a:rPr lang="fi-FI" sz="1400" b="0" i="1" dirty="0" err="1" smtClean="0">
                <a:solidFill>
                  <a:prstClr val="black"/>
                </a:solidFill>
              </a:rPr>
              <a:t>Programmes</a:t>
            </a:r>
            <a:r>
              <a:rPr lang="fi-FI" sz="1400" b="0" i="1" dirty="0" smtClean="0">
                <a:solidFill>
                  <a:prstClr val="black"/>
                </a:solidFill>
              </a:rPr>
              <a:t> in </a:t>
            </a:r>
            <a:r>
              <a:rPr lang="fi-FI" sz="1400" b="0" i="1" dirty="0" err="1" smtClean="0">
                <a:solidFill>
                  <a:prstClr val="black"/>
                </a:solidFill>
              </a:rPr>
              <a:t>Azerbaijan</a:t>
            </a:r>
            <a:r>
              <a:rPr lang="fi-FI" sz="1400" b="0" i="1" dirty="0" smtClean="0">
                <a:solidFill>
                  <a:prstClr val="black"/>
                </a:solidFill>
              </a:rPr>
              <a:t> </a:t>
            </a:r>
            <a:r>
              <a:rPr lang="fi-FI" sz="1400" b="0" i="1" dirty="0" err="1" smtClean="0">
                <a:solidFill>
                  <a:prstClr val="black"/>
                </a:solidFill>
              </a:rPr>
              <a:t>website</a:t>
            </a:r>
            <a:r>
              <a:rPr lang="fi-FI" sz="1400" b="0" dirty="0" smtClean="0">
                <a:solidFill>
                  <a:prstClr val="black"/>
                </a:solidFill>
              </a:rPr>
              <a:t>)</a:t>
            </a:r>
          </a:p>
          <a:p>
            <a:endParaRPr lang="fi-FI" sz="1400" b="0" dirty="0">
              <a:solidFill>
                <a:prstClr val="black"/>
              </a:solidFill>
            </a:endParaRPr>
          </a:p>
          <a:p>
            <a:endParaRPr lang="fi-FI" sz="1400" b="0" dirty="0" smtClean="0">
              <a:solidFill>
                <a:prstClr val="black"/>
              </a:solidFill>
            </a:endParaRPr>
          </a:p>
          <a:p>
            <a:pPr algn="ctr"/>
            <a:endParaRPr lang="fi-FI" sz="1400" b="0" dirty="0">
              <a:solidFill>
                <a:prstClr val="black"/>
              </a:solidFill>
            </a:endParaRPr>
          </a:p>
          <a:p>
            <a:pPr algn="ctr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  <p:pic>
        <p:nvPicPr>
          <p:cNvPr id="6" name="Kuva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840" y="3429000"/>
            <a:ext cx="1805940" cy="180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249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Twinning at FINEEC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149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AZ Twinning Project </a:t>
            </a:r>
            <a:r>
              <a:rPr lang="fi-FI" dirty="0" err="1" smtClean="0"/>
              <a:t>Timeline</a:t>
            </a:r>
            <a:r>
              <a:rPr lang="fi-FI" dirty="0" smtClean="0"/>
              <a:t> in a </a:t>
            </a:r>
            <a:r>
              <a:rPr lang="fi-FI" dirty="0" err="1" smtClean="0"/>
              <a:t>Nutshell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363980"/>
            <a:ext cx="8047037" cy="45725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Identification</a:t>
            </a:r>
            <a:r>
              <a:rPr lang="fi-FI" b="0" dirty="0" smtClean="0"/>
              <a:t> of a </a:t>
            </a:r>
            <a:r>
              <a:rPr lang="fi-FI" b="0" dirty="0" err="1" smtClean="0"/>
              <a:t>project</a:t>
            </a:r>
            <a:r>
              <a:rPr lang="fi-FI" b="0" dirty="0" smtClean="0"/>
              <a:t> </a:t>
            </a:r>
            <a:r>
              <a:rPr lang="fi-FI" b="0" dirty="0"/>
              <a:t>/ </a:t>
            </a:r>
            <a:r>
              <a:rPr lang="fi-FI" b="0" dirty="0" smtClean="0"/>
              <a:t>Twinning </a:t>
            </a:r>
            <a:r>
              <a:rPr lang="fi-FI" b="0" dirty="0" err="1" smtClean="0"/>
              <a:t>Fiche</a:t>
            </a:r>
            <a:r>
              <a:rPr lang="fi-FI" b="0" dirty="0" smtClean="0"/>
              <a:t> (BC + EC)</a:t>
            </a:r>
          </a:p>
          <a:p>
            <a:r>
              <a:rPr lang="fi-FI" sz="1800" b="0" dirty="0" smtClean="0">
                <a:solidFill>
                  <a:srgbClr val="FF0000"/>
                </a:solidFill>
              </a:rPr>
              <a:t>→ </a:t>
            </a:r>
            <a:r>
              <a:rPr lang="fi-FI" sz="1800" b="0" dirty="0" err="1">
                <a:solidFill>
                  <a:srgbClr val="FF0000"/>
                </a:solidFill>
              </a:rPr>
              <a:t>based</a:t>
            </a:r>
            <a:r>
              <a:rPr lang="fi-FI" sz="1800" b="0" dirty="0">
                <a:solidFill>
                  <a:srgbClr val="FF0000"/>
                </a:solidFill>
              </a:rPr>
              <a:t> on </a:t>
            </a:r>
            <a:r>
              <a:rPr lang="fi-FI" sz="1800" b="0" dirty="0" err="1">
                <a:solidFill>
                  <a:srgbClr val="FF0000"/>
                </a:solidFill>
              </a:rPr>
              <a:t>priorities</a:t>
            </a:r>
            <a:r>
              <a:rPr lang="fi-FI" sz="1800" b="0" dirty="0">
                <a:solidFill>
                  <a:srgbClr val="FF0000"/>
                </a:solidFill>
              </a:rPr>
              <a:t> set out in </a:t>
            </a:r>
            <a:r>
              <a:rPr lang="fi-FI" sz="1800" b="0" dirty="0" err="1">
                <a:solidFill>
                  <a:srgbClr val="FF0000"/>
                </a:solidFill>
              </a:rPr>
              <a:t>the</a:t>
            </a:r>
            <a:r>
              <a:rPr lang="fi-FI" sz="1800" b="0" dirty="0">
                <a:solidFill>
                  <a:srgbClr val="FF0000"/>
                </a:solidFill>
              </a:rPr>
              <a:t> ENPI </a:t>
            </a:r>
            <a:r>
              <a:rPr lang="fi-FI" sz="1800" b="0" dirty="0" err="1">
                <a:solidFill>
                  <a:srgbClr val="FF0000"/>
                </a:solidFill>
              </a:rPr>
              <a:t>Contry</a:t>
            </a:r>
            <a:r>
              <a:rPr lang="fi-FI" sz="1800" b="0" dirty="0">
                <a:solidFill>
                  <a:srgbClr val="FF0000"/>
                </a:solidFill>
              </a:rPr>
              <a:t> </a:t>
            </a:r>
            <a:r>
              <a:rPr lang="fi-FI" sz="1800" b="0" dirty="0" err="1">
                <a:solidFill>
                  <a:srgbClr val="FF0000"/>
                </a:solidFill>
              </a:rPr>
              <a:t>Strategy</a:t>
            </a:r>
            <a:r>
              <a:rPr lang="fi-FI" sz="1800" b="0" dirty="0">
                <a:solidFill>
                  <a:srgbClr val="FF0000"/>
                </a:solidFill>
              </a:rPr>
              <a:t> Paper 2007-2013 and </a:t>
            </a:r>
            <a:r>
              <a:rPr lang="fi-FI" sz="1800" b="0" dirty="0" err="1">
                <a:solidFill>
                  <a:srgbClr val="FF0000"/>
                </a:solidFill>
              </a:rPr>
              <a:t>strategic</a:t>
            </a:r>
            <a:r>
              <a:rPr lang="fi-FI" sz="1800" b="0" dirty="0">
                <a:solidFill>
                  <a:srgbClr val="FF0000"/>
                </a:solidFill>
              </a:rPr>
              <a:t> </a:t>
            </a:r>
            <a:r>
              <a:rPr lang="fi-FI" sz="1800" b="0" dirty="0" err="1">
                <a:solidFill>
                  <a:srgbClr val="FF0000"/>
                </a:solidFill>
              </a:rPr>
              <a:t>objectives</a:t>
            </a:r>
            <a:r>
              <a:rPr lang="fi-FI" sz="1800" b="0" dirty="0">
                <a:solidFill>
                  <a:srgbClr val="FF0000"/>
                </a:solidFill>
              </a:rPr>
              <a:t> of </a:t>
            </a:r>
            <a:r>
              <a:rPr lang="fi-FI" sz="1800" b="0" dirty="0" err="1">
                <a:solidFill>
                  <a:srgbClr val="FF0000"/>
                </a:solidFill>
              </a:rPr>
              <a:t>the</a:t>
            </a:r>
            <a:r>
              <a:rPr lang="fi-FI" sz="1800" b="0" dirty="0">
                <a:solidFill>
                  <a:srgbClr val="FF0000"/>
                </a:solidFill>
              </a:rPr>
              <a:t> EU-</a:t>
            </a:r>
            <a:r>
              <a:rPr lang="fi-FI" sz="1800" b="0" dirty="0" err="1">
                <a:solidFill>
                  <a:srgbClr val="FF0000"/>
                </a:solidFill>
              </a:rPr>
              <a:t>Azerbaijan</a:t>
            </a:r>
            <a:r>
              <a:rPr lang="fi-FI" sz="1800" b="0" dirty="0">
                <a:solidFill>
                  <a:srgbClr val="FF0000"/>
                </a:solidFill>
              </a:rPr>
              <a:t> ENP Action </a:t>
            </a:r>
            <a:r>
              <a:rPr lang="fi-FI" sz="1800" b="0" dirty="0" smtClean="0">
                <a:solidFill>
                  <a:srgbClr val="FF0000"/>
                </a:solidFill>
              </a:rPr>
              <a:t>Plan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Call for </a:t>
            </a:r>
            <a:r>
              <a:rPr lang="fi-FI" b="0" dirty="0" err="1" smtClean="0"/>
              <a:t>proposals</a:t>
            </a:r>
            <a:r>
              <a:rPr lang="fi-FI" b="0" dirty="0" smtClean="0"/>
              <a:t>: </a:t>
            </a:r>
            <a:r>
              <a:rPr lang="fi-FI" b="0" dirty="0" err="1" smtClean="0"/>
              <a:t>Circulation</a:t>
            </a:r>
            <a:r>
              <a:rPr lang="fi-FI" b="0" dirty="0" smtClean="0"/>
              <a:t> of Twinning </a:t>
            </a:r>
            <a:r>
              <a:rPr lang="fi-FI" b="0" dirty="0" err="1" smtClean="0"/>
              <a:t>Fiche</a:t>
            </a:r>
            <a:r>
              <a:rPr lang="fi-FI" b="0" dirty="0" smtClean="0"/>
              <a:t> to </a:t>
            </a:r>
            <a:r>
              <a:rPr lang="fi-FI" b="0" dirty="0" err="1" smtClean="0"/>
              <a:t>Member</a:t>
            </a:r>
            <a:r>
              <a:rPr lang="fi-FI" b="0" dirty="0" smtClean="0"/>
              <a:t> State National </a:t>
            </a:r>
            <a:r>
              <a:rPr lang="fi-FI" b="0" dirty="0" err="1" smtClean="0"/>
              <a:t>Contact</a:t>
            </a:r>
            <a:r>
              <a:rPr lang="fi-FI" b="0" dirty="0" smtClean="0"/>
              <a:t> </a:t>
            </a:r>
            <a:r>
              <a:rPr lang="fi-FI" b="0" dirty="0" err="1" smtClean="0"/>
              <a:t>Points</a:t>
            </a:r>
            <a:r>
              <a:rPr lang="fi-FI" b="0" dirty="0" smtClean="0"/>
              <a:t> (MFA in Finland) </a:t>
            </a:r>
            <a:r>
              <a:rPr lang="fi-FI" b="0" dirty="0" err="1" smtClean="0"/>
              <a:t>who</a:t>
            </a:r>
            <a:r>
              <a:rPr lang="fi-FI" b="0" dirty="0" smtClean="0"/>
              <a:t> </a:t>
            </a:r>
            <a:r>
              <a:rPr lang="fi-FI" b="0" dirty="0" err="1" smtClean="0"/>
              <a:t>forwards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Fiche</a:t>
            </a:r>
            <a:r>
              <a:rPr lang="fi-FI" b="0" dirty="0" smtClean="0"/>
              <a:t> to </a:t>
            </a:r>
            <a:r>
              <a:rPr lang="fi-FI" b="0" dirty="0" err="1" smtClean="0"/>
              <a:t>national</a:t>
            </a:r>
            <a:r>
              <a:rPr lang="fi-FI" b="0" dirty="0" smtClean="0"/>
              <a:t> Twinning </a:t>
            </a:r>
            <a:r>
              <a:rPr lang="fi-FI" b="0" dirty="0" err="1" smtClean="0"/>
              <a:t>actors</a:t>
            </a:r>
            <a:endParaRPr lang="fi-FI" b="0" dirty="0" smtClean="0"/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smtClean="0">
                <a:solidFill>
                  <a:srgbClr val="FF0000"/>
                </a:solidFill>
              </a:rPr>
              <a:t>FINEEC 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Submission</a:t>
            </a:r>
            <a:r>
              <a:rPr lang="fi-FI" b="0" dirty="0" smtClean="0"/>
              <a:t> of </a:t>
            </a:r>
            <a:r>
              <a:rPr lang="fi-FI" b="0" dirty="0" err="1" smtClean="0"/>
              <a:t>proposals</a:t>
            </a:r>
            <a:r>
              <a:rPr lang="fi-FI" b="0" dirty="0" smtClean="0"/>
              <a:t> (MS </a:t>
            </a:r>
            <a:r>
              <a:rPr lang="fi-FI" b="0" dirty="0" err="1" smtClean="0"/>
              <a:t>alone</a:t>
            </a:r>
            <a:r>
              <a:rPr lang="fi-FI" b="0" dirty="0" smtClean="0"/>
              <a:t> </a:t>
            </a:r>
            <a:r>
              <a:rPr lang="fi-FI" b="0" dirty="0" err="1" smtClean="0"/>
              <a:t>or</a:t>
            </a:r>
            <a:r>
              <a:rPr lang="fi-FI" b="0" dirty="0" smtClean="0"/>
              <a:t> in </a:t>
            </a:r>
            <a:r>
              <a:rPr lang="fi-FI" b="0" dirty="0" err="1" smtClean="0"/>
              <a:t>consortium</a:t>
            </a:r>
            <a:r>
              <a:rPr lang="fi-FI" b="0" dirty="0" smtClean="0"/>
              <a:t>)</a:t>
            </a:r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err="1" smtClean="0">
                <a:solidFill>
                  <a:srgbClr val="FF0000"/>
                </a:solidFill>
              </a:rPr>
              <a:t>consortium</a:t>
            </a:r>
            <a:r>
              <a:rPr lang="fi-FI" sz="1800" b="0" dirty="0" smtClean="0">
                <a:solidFill>
                  <a:srgbClr val="FF0000"/>
                </a:solidFill>
              </a:rPr>
              <a:t> of Finland (FINEEC, </a:t>
            </a:r>
            <a:r>
              <a:rPr lang="fi-FI" sz="1800" b="0" dirty="0" err="1">
                <a:solidFill>
                  <a:srgbClr val="FF0000"/>
                </a:solidFill>
              </a:rPr>
              <a:t>l</a:t>
            </a:r>
            <a:r>
              <a:rPr lang="fi-FI" sz="1800" b="0" dirty="0" err="1" smtClean="0">
                <a:solidFill>
                  <a:srgbClr val="FF0000"/>
                </a:solidFill>
              </a:rPr>
              <a:t>ead</a:t>
            </a:r>
            <a:r>
              <a:rPr lang="fi-FI" sz="1800" b="0" dirty="0" smtClean="0">
                <a:solidFill>
                  <a:srgbClr val="FF0000"/>
                </a:solidFill>
              </a:rPr>
              <a:t>) and Estonia (EKKA, junior)</a:t>
            </a:r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Presentation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proposal</a:t>
            </a:r>
            <a:r>
              <a:rPr lang="fi-FI" b="0" dirty="0" smtClean="0"/>
              <a:t> in </a:t>
            </a:r>
            <a:r>
              <a:rPr lang="fi-FI" b="0" dirty="0" err="1" smtClean="0"/>
              <a:t>the</a:t>
            </a:r>
            <a:r>
              <a:rPr lang="fi-FI" b="0" dirty="0" smtClean="0"/>
              <a:t> BC</a:t>
            </a:r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smtClean="0">
                <a:solidFill>
                  <a:srgbClr val="FF0000"/>
                </a:solidFill>
              </a:rPr>
              <a:t>November 2014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Selection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Twinning </a:t>
            </a:r>
            <a:r>
              <a:rPr lang="fi-FI" b="0" dirty="0" err="1" smtClean="0"/>
              <a:t>partner</a:t>
            </a:r>
            <a:r>
              <a:rPr lang="fi-FI" b="0" dirty="0" smtClean="0"/>
              <a:t>(s) (BC + EUD)</a:t>
            </a:r>
            <a:endParaRPr lang="fi-FI" b="0" dirty="0"/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err="1" smtClean="0">
                <a:solidFill>
                  <a:srgbClr val="FF0000"/>
                </a:solidFill>
              </a:rPr>
              <a:t>notification</a:t>
            </a:r>
            <a:r>
              <a:rPr lang="fi-FI" sz="1800" b="0" dirty="0" smtClean="0">
                <a:solidFill>
                  <a:srgbClr val="FF0000"/>
                </a:solidFill>
              </a:rPr>
              <a:t> on </a:t>
            </a:r>
            <a:r>
              <a:rPr lang="fi-FI" sz="1800" b="0" dirty="0" err="1" smtClean="0">
                <a:solidFill>
                  <a:srgbClr val="FF0000"/>
                </a:solidFill>
              </a:rPr>
              <a:t>the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decision</a:t>
            </a:r>
            <a:r>
              <a:rPr lang="fi-FI" sz="1800" b="0" dirty="0" smtClean="0">
                <a:solidFill>
                  <a:srgbClr val="FF0000"/>
                </a:solidFill>
              </a:rPr>
              <a:t> 17.12.2014</a:t>
            </a:r>
            <a:endParaRPr lang="fi-FI" sz="1800" b="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006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502921"/>
            <a:ext cx="8047037" cy="543364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Preparation</a:t>
            </a:r>
            <a:r>
              <a:rPr lang="fi-FI" b="0" dirty="0" smtClean="0"/>
              <a:t> and </a:t>
            </a:r>
            <a:r>
              <a:rPr lang="fi-FI" b="0" dirty="0" err="1" smtClean="0"/>
              <a:t>finalisation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Twinning </a:t>
            </a:r>
            <a:r>
              <a:rPr lang="fi-FI" b="0" dirty="0" err="1" smtClean="0"/>
              <a:t>contract</a:t>
            </a:r>
            <a:r>
              <a:rPr lang="fi-FI" b="0" dirty="0" smtClean="0"/>
              <a:t> (MS + BC)</a:t>
            </a:r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err="1" smtClean="0">
                <a:solidFill>
                  <a:srgbClr val="FF0000"/>
                </a:solidFill>
              </a:rPr>
              <a:t>contract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parties</a:t>
            </a:r>
            <a:r>
              <a:rPr lang="fi-FI" sz="1800" b="0" dirty="0" smtClean="0">
                <a:solidFill>
                  <a:srgbClr val="FF0000"/>
                </a:solidFill>
              </a:rPr>
              <a:t>: FINEEC, EU </a:t>
            </a:r>
            <a:r>
              <a:rPr lang="fi-FI" sz="1800" b="0" dirty="0" err="1" smtClean="0">
                <a:solidFill>
                  <a:srgbClr val="FF0000"/>
                </a:solidFill>
              </a:rPr>
              <a:t>Delegation</a:t>
            </a:r>
            <a:r>
              <a:rPr lang="fi-FI" sz="1800" b="0" dirty="0" smtClean="0">
                <a:solidFill>
                  <a:srgbClr val="FF0000"/>
                </a:solidFill>
              </a:rPr>
              <a:t> to </a:t>
            </a:r>
            <a:r>
              <a:rPr lang="fi-FI" sz="1800" b="0" dirty="0" err="1" smtClean="0">
                <a:solidFill>
                  <a:srgbClr val="FF0000"/>
                </a:solidFill>
              </a:rPr>
              <a:t>Azerbaijan</a:t>
            </a:r>
            <a:r>
              <a:rPr lang="fi-FI" sz="1800" b="0" dirty="0" smtClean="0">
                <a:solidFill>
                  <a:srgbClr val="FF0000"/>
                </a:solidFill>
              </a:rPr>
              <a:t>, </a:t>
            </a:r>
            <a:r>
              <a:rPr lang="fi-FI" sz="1800" b="0" dirty="0" err="1" smtClean="0">
                <a:solidFill>
                  <a:srgbClr val="FF0000"/>
                </a:solidFill>
              </a:rPr>
              <a:t>Ministry</a:t>
            </a:r>
            <a:r>
              <a:rPr lang="fi-FI" sz="1800" b="0" dirty="0" smtClean="0">
                <a:solidFill>
                  <a:srgbClr val="FF0000"/>
                </a:solidFill>
              </a:rPr>
              <a:t> of </a:t>
            </a:r>
            <a:r>
              <a:rPr lang="fi-FI" sz="1800" b="0" dirty="0" err="1" smtClean="0">
                <a:solidFill>
                  <a:srgbClr val="FF0000"/>
                </a:solidFill>
              </a:rPr>
              <a:t>Education</a:t>
            </a:r>
            <a:r>
              <a:rPr lang="fi-FI" sz="1800" b="0" dirty="0" smtClean="0">
                <a:solidFill>
                  <a:srgbClr val="FF0000"/>
                </a:solidFill>
              </a:rPr>
              <a:t> (</a:t>
            </a:r>
            <a:r>
              <a:rPr lang="fi-FI" sz="1800" b="0" dirty="0" err="1" smtClean="0">
                <a:solidFill>
                  <a:srgbClr val="FF0000"/>
                </a:solidFill>
              </a:rPr>
              <a:t>MoE</a:t>
            </a:r>
            <a:r>
              <a:rPr lang="fi-FI" sz="1800" b="0" dirty="0" smtClean="0">
                <a:solidFill>
                  <a:srgbClr val="FF0000"/>
                </a:solidFill>
              </a:rPr>
              <a:t>)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Review</a:t>
            </a:r>
            <a:r>
              <a:rPr lang="fi-FI" b="0" dirty="0" smtClean="0"/>
              <a:t> and </a:t>
            </a:r>
            <a:r>
              <a:rPr lang="fi-FI" b="0" dirty="0" err="1" smtClean="0"/>
              <a:t>signature</a:t>
            </a:r>
            <a:r>
              <a:rPr lang="fi-FI" b="0" dirty="0" smtClean="0"/>
              <a:t> of </a:t>
            </a:r>
            <a:r>
              <a:rPr lang="fi-FI" b="0" dirty="0" err="1" smtClean="0"/>
              <a:t>contract</a:t>
            </a:r>
            <a:endParaRPr lang="fi-FI" b="0" dirty="0" smtClean="0"/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err="1" smtClean="0">
                <a:solidFill>
                  <a:srgbClr val="FF0000"/>
                </a:solidFill>
              </a:rPr>
              <a:t>contract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was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signed</a:t>
            </a:r>
            <a:r>
              <a:rPr lang="fi-FI" sz="1800" b="0" dirty="0" smtClean="0">
                <a:solidFill>
                  <a:srgbClr val="FF0000"/>
                </a:solidFill>
              </a:rPr>
              <a:t> 13.5.2015 (FINEEC), 15.5.2015 (</a:t>
            </a:r>
            <a:r>
              <a:rPr lang="fi-FI" sz="1800" b="0" dirty="0" err="1" smtClean="0">
                <a:solidFill>
                  <a:srgbClr val="FF0000"/>
                </a:solidFill>
              </a:rPr>
              <a:t>MoE</a:t>
            </a:r>
            <a:r>
              <a:rPr lang="fi-FI" sz="1800" b="0" dirty="0" smtClean="0">
                <a:solidFill>
                  <a:srgbClr val="FF0000"/>
                </a:solidFill>
              </a:rPr>
              <a:t>), 3.6.2015 (EUD)</a:t>
            </a:r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Notification </a:t>
            </a:r>
            <a:r>
              <a:rPr lang="fi-FI" b="0" dirty="0" err="1" smtClean="0"/>
              <a:t>concerning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signing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contract</a:t>
            </a:r>
            <a:r>
              <a:rPr lang="fi-FI" b="0" dirty="0" smtClean="0"/>
              <a:t> (EUD); </a:t>
            </a:r>
            <a:r>
              <a:rPr lang="fi-FI" b="0" dirty="0" err="1" smtClean="0"/>
              <a:t>signifies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start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execution</a:t>
            </a:r>
            <a:r>
              <a:rPr lang="fi-FI" b="0" dirty="0" smtClean="0"/>
              <a:t> </a:t>
            </a:r>
            <a:r>
              <a:rPr lang="fi-FI" b="0" dirty="0" err="1" smtClean="0"/>
              <a:t>period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contract</a:t>
            </a:r>
            <a:r>
              <a:rPr lang="fi-FI" b="0" dirty="0" smtClean="0"/>
              <a:t> (</a:t>
            </a:r>
            <a:r>
              <a:rPr lang="fi-FI" b="0" dirty="0" err="1" smtClean="0"/>
              <a:t>legal</a:t>
            </a:r>
            <a:r>
              <a:rPr lang="fi-FI" b="0" dirty="0" smtClean="0"/>
              <a:t> </a:t>
            </a:r>
            <a:r>
              <a:rPr lang="fi-FI" b="0" dirty="0" err="1" smtClean="0"/>
              <a:t>duration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contract</a:t>
            </a:r>
            <a:r>
              <a:rPr lang="fi-FI" b="0" dirty="0" smtClean="0"/>
              <a:t>)</a:t>
            </a:r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err="1" smtClean="0">
                <a:solidFill>
                  <a:srgbClr val="FF0000"/>
                </a:solidFill>
              </a:rPr>
              <a:t>notification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dated</a:t>
            </a:r>
            <a:r>
              <a:rPr lang="fi-FI" sz="1800" b="0" dirty="0" smtClean="0">
                <a:solidFill>
                  <a:srgbClr val="FF0000"/>
                </a:solidFill>
              </a:rPr>
              <a:t> 3.8.2015</a:t>
            </a:r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implementation</a:t>
            </a:r>
            <a:r>
              <a:rPr lang="fi-FI" b="0" dirty="0" smtClean="0"/>
              <a:t> </a:t>
            </a:r>
            <a:r>
              <a:rPr lang="fi-FI" b="0" dirty="0" err="1" smtClean="0"/>
              <a:t>period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Twinning </a:t>
            </a:r>
            <a:r>
              <a:rPr lang="fi-FI" b="0" dirty="0" err="1" smtClean="0"/>
              <a:t>project</a:t>
            </a:r>
            <a:r>
              <a:rPr lang="fi-FI" b="0" dirty="0" smtClean="0"/>
              <a:t> </a:t>
            </a:r>
            <a:r>
              <a:rPr lang="fi-FI" b="0" dirty="0" err="1" smtClean="0"/>
              <a:t>starts</a:t>
            </a:r>
            <a:r>
              <a:rPr lang="fi-FI" b="0" dirty="0" smtClean="0"/>
              <a:t> </a:t>
            </a:r>
            <a:r>
              <a:rPr lang="fi-FI" b="0" dirty="0" err="1" smtClean="0"/>
              <a:t>with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arrival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RTA in </a:t>
            </a:r>
            <a:r>
              <a:rPr lang="fi-FI" b="0" dirty="0" err="1" smtClean="0"/>
              <a:t>the</a:t>
            </a:r>
            <a:r>
              <a:rPr lang="fi-FI" b="0" dirty="0" smtClean="0"/>
              <a:t> BC</a:t>
            </a:r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smtClean="0">
                <a:solidFill>
                  <a:srgbClr val="FF0000"/>
                </a:solidFill>
              </a:rPr>
              <a:t>24 </a:t>
            </a:r>
            <a:r>
              <a:rPr lang="fi-FI" sz="1800" b="0" dirty="0" err="1" smtClean="0">
                <a:solidFill>
                  <a:srgbClr val="FF0000"/>
                </a:solidFill>
              </a:rPr>
              <a:t>months</a:t>
            </a:r>
            <a:r>
              <a:rPr lang="fi-FI" sz="1800" b="0" dirty="0" smtClean="0">
                <a:solidFill>
                  <a:srgbClr val="FF0000"/>
                </a:solidFill>
              </a:rPr>
              <a:t> (1.9.2015 ‒ 31.8.2017)</a:t>
            </a:r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Final</a:t>
            </a:r>
            <a:r>
              <a:rPr lang="fi-FI" b="0" dirty="0" smtClean="0"/>
              <a:t> </a:t>
            </a:r>
            <a:r>
              <a:rPr lang="fi-FI" b="0" dirty="0" err="1" smtClean="0"/>
              <a:t>report</a:t>
            </a:r>
            <a:endParaRPr lang="fi-FI" b="0" dirty="0" smtClean="0"/>
          </a:p>
          <a:p>
            <a:r>
              <a:rPr lang="fi-FI" sz="1800" b="0" dirty="0">
                <a:solidFill>
                  <a:srgbClr val="FF0000"/>
                </a:solidFill>
              </a:rPr>
              <a:t>→ </a:t>
            </a:r>
            <a:r>
              <a:rPr lang="fi-FI" sz="1800" b="0" dirty="0" smtClean="0">
                <a:solidFill>
                  <a:srgbClr val="FF0000"/>
                </a:solidFill>
              </a:rPr>
              <a:t>3 </a:t>
            </a:r>
            <a:r>
              <a:rPr lang="fi-FI" sz="1800" b="0" dirty="0" err="1" smtClean="0">
                <a:solidFill>
                  <a:srgbClr val="FF0000"/>
                </a:solidFill>
              </a:rPr>
              <a:t>months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after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the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end</a:t>
            </a:r>
            <a:r>
              <a:rPr lang="fi-FI" sz="1800" b="0" dirty="0" smtClean="0">
                <a:solidFill>
                  <a:srgbClr val="FF0000"/>
                </a:solidFill>
              </a:rPr>
              <a:t> of </a:t>
            </a:r>
            <a:r>
              <a:rPr lang="fi-FI" sz="1800" b="0" dirty="0" err="1" smtClean="0">
                <a:solidFill>
                  <a:srgbClr val="FF0000"/>
                </a:solidFill>
              </a:rPr>
              <a:t>the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implementation</a:t>
            </a:r>
            <a:r>
              <a:rPr lang="fi-FI" sz="1800" b="0" dirty="0" smtClean="0">
                <a:solidFill>
                  <a:srgbClr val="FF0000"/>
                </a:solidFill>
              </a:rPr>
              <a:t> </a:t>
            </a:r>
            <a:r>
              <a:rPr lang="fi-FI" sz="1800" b="0" dirty="0" err="1" smtClean="0">
                <a:solidFill>
                  <a:srgbClr val="FF0000"/>
                </a:solidFill>
              </a:rPr>
              <a:t>period</a:t>
            </a:r>
            <a:r>
              <a:rPr lang="fi-FI" sz="1800" b="0" dirty="0" smtClean="0">
                <a:solidFill>
                  <a:srgbClr val="FF0000"/>
                </a:solidFill>
              </a:rPr>
              <a:t> (30.11.2017)</a:t>
            </a:r>
            <a:endParaRPr lang="fi-FI" sz="1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267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Azerbaijan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26820"/>
            <a:ext cx="8047037" cy="470974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2 </a:t>
            </a:r>
            <a:r>
              <a:rPr lang="fi-FI" b="0" dirty="0" err="1" smtClean="0"/>
              <a:t>years</a:t>
            </a:r>
            <a:r>
              <a:rPr lang="fi-FI" b="0" dirty="0" smtClean="0"/>
              <a:t> (</a:t>
            </a:r>
            <a:r>
              <a:rPr lang="fi-FI" b="0" dirty="0" err="1" smtClean="0"/>
              <a:t>September</a:t>
            </a:r>
            <a:r>
              <a:rPr lang="fi-FI" b="0" dirty="0" smtClean="0"/>
              <a:t> 2015 - ), </a:t>
            </a:r>
            <a:r>
              <a:rPr lang="fi-FI" b="0" dirty="0" err="1" smtClean="0"/>
              <a:t>budget</a:t>
            </a:r>
            <a:r>
              <a:rPr lang="fi-FI" b="0" dirty="0" smtClean="0"/>
              <a:t> 1,3 </a:t>
            </a:r>
            <a:r>
              <a:rPr lang="fi-FI" b="0" dirty="0" err="1" smtClean="0"/>
              <a:t>million</a:t>
            </a:r>
            <a:r>
              <a:rPr lang="fi-FI" b="0" dirty="0" smtClean="0"/>
              <a:t> </a:t>
            </a:r>
            <a:r>
              <a:rPr lang="fi-FI" b="0" dirty="0" err="1" smtClean="0"/>
              <a:t>euros</a:t>
            </a:r>
            <a:endParaRPr lang="fi-FI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EU </a:t>
            </a:r>
            <a:r>
              <a:rPr lang="fi-FI" b="0" dirty="0" err="1" smtClean="0"/>
              <a:t>Member</a:t>
            </a:r>
            <a:r>
              <a:rPr lang="fi-FI" b="0" dirty="0" smtClean="0"/>
              <a:t> </a:t>
            </a:r>
            <a:r>
              <a:rPr lang="fi-FI" b="0" dirty="0" err="1" smtClean="0"/>
              <a:t>States</a:t>
            </a:r>
            <a:r>
              <a:rPr lang="fi-FI" b="0" dirty="0" smtClean="0"/>
              <a:t>: Finland, Estonia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BC </a:t>
            </a:r>
            <a:r>
              <a:rPr lang="fi-FI" b="0" dirty="0" err="1" smtClean="0"/>
              <a:t>actors</a:t>
            </a:r>
            <a:r>
              <a:rPr lang="fi-FI" b="0" dirty="0" smtClean="0"/>
              <a:t>: </a:t>
            </a:r>
          </a:p>
          <a:p>
            <a:r>
              <a:rPr lang="fi-FI" sz="1800" b="0" dirty="0" smtClean="0"/>
              <a:t>	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Ministry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Education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MoE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Higher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Education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Institutions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HEIs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  <a:endParaRPr lang="fi-FI" sz="18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project</a:t>
            </a:r>
            <a:r>
              <a:rPr lang="fi-FI" b="0" dirty="0" smtClean="0"/>
              <a:t> </a:t>
            </a:r>
            <a:r>
              <a:rPr lang="fi-FI" b="0" dirty="0" err="1" smtClean="0"/>
              <a:t>aims</a:t>
            </a:r>
            <a:r>
              <a:rPr lang="fi-FI" b="0" dirty="0" smtClean="0"/>
              <a:t> at </a:t>
            </a:r>
            <a:r>
              <a:rPr lang="fi-FI" b="0" dirty="0" err="1" smtClean="0"/>
              <a:t>increasing</a:t>
            </a:r>
            <a:r>
              <a:rPr lang="fi-FI" b="0" dirty="0" smtClean="0"/>
              <a:t>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institutional</a:t>
            </a:r>
            <a:r>
              <a:rPr lang="fi-FI" b="0" dirty="0" smtClean="0"/>
              <a:t> </a:t>
            </a:r>
            <a:r>
              <a:rPr lang="fi-FI" b="0" dirty="0" err="1" smtClean="0"/>
              <a:t>capacities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Ministry</a:t>
            </a:r>
            <a:r>
              <a:rPr lang="fi-FI" b="0" dirty="0" smtClean="0"/>
              <a:t> of </a:t>
            </a:r>
            <a:r>
              <a:rPr lang="fi-FI" b="0" dirty="0" err="1" smtClean="0"/>
              <a:t>Education</a:t>
            </a:r>
            <a:r>
              <a:rPr lang="fi-FI" b="0" dirty="0" smtClean="0"/>
              <a:t> and </a:t>
            </a:r>
            <a:r>
              <a:rPr lang="fi-FI" b="0" dirty="0" err="1" smtClean="0"/>
              <a:t>other</a:t>
            </a:r>
            <a:r>
              <a:rPr lang="fi-FI" b="0" dirty="0" smtClean="0"/>
              <a:t> </a:t>
            </a:r>
            <a:r>
              <a:rPr lang="fi-FI" b="0" dirty="0" err="1" smtClean="0"/>
              <a:t>key</a:t>
            </a:r>
            <a:r>
              <a:rPr lang="fi-FI" b="0" dirty="0" smtClean="0"/>
              <a:t> </a:t>
            </a:r>
            <a:r>
              <a:rPr lang="fi-FI" b="0" dirty="0" err="1" smtClean="0"/>
              <a:t>institutions</a:t>
            </a:r>
            <a:r>
              <a:rPr lang="fi-FI" b="0" dirty="0" smtClean="0"/>
              <a:t> for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development</a:t>
            </a:r>
            <a:r>
              <a:rPr lang="fi-FI" b="0" dirty="0" smtClean="0"/>
              <a:t> of Bologna </a:t>
            </a:r>
            <a:r>
              <a:rPr lang="fi-FI" b="0" dirty="0" err="1" smtClean="0"/>
              <a:t>related</a:t>
            </a:r>
            <a:r>
              <a:rPr lang="fi-FI" b="0" dirty="0" smtClean="0"/>
              <a:t> </a:t>
            </a:r>
            <a:r>
              <a:rPr lang="fi-FI" b="0" dirty="0" err="1" smtClean="0"/>
              <a:t>policies</a:t>
            </a:r>
            <a:r>
              <a:rPr lang="fi-FI" b="0" dirty="0" smtClean="0"/>
              <a:t> and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implementation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EHEA </a:t>
            </a:r>
            <a:r>
              <a:rPr lang="fi-FI" b="0" dirty="0" err="1" smtClean="0"/>
              <a:t>objectives</a:t>
            </a:r>
            <a:r>
              <a:rPr lang="fi-FI" b="0" dirty="0" smtClean="0"/>
              <a:t> and </a:t>
            </a:r>
            <a:r>
              <a:rPr lang="fi-FI" b="0" dirty="0" err="1" smtClean="0"/>
              <a:t>reference</a:t>
            </a:r>
            <a:r>
              <a:rPr lang="fi-FI" b="0" dirty="0" smtClean="0"/>
              <a:t> </a:t>
            </a:r>
            <a:r>
              <a:rPr lang="fi-FI" b="0" dirty="0" err="1" smtClean="0"/>
              <a:t>tools</a:t>
            </a:r>
            <a:r>
              <a:rPr lang="fi-FI" b="0" dirty="0" smtClean="0"/>
              <a:t> </a:t>
            </a:r>
          </a:p>
          <a:p>
            <a:r>
              <a:rPr lang="fi-FI" sz="1800" b="0" dirty="0" smtClean="0">
                <a:solidFill>
                  <a:prstClr val="black"/>
                </a:solidFill>
              </a:rPr>
              <a:t>	→ 4 </a:t>
            </a:r>
            <a:r>
              <a:rPr lang="fi-FI" sz="1800" b="0" dirty="0" err="1">
                <a:solidFill>
                  <a:prstClr val="black"/>
                </a:solidFill>
              </a:rPr>
              <a:t>thematical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components</a:t>
            </a:r>
            <a:r>
              <a:rPr lang="fi-FI" sz="1800" b="0" dirty="0">
                <a:solidFill>
                  <a:prstClr val="black"/>
                </a:solidFill>
              </a:rPr>
              <a:t>: (i) </a:t>
            </a:r>
            <a:r>
              <a:rPr lang="fi-FI" sz="1800" b="0" dirty="0" err="1">
                <a:solidFill>
                  <a:prstClr val="black"/>
                </a:solidFill>
              </a:rPr>
              <a:t>legal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framework</a:t>
            </a:r>
            <a:r>
              <a:rPr lang="fi-FI" sz="1800" b="0" dirty="0">
                <a:solidFill>
                  <a:prstClr val="black"/>
                </a:solidFill>
              </a:rPr>
              <a:t>, (ii) </a:t>
            </a:r>
            <a:r>
              <a:rPr lang="fi-FI" sz="1800" b="0" dirty="0" err="1" smtClean="0">
                <a:solidFill>
                  <a:prstClr val="black"/>
                </a:solidFill>
              </a:rPr>
              <a:t>raising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capacity</a:t>
            </a:r>
            <a:r>
              <a:rPr lang="fi-FI" sz="1800" b="0" dirty="0" smtClean="0">
                <a:solidFill>
                  <a:prstClr val="black"/>
                </a:solidFill>
              </a:rPr>
              <a:t> of 	</a:t>
            </a:r>
            <a:r>
              <a:rPr lang="fi-FI" sz="1800" b="0" dirty="0" err="1" smtClean="0">
                <a:solidFill>
                  <a:prstClr val="black"/>
                </a:solidFill>
              </a:rPr>
              <a:t>MoE</a:t>
            </a:r>
            <a:r>
              <a:rPr lang="fi-FI" sz="1800" b="0" dirty="0" smtClean="0">
                <a:solidFill>
                  <a:prstClr val="black"/>
                </a:solidFill>
              </a:rPr>
              <a:t>, (iii) </a:t>
            </a:r>
            <a:r>
              <a:rPr lang="fi-FI" sz="1800" b="0" dirty="0" err="1" smtClean="0">
                <a:solidFill>
                  <a:prstClr val="black"/>
                </a:solidFill>
              </a:rPr>
              <a:t>Qualifications</a:t>
            </a:r>
            <a:r>
              <a:rPr lang="fi-FI" sz="1800" b="0" dirty="0" smtClean="0">
                <a:solidFill>
                  <a:prstClr val="black"/>
                </a:solidFill>
              </a:rPr>
              <a:t> Framework (AZ, EHEA), (iv) </a:t>
            </a:r>
            <a:r>
              <a:rPr lang="fi-FI" sz="1800" b="0" dirty="0" err="1" smtClean="0">
                <a:solidFill>
                  <a:prstClr val="black"/>
                </a:solidFill>
              </a:rPr>
              <a:t>Standards</a:t>
            </a:r>
            <a:r>
              <a:rPr lang="fi-FI" sz="1800" b="0" dirty="0" smtClean="0">
                <a:solidFill>
                  <a:prstClr val="black"/>
                </a:solidFill>
              </a:rPr>
              <a:t> and 	</a:t>
            </a:r>
            <a:r>
              <a:rPr lang="fi-FI" sz="1800" b="0" dirty="0" err="1" smtClean="0">
                <a:solidFill>
                  <a:prstClr val="black"/>
                </a:solidFill>
              </a:rPr>
              <a:t>Guidelines</a:t>
            </a:r>
            <a:r>
              <a:rPr lang="fi-FI" sz="1800" b="0" dirty="0" smtClean="0">
                <a:solidFill>
                  <a:prstClr val="black"/>
                </a:solidFill>
              </a:rPr>
              <a:t> for </a:t>
            </a:r>
            <a:r>
              <a:rPr lang="fi-FI" sz="1800" b="0" dirty="0" err="1" smtClean="0">
                <a:solidFill>
                  <a:prstClr val="black"/>
                </a:solidFill>
              </a:rPr>
              <a:t>Quality</a:t>
            </a:r>
            <a:r>
              <a:rPr lang="fi-FI" sz="1800" b="0" dirty="0" smtClean="0">
                <a:solidFill>
                  <a:prstClr val="black"/>
                </a:solidFill>
              </a:rPr>
              <a:t> Assurance in </a:t>
            </a:r>
            <a:r>
              <a:rPr lang="fi-FI" sz="1800" b="0" dirty="0" err="1" smtClean="0">
                <a:solidFill>
                  <a:prstClr val="black"/>
                </a:solidFill>
              </a:rPr>
              <a:t>Azerbaijan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increasing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institutional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capacities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MoE</a:t>
            </a:r>
            <a:r>
              <a:rPr lang="fi-FI" sz="1800" b="0" dirty="0" smtClean="0">
                <a:solidFill>
                  <a:prstClr val="black"/>
                </a:solidFill>
              </a:rPr>
              <a:t> and </a:t>
            </a:r>
            <a:r>
              <a:rPr lang="fi-FI" sz="1800" b="0" dirty="0" err="1" smtClean="0">
                <a:solidFill>
                  <a:prstClr val="black"/>
                </a:solidFill>
              </a:rPr>
              <a:t>HEIs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increased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integration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into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European </a:t>
            </a:r>
            <a:r>
              <a:rPr lang="fi-FI" sz="1800" b="0" dirty="0" err="1" smtClean="0">
                <a:solidFill>
                  <a:prstClr val="black"/>
                </a:solidFill>
              </a:rPr>
              <a:t>Higher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Education</a:t>
            </a:r>
            <a:r>
              <a:rPr lang="fi-FI" sz="1800" b="0" dirty="0" smtClean="0">
                <a:solidFill>
                  <a:prstClr val="black"/>
                </a:solidFill>
              </a:rPr>
              <a:t> Area (EHEA)</a:t>
            </a:r>
            <a:endParaRPr lang="fi-FI" sz="1800" b="0" dirty="0">
              <a:solidFill>
                <a:prstClr val="black"/>
              </a:solidFill>
            </a:endParaRPr>
          </a:p>
          <a:p>
            <a:endParaRPr lang="fi-FI" sz="1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248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716279"/>
            <a:ext cx="8047037" cy="52202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Main </a:t>
            </a:r>
            <a:r>
              <a:rPr lang="fi-FI" b="0" dirty="0" err="1" smtClean="0"/>
              <a:t>elements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project</a:t>
            </a:r>
            <a:r>
              <a:rPr lang="fi-FI" b="0" dirty="0" smtClean="0"/>
              <a:t>:</a:t>
            </a:r>
          </a:p>
          <a:p>
            <a:r>
              <a:rPr lang="fi-FI" sz="1800" dirty="0" smtClean="0"/>
              <a:t>Component 1</a:t>
            </a:r>
            <a:endParaRPr lang="fi-FI" sz="1800" dirty="0" smtClean="0"/>
          </a:p>
          <a:p>
            <a:r>
              <a:rPr lang="fi-FI" sz="1800" b="0" dirty="0"/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 → </a:t>
            </a:r>
            <a:r>
              <a:rPr lang="fi-FI" sz="1800" b="0" dirty="0" err="1" smtClean="0">
                <a:solidFill>
                  <a:prstClr val="black"/>
                </a:solidFill>
              </a:rPr>
              <a:t>reviewing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legal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framework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for </a:t>
            </a:r>
            <a:r>
              <a:rPr lang="fi-FI" sz="1800" b="0" dirty="0" smtClean="0">
                <a:solidFill>
                  <a:prstClr val="black"/>
                </a:solidFill>
              </a:rPr>
              <a:t>HE </a:t>
            </a:r>
            <a:r>
              <a:rPr lang="fi-FI" sz="1800" b="0" dirty="0" smtClean="0">
                <a:solidFill>
                  <a:prstClr val="black"/>
                </a:solidFill>
              </a:rPr>
              <a:t>and </a:t>
            </a:r>
            <a:r>
              <a:rPr lang="fi-FI" sz="1800" b="0" dirty="0" err="1" smtClean="0">
                <a:solidFill>
                  <a:prstClr val="black"/>
                </a:solidFill>
              </a:rPr>
              <a:t>developing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recommendations</a:t>
            </a:r>
            <a:r>
              <a:rPr lang="fi-FI" sz="1800" b="0" dirty="0" smtClean="0">
                <a:solidFill>
                  <a:prstClr val="black"/>
                </a:solidFill>
              </a:rPr>
              <a:t> 	for </a:t>
            </a:r>
            <a:r>
              <a:rPr lang="fi-FI" sz="1800" b="0" dirty="0" err="1" smtClean="0">
                <a:solidFill>
                  <a:prstClr val="black"/>
                </a:solidFill>
              </a:rPr>
              <a:t>adapting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legislation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relevant</a:t>
            </a:r>
            <a:r>
              <a:rPr lang="fi-FI" sz="1800" b="0" dirty="0" smtClean="0">
                <a:solidFill>
                  <a:prstClr val="black"/>
                </a:solidFill>
              </a:rPr>
              <a:t> to QA and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HE </a:t>
            </a:r>
            <a:r>
              <a:rPr lang="fi-FI" sz="1800" b="0" dirty="0" err="1" smtClean="0">
                <a:solidFill>
                  <a:prstClr val="black"/>
                </a:solidFill>
              </a:rPr>
              <a:t>sections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err="1">
                <a:solidFill>
                  <a:prstClr val="black"/>
                </a:solidFill>
              </a:rPr>
              <a:t>national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	</a:t>
            </a:r>
            <a:r>
              <a:rPr lang="fi-FI" sz="1800" b="0" dirty="0" err="1" smtClean="0">
                <a:solidFill>
                  <a:prstClr val="black"/>
                </a:solidFill>
              </a:rPr>
              <a:t>Qualifications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>
                <a:solidFill>
                  <a:prstClr val="black"/>
                </a:solidFill>
              </a:rPr>
              <a:t>Framework </a:t>
            </a:r>
            <a:r>
              <a:rPr lang="fi-FI" sz="1800" b="0" dirty="0" smtClean="0">
                <a:solidFill>
                  <a:prstClr val="black"/>
                </a:solidFill>
              </a:rPr>
              <a:t>(</a:t>
            </a:r>
            <a:r>
              <a:rPr lang="fi-FI" sz="1800" b="0" dirty="0" err="1" smtClean="0">
                <a:solidFill>
                  <a:prstClr val="black"/>
                </a:solidFill>
              </a:rPr>
              <a:t>AzQF</a:t>
            </a:r>
            <a:r>
              <a:rPr lang="fi-FI" sz="1800" b="0" dirty="0" smtClean="0">
                <a:solidFill>
                  <a:prstClr val="black"/>
                </a:solidFill>
              </a:rPr>
              <a:t>)</a:t>
            </a:r>
          </a:p>
          <a:p>
            <a:r>
              <a:rPr lang="fi-FI" sz="1800" dirty="0" smtClean="0">
                <a:solidFill>
                  <a:prstClr val="black"/>
                </a:solidFill>
              </a:rPr>
              <a:t>Component 2</a:t>
            </a:r>
          </a:p>
          <a:p>
            <a:r>
              <a:rPr lang="fi-FI" sz="1800" b="0" dirty="0" smtClean="0">
                <a:solidFill>
                  <a:prstClr val="black"/>
                </a:solidFill>
              </a:rPr>
              <a:t>	 → </a:t>
            </a:r>
            <a:r>
              <a:rPr lang="fi-FI" sz="1800" b="0" dirty="0" err="1" smtClean="0">
                <a:solidFill>
                  <a:prstClr val="black"/>
                </a:solidFill>
              </a:rPr>
              <a:t>enhancing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coordination</a:t>
            </a:r>
            <a:r>
              <a:rPr lang="fi-FI" sz="1800" b="0" dirty="0" smtClean="0">
                <a:solidFill>
                  <a:prstClr val="black"/>
                </a:solidFill>
              </a:rPr>
              <a:t> and </a:t>
            </a:r>
            <a:r>
              <a:rPr lang="fi-FI" sz="1800" b="0" dirty="0" err="1" smtClean="0">
                <a:solidFill>
                  <a:prstClr val="black"/>
                </a:solidFill>
              </a:rPr>
              <a:t>networking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capacity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MoE</a:t>
            </a:r>
            <a:r>
              <a:rPr lang="fi-FI" sz="1800" b="0" dirty="0" smtClean="0">
                <a:solidFill>
                  <a:prstClr val="black"/>
                </a:solidFill>
              </a:rPr>
              <a:t> and 	</a:t>
            </a:r>
            <a:r>
              <a:rPr lang="fi-FI" sz="1800" b="0" dirty="0" err="1" smtClean="0">
                <a:solidFill>
                  <a:prstClr val="black"/>
                </a:solidFill>
              </a:rPr>
              <a:t>stakeholders</a:t>
            </a:r>
            <a:r>
              <a:rPr lang="fi-FI" sz="1800" b="0" dirty="0" smtClean="0">
                <a:solidFill>
                  <a:prstClr val="black"/>
                </a:solidFill>
              </a:rPr>
              <a:t>; </a:t>
            </a:r>
            <a:r>
              <a:rPr lang="fi-FI" sz="1800" b="0" dirty="0" err="1" smtClean="0">
                <a:solidFill>
                  <a:prstClr val="black"/>
                </a:solidFill>
              </a:rPr>
              <a:t>making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recommendations</a:t>
            </a:r>
            <a:r>
              <a:rPr lang="fi-FI" sz="1800" b="0" dirty="0" smtClean="0">
                <a:solidFill>
                  <a:prstClr val="black"/>
                </a:solidFill>
              </a:rPr>
              <a:t> on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overall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architecture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b="0" dirty="0" smtClean="0">
                <a:solidFill>
                  <a:prstClr val="black"/>
                </a:solidFill>
              </a:rPr>
              <a:t>	</a:t>
            </a:r>
            <a:r>
              <a:rPr lang="fi-FI" sz="1800" b="0" dirty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assessing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current</a:t>
            </a:r>
            <a:r>
              <a:rPr lang="fi-FI" sz="1800" b="0" dirty="0" smtClean="0">
                <a:solidFill>
                  <a:prstClr val="black"/>
                </a:solidFill>
              </a:rPr>
              <a:t> status of EHEA/Bologna </a:t>
            </a:r>
            <a:r>
              <a:rPr lang="fi-FI" sz="1800" b="0" dirty="0" err="1" smtClean="0">
                <a:solidFill>
                  <a:prstClr val="black"/>
                </a:solidFill>
              </a:rPr>
              <a:t>reforms</a:t>
            </a:r>
            <a:r>
              <a:rPr lang="fi-FI" sz="1800" b="0" dirty="0" smtClean="0">
                <a:solidFill>
                  <a:prstClr val="black"/>
                </a:solidFill>
              </a:rPr>
              <a:t> and </a:t>
            </a:r>
            <a:r>
              <a:rPr lang="fi-FI" sz="1800" b="0" dirty="0" err="1" smtClean="0">
                <a:solidFill>
                  <a:prstClr val="black"/>
                </a:solidFill>
              </a:rPr>
              <a:t>training</a:t>
            </a:r>
            <a:r>
              <a:rPr lang="fi-FI" sz="1800" b="0" dirty="0" smtClean="0">
                <a:solidFill>
                  <a:prstClr val="black"/>
                </a:solidFill>
              </a:rPr>
              <a:t> 	Azeri </a:t>
            </a:r>
            <a:r>
              <a:rPr lang="fi-FI" sz="1800" b="0" dirty="0" err="1" smtClean="0">
                <a:solidFill>
                  <a:prstClr val="black"/>
                </a:solidFill>
              </a:rPr>
              <a:t>experts</a:t>
            </a:r>
            <a:endParaRPr lang="fi-FI" sz="1800" b="0" dirty="0" smtClean="0">
              <a:solidFill>
                <a:prstClr val="black"/>
              </a:solidFill>
            </a:endParaRPr>
          </a:p>
          <a:p>
            <a:r>
              <a:rPr lang="fi-FI" sz="1800" dirty="0" smtClean="0">
                <a:solidFill>
                  <a:prstClr val="black"/>
                </a:solidFill>
              </a:rPr>
              <a:t>Component 3</a:t>
            </a:r>
            <a:endParaRPr lang="fi-FI" sz="1800" dirty="0" smtClean="0">
              <a:solidFill>
                <a:prstClr val="black"/>
              </a:solidFill>
            </a:endParaRPr>
          </a:p>
          <a:p>
            <a:r>
              <a:rPr lang="fi-FI" sz="1800" b="0" dirty="0">
                <a:solidFill>
                  <a:prstClr val="black"/>
                </a:solidFill>
              </a:rPr>
              <a:t>	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AzQF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sections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relevant</a:t>
            </a:r>
            <a:r>
              <a:rPr lang="fi-FI" sz="1800" b="0" dirty="0" smtClean="0">
                <a:solidFill>
                  <a:prstClr val="black"/>
                </a:solidFill>
              </a:rPr>
              <a:t> for </a:t>
            </a:r>
            <a:r>
              <a:rPr lang="fi-FI" sz="1800" b="0" dirty="0" err="1" smtClean="0">
                <a:solidFill>
                  <a:prstClr val="black"/>
                </a:solidFill>
              </a:rPr>
              <a:t>higher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education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are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developed</a:t>
            </a:r>
            <a:r>
              <a:rPr lang="fi-FI" sz="1800" b="0" dirty="0" smtClean="0">
                <a:solidFill>
                  <a:prstClr val="black"/>
                </a:solidFill>
              </a:rPr>
              <a:t> in line </a:t>
            </a:r>
            <a:r>
              <a:rPr lang="fi-FI" sz="1800" b="0" dirty="0" smtClean="0">
                <a:solidFill>
                  <a:prstClr val="black"/>
                </a:solidFill>
              </a:rPr>
              <a:t>	</a:t>
            </a:r>
            <a:r>
              <a:rPr lang="fi-FI" sz="1800" b="0" dirty="0" err="1" smtClean="0">
                <a:solidFill>
                  <a:prstClr val="black"/>
                </a:solidFill>
              </a:rPr>
              <a:t>with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EHEA </a:t>
            </a:r>
            <a:r>
              <a:rPr lang="fi-FI" sz="1800" b="0" dirty="0" err="1" smtClean="0">
                <a:solidFill>
                  <a:prstClr val="black"/>
                </a:solidFill>
              </a:rPr>
              <a:t>Qualifications</a:t>
            </a:r>
            <a:r>
              <a:rPr lang="fi-FI" sz="1800" b="0" dirty="0" smtClean="0">
                <a:solidFill>
                  <a:prstClr val="black"/>
                </a:solidFill>
              </a:rPr>
              <a:t> Framework in </a:t>
            </a:r>
            <a:r>
              <a:rPr lang="fi-FI" sz="1800" b="0" dirty="0" err="1" smtClean="0">
                <a:solidFill>
                  <a:prstClr val="black"/>
                </a:solidFill>
              </a:rPr>
              <a:t>cooperation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with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HEIs</a:t>
            </a:r>
            <a:r>
              <a:rPr lang="fi-FI" sz="1800" b="0" dirty="0" smtClean="0">
                <a:solidFill>
                  <a:prstClr val="black"/>
                </a:solidFill>
              </a:rPr>
              <a:t> (</a:t>
            </a:r>
            <a:r>
              <a:rPr lang="fi-FI" sz="1800" b="0" dirty="0" err="1" smtClean="0">
                <a:solidFill>
                  <a:prstClr val="black"/>
                </a:solidFill>
              </a:rPr>
              <a:t>specific</a:t>
            </a:r>
            <a:r>
              <a:rPr lang="fi-FI" sz="1800" b="0" dirty="0" smtClean="0">
                <a:solidFill>
                  <a:prstClr val="black"/>
                </a:solidFill>
              </a:rPr>
              <a:t> 	</a:t>
            </a:r>
            <a:r>
              <a:rPr lang="fi-FI" sz="1800" b="0" dirty="0" err="1" smtClean="0">
                <a:solidFill>
                  <a:prstClr val="black"/>
                </a:solidFill>
              </a:rPr>
              <a:t>focus</a:t>
            </a:r>
            <a:r>
              <a:rPr lang="fi-FI" sz="1800" b="0" dirty="0" smtClean="0">
                <a:solidFill>
                  <a:prstClr val="black"/>
                </a:solidFill>
              </a:rPr>
              <a:t> on </a:t>
            </a:r>
            <a:r>
              <a:rPr lang="fi-FI" sz="1800" b="0" dirty="0" err="1" smtClean="0">
                <a:solidFill>
                  <a:prstClr val="black"/>
                </a:solidFill>
              </a:rPr>
              <a:t>doctoral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degrees</a:t>
            </a:r>
            <a:r>
              <a:rPr lang="fi-FI" sz="1800" b="0" dirty="0" smtClean="0">
                <a:solidFill>
                  <a:prstClr val="black"/>
                </a:solidFill>
              </a:rPr>
              <a:t>) </a:t>
            </a:r>
          </a:p>
          <a:p>
            <a:r>
              <a:rPr lang="fi-FI" sz="1800" b="0" dirty="0" smtClean="0">
                <a:solidFill>
                  <a:prstClr val="black"/>
                </a:solidFill>
              </a:rPr>
              <a:t>	 → </a:t>
            </a:r>
            <a:r>
              <a:rPr lang="fi-FI" sz="1800" b="0" dirty="0" err="1" smtClean="0">
                <a:solidFill>
                  <a:prstClr val="black"/>
                </a:solidFill>
              </a:rPr>
              <a:t>drafting</a:t>
            </a:r>
            <a:r>
              <a:rPr lang="fi-FI" sz="1800" b="0" dirty="0" smtClean="0">
                <a:solidFill>
                  <a:prstClr val="black"/>
                </a:solidFill>
              </a:rPr>
              <a:t> a </a:t>
            </a:r>
            <a:r>
              <a:rPr lang="fi-FI" sz="1800" b="0" dirty="0" err="1" smtClean="0">
                <a:solidFill>
                  <a:prstClr val="black"/>
                </a:solidFill>
              </a:rPr>
              <a:t>roadmap</a:t>
            </a:r>
            <a:r>
              <a:rPr lang="fi-FI" sz="1800" b="0" dirty="0" smtClean="0">
                <a:solidFill>
                  <a:prstClr val="black"/>
                </a:solidFill>
              </a:rPr>
              <a:t> for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full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implementation</a:t>
            </a:r>
            <a:r>
              <a:rPr lang="fi-FI" sz="1800" b="0" dirty="0" smtClean="0">
                <a:solidFill>
                  <a:prstClr val="black"/>
                </a:solidFill>
              </a:rPr>
              <a:t> of </a:t>
            </a:r>
            <a:r>
              <a:rPr lang="fi-FI" sz="1800" b="0" dirty="0" err="1" smtClean="0">
                <a:solidFill>
                  <a:prstClr val="black"/>
                </a:solidFill>
              </a:rPr>
              <a:t>the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AzQF</a:t>
            </a:r>
            <a:r>
              <a:rPr lang="fi-FI" sz="1800" b="0" dirty="0" smtClean="0">
                <a:solidFill>
                  <a:prstClr val="black"/>
                </a:solidFill>
              </a:rPr>
              <a:t> in </a:t>
            </a:r>
            <a:r>
              <a:rPr lang="fi-FI" sz="1800" b="0" dirty="0" err="1" smtClean="0">
                <a:solidFill>
                  <a:prstClr val="black"/>
                </a:solidFill>
              </a:rPr>
              <a:t>higher</a:t>
            </a:r>
            <a:r>
              <a:rPr lang="fi-FI" sz="1800" b="0" dirty="0" smtClean="0">
                <a:solidFill>
                  <a:prstClr val="black"/>
                </a:solidFill>
              </a:rPr>
              <a:t> 	</a:t>
            </a:r>
            <a:r>
              <a:rPr lang="fi-FI" sz="1800" b="0" dirty="0" err="1" smtClean="0">
                <a:solidFill>
                  <a:prstClr val="black"/>
                </a:solidFill>
              </a:rPr>
              <a:t>education</a:t>
            </a:r>
            <a:endParaRPr lang="fi-FI" sz="1800" b="0" dirty="0" smtClean="0"/>
          </a:p>
          <a:p>
            <a:r>
              <a:rPr lang="fi-FI" sz="1800" b="0" dirty="0" smtClean="0"/>
              <a:t>	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smtClean="0">
                <a:solidFill>
                  <a:prstClr val="black"/>
                </a:solidFill>
              </a:rPr>
              <a:t>→ </a:t>
            </a:r>
            <a:r>
              <a:rPr lang="fi-FI" sz="1800" b="0" dirty="0" err="1" smtClean="0">
                <a:solidFill>
                  <a:prstClr val="black"/>
                </a:solidFill>
              </a:rPr>
              <a:t>updating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recognition</a:t>
            </a:r>
            <a:r>
              <a:rPr lang="fi-FI" sz="1800" b="0" dirty="0" smtClean="0">
                <a:solidFill>
                  <a:prstClr val="black"/>
                </a:solidFill>
              </a:rPr>
              <a:t> </a:t>
            </a:r>
            <a:r>
              <a:rPr lang="fi-FI" sz="1800" b="0" dirty="0" err="1" smtClean="0">
                <a:solidFill>
                  <a:prstClr val="black"/>
                </a:solidFill>
              </a:rPr>
              <a:t>procedures</a:t>
            </a:r>
            <a:r>
              <a:rPr lang="fi-FI" sz="1800" b="0" dirty="0" smtClean="0">
                <a:solidFill>
                  <a:prstClr val="black"/>
                </a:solidFill>
              </a:rPr>
              <a:t> and </a:t>
            </a:r>
            <a:r>
              <a:rPr lang="fi-FI" sz="1800" b="0" dirty="0" err="1" smtClean="0">
                <a:solidFill>
                  <a:prstClr val="black"/>
                </a:solidFill>
              </a:rPr>
              <a:t>practices</a:t>
            </a:r>
            <a:endParaRPr lang="fi-FI" sz="1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10.6.2016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8860475"/>
      </p:ext>
    </p:extLst>
  </p:cSld>
  <p:clrMapOvr>
    <a:masterClrMapping/>
  </p:clrMapOvr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KARVI_FI_2015</Template>
  <TotalTime>1467</TotalTime>
  <Words>386</Words>
  <Application>Microsoft Office PowerPoint</Application>
  <PresentationFormat>Näytössä katseltava diaesitys (4:3)</PresentationFormat>
  <Paragraphs>99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9" baseType="lpstr">
      <vt:lpstr>ＭＳ Ｐゴシック</vt:lpstr>
      <vt:lpstr>ＭＳ Ｐゴシック</vt:lpstr>
      <vt:lpstr>Arial</vt:lpstr>
      <vt:lpstr>Calibri</vt:lpstr>
      <vt:lpstr>Georgia</vt:lpstr>
      <vt:lpstr>Wingdings</vt:lpstr>
      <vt:lpstr>ヒラギノ角ゴ Pro W3</vt:lpstr>
      <vt:lpstr>KARVI_FI_2015</vt:lpstr>
      <vt:lpstr>Twinning – a Tool to Develop Education and Evaluation Systems </vt:lpstr>
      <vt:lpstr>Twinning – Cooperation Between the EU and the Beneficiaries</vt:lpstr>
      <vt:lpstr>PowerPoint-esitys</vt:lpstr>
      <vt:lpstr>PowerPoint-esitys</vt:lpstr>
      <vt:lpstr>Twinning at FINEEC</vt:lpstr>
      <vt:lpstr>AZ Twinning Project Timeline in a Nutshell</vt:lpstr>
      <vt:lpstr>PowerPoint-esitys</vt:lpstr>
      <vt:lpstr>Azerbaijan</vt:lpstr>
      <vt:lpstr>PowerPoint-esitys</vt:lpstr>
      <vt:lpstr>PowerPoint-esitys</vt:lpstr>
      <vt:lpstr>PowerPoint-esitys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KARVI</dc:title>
  <dc:creator>Seven</dc:creator>
  <cp:lastModifiedBy>Vainio Eerikki</cp:lastModifiedBy>
  <cp:revision>165</cp:revision>
  <cp:lastPrinted>2016-06-09T12:21:35Z</cp:lastPrinted>
  <dcterms:created xsi:type="dcterms:W3CDTF">2015-03-29T18:47:00Z</dcterms:created>
  <dcterms:modified xsi:type="dcterms:W3CDTF">2016-06-09T12:59:58Z</dcterms:modified>
</cp:coreProperties>
</file>