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814" r:id="rId1"/>
  </p:sldMasterIdLst>
  <p:notesMasterIdLst>
    <p:notesMasterId r:id="rId39"/>
  </p:notesMasterIdLst>
  <p:handoutMasterIdLst>
    <p:handoutMasterId r:id="rId40"/>
  </p:handoutMasterIdLst>
  <p:sldIdLst>
    <p:sldId id="301" r:id="rId2"/>
    <p:sldId id="388" r:id="rId3"/>
    <p:sldId id="339" r:id="rId4"/>
    <p:sldId id="362" r:id="rId5"/>
    <p:sldId id="383" r:id="rId6"/>
    <p:sldId id="367" r:id="rId7"/>
    <p:sldId id="334" r:id="rId8"/>
    <p:sldId id="363" r:id="rId9"/>
    <p:sldId id="385" r:id="rId10"/>
    <p:sldId id="359" r:id="rId11"/>
    <p:sldId id="365" r:id="rId12"/>
    <p:sldId id="364" r:id="rId13"/>
    <p:sldId id="366" r:id="rId14"/>
    <p:sldId id="337" r:id="rId15"/>
    <p:sldId id="341" r:id="rId16"/>
    <p:sldId id="342" r:id="rId17"/>
    <p:sldId id="340" r:id="rId18"/>
    <p:sldId id="343" r:id="rId19"/>
    <p:sldId id="344" r:id="rId20"/>
    <p:sldId id="354" r:id="rId21"/>
    <p:sldId id="345" r:id="rId22"/>
    <p:sldId id="386" r:id="rId23"/>
    <p:sldId id="346" r:id="rId24"/>
    <p:sldId id="374" r:id="rId25"/>
    <p:sldId id="347" r:id="rId26"/>
    <p:sldId id="348" r:id="rId27"/>
    <p:sldId id="349" r:id="rId28"/>
    <p:sldId id="378" r:id="rId29"/>
    <p:sldId id="376" r:id="rId30"/>
    <p:sldId id="373" r:id="rId31"/>
    <p:sldId id="356" r:id="rId32"/>
    <p:sldId id="355" r:id="rId33"/>
    <p:sldId id="357" r:id="rId34"/>
    <p:sldId id="368" r:id="rId35"/>
    <p:sldId id="369" r:id="rId36"/>
    <p:sldId id="370" r:id="rId37"/>
    <p:sldId id="372" r:id="rId38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la Aurén" initials="HA" lastIdx="1" clrIdx="0">
    <p:extLst>
      <p:ext uri="{19B8F6BF-5375-455C-9EA6-DF929625EA0E}">
        <p15:presenceInfo xmlns:p15="http://schemas.microsoft.com/office/powerpoint/2012/main" userId="S-1-5-21-3831953313-1345771258-598444090-14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D20D0D"/>
    <a:srgbClr val="928B81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91" autoAdjust="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654" y="132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372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3.6.2016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02135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9999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78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0103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202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06174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5853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298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802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537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793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7124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3293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9926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025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3169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4137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9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16352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00420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66209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36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84685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6125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6513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9420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0128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56842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967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FF0000"/>
                </a:solidFill>
              </a:rPr>
              <a:t>lisää </a:t>
            </a:r>
            <a:r>
              <a:rPr lang="fi-FI" dirty="0" err="1" smtClean="0">
                <a:solidFill>
                  <a:srgbClr val="FF0000"/>
                </a:solidFill>
              </a:rPr>
              <a:t>ecec</a:t>
            </a:r>
            <a:r>
              <a:rPr lang="fi-FI" dirty="0" smtClean="0">
                <a:solidFill>
                  <a:srgbClr val="FF0000"/>
                </a:solidFill>
              </a:rPr>
              <a:t> –kohtaan vasemmalle AGE</a:t>
            </a: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68E16-EC68-4E20-B5F0-0AD866DA6AA7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107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636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259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622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755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314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  <p:sldLayoutId id="2147484856" r:id="rId1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08253" y="3724265"/>
            <a:ext cx="8083322" cy="2123266"/>
          </a:xfrm>
        </p:spPr>
        <p:txBody>
          <a:bodyPr/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dirty="0" smtClean="0"/>
              <a:t>Finnish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Education</a:t>
            </a:r>
            <a:br>
              <a:rPr lang="en-US" dirty="0"/>
            </a:br>
            <a:r>
              <a:rPr lang="en-US" dirty="0"/>
              <a:t>         Evaluation </a:t>
            </a:r>
            <a:br>
              <a:rPr lang="en-US" dirty="0"/>
            </a:br>
            <a:r>
              <a:rPr lang="en-US" dirty="0"/>
              <a:t>              Centre</a:t>
            </a:r>
            <a:br>
              <a:rPr lang="en-US" dirty="0"/>
            </a:br>
            <a:endParaRPr lang="fi-FI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1339" y="5554077"/>
            <a:ext cx="5422394" cy="970958"/>
          </a:xfrm>
        </p:spPr>
        <p:txBody>
          <a:bodyPr/>
          <a:lstStyle/>
          <a:p>
            <a:r>
              <a:rPr lang="fi-FI" dirty="0" err="1">
                <a:solidFill>
                  <a:schemeClr val="tx1"/>
                </a:solidFill>
                <a:latin typeface="Georgia" panose="02040502050405020303" pitchFamily="18" charset="0"/>
              </a:rPr>
              <a:t>Director</a:t>
            </a:r>
            <a:r>
              <a:rPr lang="fi-FI" dirty="0">
                <a:solidFill>
                  <a:schemeClr val="tx1"/>
                </a:solidFill>
                <a:latin typeface="Georgia" panose="02040502050405020303" pitchFamily="18" charset="0"/>
              </a:rPr>
              <a:t> Harri Peltoniemi</a:t>
            </a:r>
          </a:p>
          <a:p>
            <a:r>
              <a:rPr lang="fi-FI" dirty="0" smtClean="0">
                <a:solidFill>
                  <a:schemeClr val="tx1"/>
                </a:solidFill>
                <a:latin typeface="Georgia" panose="02040502050405020303" pitchFamily="18" charset="0"/>
              </a:rPr>
              <a:t>3 </a:t>
            </a:r>
            <a:r>
              <a:rPr lang="fi-FI" dirty="0" err="1" smtClean="0">
                <a:solidFill>
                  <a:schemeClr val="tx1"/>
                </a:solidFill>
                <a:latin typeface="Georgia" panose="02040502050405020303" pitchFamily="18" charset="0"/>
              </a:rPr>
              <a:t>June</a:t>
            </a:r>
            <a:r>
              <a:rPr lang="fi-FI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r>
              <a:rPr lang="fi-FI" dirty="0">
                <a:solidFill>
                  <a:schemeClr val="tx1"/>
                </a:solidFill>
                <a:latin typeface="Georgia" panose="02040502050405020303" pitchFamily="18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9904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2"/>
          <p:cNvSpPr txBox="1">
            <a:spLocks/>
          </p:cNvSpPr>
          <p:nvPr/>
        </p:nvSpPr>
        <p:spPr>
          <a:xfrm>
            <a:off x="541338" y="1420476"/>
            <a:ext cx="8047037" cy="425089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evaluate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activities</a:t>
            </a:r>
            <a:r>
              <a:rPr lang="fi-FI" sz="2400" dirty="0" smtClean="0">
                <a:latin typeface="Georgia" panose="02040502050405020303" pitchFamily="18" charset="0"/>
              </a:rPr>
              <a:t> of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providers</a:t>
            </a:r>
            <a:r>
              <a:rPr lang="fi-FI" sz="2400" dirty="0" smtClean="0">
                <a:latin typeface="Georgia" panose="02040502050405020303" pitchFamily="18" charset="0"/>
              </a:rPr>
              <a:t> and </a:t>
            </a:r>
            <a:r>
              <a:rPr lang="fi-FI" sz="2400" dirty="0" err="1" smtClean="0">
                <a:latin typeface="Georgia" panose="02040502050405020303" pitchFamily="18" charset="0"/>
              </a:rPr>
              <a:t>higher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institutions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undertake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evaluations</a:t>
            </a:r>
            <a:r>
              <a:rPr lang="fi-FI" sz="2400" dirty="0" smtClean="0">
                <a:latin typeface="Georgia" panose="02040502050405020303" pitchFamily="18" charset="0"/>
              </a:rPr>
              <a:t> of </a:t>
            </a:r>
            <a:r>
              <a:rPr lang="fi-FI" sz="2400" dirty="0" err="1" smtClean="0">
                <a:latin typeface="Georgia" panose="02040502050405020303" pitchFamily="18" charset="0"/>
              </a:rPr>
              <a:t>learning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outcomes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audit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quality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systems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conduct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thematic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evaluations</a:t>
            </a:r>
            <a:r>
              <a:rPr lang="fi-FI" sz="2400" dirty="0" smtClean="0">
                <a:latin typeface="Georgia" panose="02040502050405020303" pitchFamily="18" charset="0"/>
              </a:rPr>
              <a:t> and </a:t>
            </a:r>
            <a:r>
              <a:rPr lang="fi-FI" sz="2400" dirty="0" err="1" smtClean="0">
                <a:latin typeface="Georgia" panose="02040502050405020303" pitchFamily="18" charset="0"/>
              </a:rPr>
              <a:t>evaluations</a:t>
            </a:r>
            <a:r>
              <a:rPr lang="fi-FI" sz="2400" dirty="0" smtClean="0">
                <a:latin typeface="Georgia" panose="02040502050405020303" pitchFamily="18" charset="0"/>
              </a:rPr>
              <a:t> of </a:t>
            </a:r>
            <a:r>
              <a:rPr lang="fi-FI" sz="2400" dirty="0" err="1" smtClean="0">
                <a:latin typeface="Georgia" panose="02040502050405020303" pitchFamily="18" charset="0"/>
              </a:rPr>
              <a:t>educational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fields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support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providers</a:t>
            </a:r>
            <a:r>
              <a:rPr lang="fi-FI" sz="2400" dirty="0" smtClean="0">
                <a:latin typeface="Georgia" panose="02040502050405020303" pitchFamily="18" charset="0"/>
              </a:rPr>
              <a:t> and </a:t>
            </a:r>
            <a:r>
              <a:rPr lang="fi-FI" sz="2400" dirty="0" err="1" smtClean="0">
                <a:latin typeface="Georgia" panose="02040502050405020303" pitchFamily="18" charset="0"/>
              </a:rPr>
              <a:t>higher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institutions</a:t>
            </a:r>
            <a:endParaRPr lang="fi-FI" sz="2400" dirty="0" smtClean="0"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Georgia" panose="02040502050405020303" pitchFamily="18" charset="0"/>
              </a:rPr>
              <a:t>To </a:t>
            </a:r>
            <a:r>
              <a:rPr lang="fi-FI" sz="24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develop</a:t>
            </a: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the</a:t>
            </a:r>
            <a:r>
              <a:rPr lang="fi-FI" sz="2400" dirty="0" smtClean="0">
                <a:latin typeface="Georgia" panose="02040502050405020303" pitchFamily="18" charset="0"/>
              </a:rPr>
              <a:t> </a:t>
            </a:r>
            <a:r>
              <a:rPr lang="fi-FI" sz="2400" dirty="0" err="1" smtClean="0">
                <a:latin typeface="Georgia" panose="02040502050405020303" pitchFamily="18" charset="0"/>
              </a:rPr>
              <a:t>evaluation</a:t>
            </a:r>
            <a:r>
              <a:rPr lang="fi-FI" sz="2400" dirty="0" smtClean="0">
                <a:latin typeface="Georgia" panose="02040502050405020303" pitchFamily="18" charset="0"/>
              </a:rPr>
              <a:t> of </a:t>
            </a:r>
            <a:r>
              <a:rPr lang="fi-FI" sz="2400" dirty="0" err="1" smtClean="0">
                <a:latin typeface="Georgia" panose="02040502050405020303" pitchFamily="18" charset="0"/>
              </a:rPr>
              <a:t>education</a:t>
            </a:r>
            <a:endParaRPr lang="fi-FI" sz="2400" dirty="0">
              <a:latin typeface="Georgia" panose="02040502050405020303" pitchFamily="18" charset="0"/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541338" y="405300"/>
            <a:ext cx="8047037" cy="11957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fi-FI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The</a:t>
            </a:r>
            <a:r>
              <a:rPr lang="fi-FI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tasks</a:t>
            </a:r>
            <a:r>
              <a:rPr lang="fi-FI" dirty="0" smtClean="0">
                <a:solidFill>
                  <a:schemeClr val="tx2"/>
                </a:solidFill>
                <a:latin typeface="Georgia" panose="02040502050405020303" pitchFamily="18" charset="0"/>
              </a:rPr>
              <a:t> of FINEEC</a:t>
            </a:r>
            <a:endParaRPr lang="fi-FI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863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61724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Evaluation </a:t>
            </a:r>
            <a:r>
              <a:rPr lang="fi-FI" dirty="0" err="1" smtClean="0"/>
              <a:t>Council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60947" y="1417638"/>
            <a:ext cx="8169441" cy="5185611"/>
          </a:xfrm>
        </p:spPr>
        <p:txBody>
          <a:bodyPr>
            <a:noAutofit/>
          </a:bodyPr>
          <a:lstStyle/>
          <a:p>
            <a:pPr>
              <a:buClr>
                <a:schemeClr val="accent5"/>
              </a:buClr>
            </a:pPr>
            <a:r>
              <a:rPr lang="en-GB" sz="2800" dirty="0" smtClean="0"/>
              <a:t>13 members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Appointed by the Government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Four-year terms (current: 2014-2018)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Supervises and develops FINEEC’s activities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Participates in strategic planning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Prepares statements on long-term issues</a:t>
            </a:r>
          </a:p>
          <a:p>
            <a:pPr>
              <a:buClr>
                <a:schemeClr val="accent5"/>
              </a:buClr>
            </a:pPr>
            <a:r>
              <a:rPr lang="en-GB" sz="2800" b="1" dirty="0" smtClean="0"/>
              <a:t>Prepares the Educational Evaluation Plan</a:t>
            </a:r>
          </a:p>
          <a:p>
            <a:pPr>
              <a:buClr>
                <a:schemeClr val="accent5"/>
              </a:buClr>
            </a:pPr>
            <a:r>
              <a:rPr lang="en-GB" sz="2800" dirty="0" smtClean="0"/>
              <a:t>Approves evaluation project plans</a:t>
            </a:r>
            <a:endParaRPr lang="en-GB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48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457200" y="19191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fi-FI" sz="40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Higher</a:t>
            </a:r>
            <a:r>
              <a:rPr lang="fi-FI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  <a:r>
              <a:rPr lang="fi-FI" sz="40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Education</a:t>
            </a:r>
            <a:r>
              <a:rPr lang="fi-FI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 Evaluation </a:t>
            </a:r>
            <a:r>
              <a:rPr lang="fi-FI" sz="4000" dirty="0" err="1" smtClean="0">
                <a:solidFill>
                  <a:schemeClr val="tx2"/>
                </a:solidFill>
                <a:latin typeface="Georgia" panose="02040502050405020303" pitchFamily="18" charset="0"/>
              </a:rPr>
              <a:t>Committee</a:t>
            </a:r>
            <a:endParaRPr lang="fi-FI" sz="4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Sisällön paikkamerkki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5"/>
              </a:buClr>
            </a:pPr>
            <a:r>
              <a:rPr lang="fi-FI" sz="2800" dirty="0" smtClean="0">
                <a:latin typeface="Georgia" panose="02040502050405020303" pitchFamily="18" charset="0"/>
              </a:rPr>
              <a:t>9 </a:t>
            </a:r>
            <a:r>
              <a:rPr lang="fi-FI" sz="2800" dirty="0" err="1" smtClean="0">
                <a:latin typeface="Georgia" panose="02040502050405020303" pitchFamily="18" charset="0"/>
              </a:rPr>
              <a:t>members</a:t>
            </a:r>
            <a:r>
              <a:rPr lang="fi-FI" sz="2800" dirty="0" smtClean="0">
                <a:latin typeface="Georgia" panose="02040502050405020303" pitchFamily="18" charset="0"/>
              </a:rPr>
              <a:t> (of </a:t>
            </a:r>
            <a:r>
              <a:rPr lang="fi-FI" sz="2800" dirty="0" err="1" smtClean="0">
                <a:latin typeface="Georgia" panose="02040502050405020303" pitchFamily="18" charset="0"/>
              </a:rPr>
              <a:t>whom</a:t>
            </a:r>
            <a:r>
              <a:rPr lang="fi-FI" sz="2800" dirty="0" smtClean="0">
                <a:latin typeface="Georgia" panose="02040502050405020303" pitchFamily="18" charset="0"/>
              </a:rPr>
              <a:t> 3 </a:t>
            </a:r>
            <a:r>
              <a:rPr lang="fi-FI" sz="2800" dirty="0" err="1" smtClean="0">
                <a:latin typeface="Georgia" panose="02040502050405020303" pitchFamily="18" charset="0"/>
              </a:rPr>
              <a:t>are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also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members</a:t>
            </a:r>
            <a:r>
              <a:rPr lang="fi-FI" sz="2800" dirty="0" smtClean="0">
                <a:latin typeface="Georgia" panose="02040502050405020303" pitchFamily="18" charset="0"/>
              </a:rPr>
              <a:t> of </a:t>
            </a:r>
            <a:r>
              <a:rPr lang="fi-FI" sz="2800" dirty="0" err="1" smtClean="0">
                <a:latin typeface="Georgia" panose="02040502050405020303" pitchFamily="18" charset="0"/>
              </a:rPr>
              <a:t>the</a:t>
            </a:r>
            <a:r>
              <a:rPr lang="fi-FI" sz="2800" dirty="0" smtClean="0">
                <a:latin typeface="Georgia" panose="02040502050405020303" pitchFamily="18" charset="0"/>
              </a:rPr>
              <a:t> Evaluation </a:t>
            </a:r>
            <a:r>
              <a:rPr lang="fi-FI" sz="2800" dirty="0" err="1" smtClean="0">
                <a:latin typeface="Georgia" panose="02040502050405020303" pitchFamily="18" charset="0"/>
              </a:rPr>
              <a:t>Council</a:t>
            </a:r>
            <a:r>
              <a:rPr lang="fi-FI" sz="2800" dirty="0" smtClean="0">
                <a:latin typeface="Georgia" panose="02040502050405020303" pitchFamily="18" charset="0"/>
              </a:rPr>
              <a:t>)</a:t>
            </a:r>
          </a:p>
          <a:p>
            <a:pPr>
              <a:buClr>
                <a:schemeClr val="accent5"/>
              </a:buClr>
            </a:pPr>
            <a:r>
              <a:rPr lang="fi-FI" sz="2800" dirty="0" err="1" smtClean="0">
                <a:latin typeface="Georgia" panose="02040502050405020303" pitchFamily="18" charset="0"/>
              </a:rPr>
              <a:t>Four</a:t>
            </a:r>
            <a:r>
              <a:rPr lang="fi-FI" sz="2800" dirty="0" err="1">
                <a:latin typeface="Georgia" panose="02040502050405020303" pitchFamily="18" charset="0"/>
              </a:rPr>
              <a:t>-</a:t>
            </a:r>
            <a:r>
              <a:rPr lang="fi-FI" sz="2800" dirty="0" err="1" smtClean="0">
                <a:latin typeface="Georgia" panose="02040502050405020303" pitchFamily="18" charset="0"/>
              </a:rPr>
              <a:t>year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terms</a:t>
            </a:r>
            <a:r>
              <a:rPr lang="fi-FI" sz="2800" dirty="0">
                <a:latin typeface="Georgia" panose="02040502050405020303" pitchFamily="18" charset="0"/>
              </a:rPr>
              <a:t> </a:t>
            </a:r>
            <a:r>
              <a:rPr lang="fi-FI" sz="2800" dirty="0" smtClean="0">
                <a:latin typeface="Georgia" panose="02040502050405020303" pitchFamily="18" charset="0"/>
              </a:rPr>
              <a:t>(</a:t>
            </a:r>
            <a:r>
              <a:rPr lang="fi-FI" sz="2800" dirty="0" err="1" smtClean="0">
                <a:latin typeface="Georgia" panose="02040502050405020303" pitchFamily="18" charset="0"/>
              </a:rPr>
              <a:t>current</a:t>
            </a:r>
            <a:r>
              <a:rPr lang="fi-FI" sz="2800" dirty="0" smtClean="0">
                <a:latin typeface="Georgia" panose="02040502050405020303" pitchFamily="18" charset="0"/>
              </a:rPr>
              <a:t>: 2014-2018)</a:t>
            </a:r>
          </a:p>
          <a:p>
            <a:pPr>
              <a:buClr>
                <a:schemeClr val="accent5"/>
              </a:buClr>
            </a:pPr>
            <a:r>
              <a:rPr lang="fi-FI" sz="2800" dirty="0" err="1" smtClean="0">
                <a:latin typeface="Georgia" panose="02040502050405020303" pitchFamily="18" charset="0"/>
              </a:rPr>
              <a:t>Appointed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by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the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Ministry</a:t>
            </a:r>
            <a:r>
              <a:rPr lang="fi-FI" sz="2800" dirty="0" smtClean="0">
                <a:latin typeface="Georgia" panose="02040502050405020303" pitchFamily="18" charset="0"/>
              </a:rPr>
              <a:t> of </a:t>
            </a:r>
            <a:r>
              <a:rPr lang="fi-FI" sz="2800" dirty="0" err="1" smtClean="0">
                <a:latin typeface="Georgia" panose="02040502050405020303" pitchFamily="18" charset="0"/>
              </a:rPr>
              <a:t>Education</a:t>
            </a:r>
            <a:r>
              <a:rPr lang="fi-FI" sz="2800" dirty="0" smtClean="0">
                <a:latin typeface="Georgia" panose="02040502050405020303" pitchFamily="18" charset="0"/>
              </a:rPr>
              <a:t> and Culture</a:t>
            </a:r>
          </a:p>
          <a:p>
            <a:pPr>
              <a:buClr>
                <a:schemeClr val="accent5"/>
              </a:buClr>
            </a:pPr>
            <a:r>
              <a:rPr lang="fi-FI" sz="2800" dirty="0" err="1" smtClean="0">
                <a:latin typeface="Georgia" panose="02040502050405020303" pitchFamily="18" charset="0"/>
              </a:rPr>
              <a:t>Makes</a:t>
            </a:r>
            <a:r>
              <a:rPr lang="fi-FI" sz="2800" dirty="0" smtClean="0">
                <a:latin typeface="Georgia" panose="02040502050405020303" pitchFamily="18" charset="0"/>
              </a:rPr>
              <a:t> </a:t>
            </a:r>
            <a:r>
              <a:rPr lang="fi-FI" sz="2800" dirty="0" err="1" smtClean="0">
                <a:latin typeface="Georgia" panose="02040502050405020303" pitchFamily="18" charset="0"/>
              </a:rPr>
              <a:t>decisions</a:t>
            </a:r>
            <a:r>
              <a:rPr lang="fi-FI" sz="2800" dirty="0" smtClean="0">
                <a:latin typeface="Georgia" panose="02040502050405020303" pitchFamily="18" charset="0"/>
              </a:rPr>
              <a:t> on:</a:t>
            </a:r>
          </a:p>
          <a:p>
            <a:pPr lvl="1">
              <a:buClr>
                <a:schemeClr val="accent5"/>
              </a:buClr>
            </a:pPr>
            <a:r>
              <a:rPr lang="fi-FI" dirty="0" smtClean="0">
                <a:latin typeface="Georgia" panose="02040502050405020303" pitchFamily="18" charset="0"/>
              </a:rPr>
              <a:t>Evaluation </a:t>
            </a:r>
            <a:r>
              <a:rPr lang="fi-FI" dirty="0" err="1" smtClean="0">
                <a:latin typeface="Georgia" panose="02040502050405020303" pitchFamily="18" charset="0"/>
              </a:rPr>
              <a:t>project</a:t>
            </a:r>
            <a:r>
              <a:rPr lang="fi-FI" dirty="0" smtClean="0">
                <a:latin typeface="Georgia" panose="02040502050405020303" pitchFamily="18" charset="0"/>
              </a:rPr>
              <a:t> </a:t>
            </a:r>
            <a:r>
              <a:rPr lang="fi-FI" dirty="0" err="1" smtClean="0">
                <a:latin typeface="Georgia" panose="02040502050405020303" pitchFamily="18" charset="0"/>
              </a:rPr>
              <a:t>plans</a:t>
            </a:r>
            <a:endParaRPr lang="fi-FI" dirty="0" smtClean="0">
              <a:latin typeface="Georgia" panose="02040502050405020303" pitchFamily="18" charset="0"/>
            </a:endParaRPr>
          </a:p>
          <a:p>
            <a:pPr lvl="1">
              <a:buClr>
                <a:schemeClr val="accent5"/>
              </a:buClr>
            </a:pPr>
            <a:r>
              <a:rPr lang="fi-FI" dirty="0" err="1" smtClean="0">
                <a:latin typeface="Georgia" panose="02040502050405020303" pitchFamily="18" charset="0"/>
              </a:rPr>
              <a:t>The</a:t>
            </a:r>
            <a:r>
              <a:rPr lang="fi-FI" dirty="0" smtClean="0">
                <a:latin typeface="Georgia" panose="02040502050405020303" pitchFamily="18" charset="0"/>
              </a:rPr>
              <a:t> composition of </a:t>
            </a:r>
            <a:r>
              <a:rPr lang="fi-FI" dirty="0" err="1" smtClean="0">
                <a:latin typeface="Georgia" panose="02040502050405020303" pitchFamily="18" charset="0"/>
              </a:rPr>
              <a:t>planning</a:t>
            </a:r>
            <a:r>
              <a:rPr lang="fi-FI" dirty="0" smtClean="0">
                <a:latin typeface="Georgia" panose="02040502050405020303" pitchFamily="18" charset="0"/>
              </a:rPr>
              <a:t> and </a:t>
            </a:r>
            <a:r>
              <a:rPr lang="fi-FI" dirty="0" err="1" smtClean="0">
                <a:latin typeface="Georgia" panose="02040502050405020303" pitchFamily="18" charset="0"/>
              </a:rPr>
              <a:t>evaluation</a:t>
            </a:r>
            <a:r>
              <a:rPr lang="fi-FI" dirty="0" smtClean="0">
                <a:latin typeface="Georgia" panose="02040502050405020303" pitchFamily="18" charset="0"/>
              </a:rPr>
              <a:t> </a:t>
            </a:r>
            <a:r>
              <a:rPr lang="fi-FI" dirty="0" err="1" smtClean="0">
                <a:latin typeface="Georgia" panose="02040502050405020303" pitchFamily="18" charset="0"/>
              </a:rPr>
              <a:t>teams</a:t>
            </a:r>
            <a:endParaRPr lang="fi-FI" dirty="0" smtClean="0">
              <a:latin typeface="Georgia" panose="02040502050405020303" pitchFamily="18" charset="0"/>
            </a:endParaRPr>
          </a:p>
          <a:p>
            <a:pPr lvl="1">
              <a:buClr>
                <a:schemeClr val="accent5"/>
              </a:buClr>
            </a:pPr>
            <a:r>
              <a:rPr lang="fi-FI" dirty="0" err="1" smtClean="0">
                <a:latin typeface="Georgia" panose="02040502050405020303" pitchFamily="18" charset="0"/>
              </a:rPr>
              <a:t>Approval</a:t>
            </a:r>
            <a:r>
              <a:rPr lang="fi-FI" dirty="0" smtClean="0">
                <a:latin typeface="Georgia" panose="02040502050405020303" pitchFamily="18" charset="0"/>
              </a:rPr>
              <a:t> of </a:t>
            </a:r>
            <a:r>
              <a:rPr lang="fi-FI" dirty="0" err="1" smtClean="0">
                <a:latin typeface="Georgia" panose="02040502050405020303" pitchFamily="18" charset="0"/>
              </a:rPr>
              <a:t>the</a:t>
            </a:r>
            <a:r>
              <a:rPr lang="fi-FI" dirty="0" smtClean="0">
                <a:latin typeface="Georgia" panose="02040502050405020303" pitchFamily="18" charset="0"/>
              </a:rPr>
              <a:t> </a:t>
            </a:r>
            <a:r>
              <a:rPr lang="fi-FI" dirty="0" err="1" smtClean="0">
                <a:latin typeface="Georgia" panose="02040502050405020303" pitchFamily="18" charset="0"/>
              </a:rPr>
              <a:t>final</a:t>
            </a:r>
            <a:r>
              <a:rPr lang="fi-FI" dirty="0" smtClean="0">
                <a:latin typeface="Georgia" panose="02040502050405020303" pitchFamily="18" charset="0"/>
              </a:rPr>
              <a:t> </a:t>
            </a:r>
            <a:r>
              <a:rPr lang="fi-FI" dirty="0" err="1" smtClean="0">
                <a:latin typeface="Georgia" panose="02040502050405020303" pitchFamily="18" charset="0"/>
              </a:rPr>
              <a:t>results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34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2296088"/>
            <a:ext cx="8018355" cy="1971112"/>
          </a:xfrm>
        </p:spPr>
        <p:txBody>
          <a:bodyPr/>
          <a:lstStyle/>
          <a:p>
            <a:pPr algn="ctr"/>
            <a:r>
              <a:rPr lang="fi-FI" sz="4400" dirty="0" err="1" smtClean="0">
                <a:latin typeface="+mn-lt"/>
              </a:rPr>
              <a:t>FINEEC’s</a:t>
            </a:r>
            <a:r>
              <a:rPr lang="fi-FI" sz="4400" dirty="0" smtClean="0">
                <a:latin typeface="+mn-lt"/>
              </a:rPr>
              <a:t> </a:t>
            </a:r>
            <a:r>
              <a:rPr lang="fi-FI" sz="4400" dirty="0" err="1">
                <a:latin typeface="+mn-lt"/>
              </a:rPr>
              <a:t>s</a:t>
            </a:r>
            <a:r>
              <a:rPr lang="fi-FI" sz="4400" dirty="0" err="1" smtClean="0">
                <a:latin typeface="+mn-lt"/>
              </a:rPr>
              <a:t>trategy</a:t>
            </a:r>
            <a:r>
              <a:rPr lang="fi-FI" sz="4400" dirty="0" smtClean="0">
                <a:latin typeface="+mn-lt"/>
              </a:rPr>
              <a:t>: </a:t>
            </a:r>
            <a:br>
              <a:rPr lang="fi-FI" sz="4400" dirty="0" smtClean="0">
                <a:latin typeface="+mn-lt"/>
              </a:rPr>
            </a:br>
            <a:r>
              <a:rPr lang="fi-FI" sz="4400" dirty="0">
                <a:latin typeface="+mn-lt"/>
              </a:rPr>
              <a:t/>
            </a:r>
            <a:br>
              <a:rPr lang="fi-FI" sz="4400" dirty="0">
                <a:latin typeface="+mn-lt"/>
              </a:rPr>
            </a:br>
            <a:r>
              <a:rPr lang="fi-FI" sz="4400" dirty="0" err="1" smtClean="0">
                <a:latin typeface="+mn-lt"/>
              </a:rPr>
              <a:t>Foresight</a:t>
            </a:r>
            <a:r>
              <a:rPr lang="fi-FI" sz="4400" dirty="0" smtClean="0">
                <a:latin typeface="+mn-lt"/>
              </a:rPr>
              <a:t> and </a:t>
            </a:r>
            <a:r>
              <a:rPr lang="fi-FI" sz="4400" dirty="0" err="1" smtClean="0">
                <a:latin typeface="+mn-lt"/>
              </a:rPr>
              <a:t>effective</a:t>
            </a:r>
            <a:r>
              <a:rPr lang="fi-FI" sz="4400" dirty="0" smtClean="0">
                <a:latin typeface="+mn-lt"/>
              </a:rPr>
              <a:t> </a:t>
            </a:r>
            <a:r>
              <a:rPr lang="fi-FI" sz="4400" dirty="0" err="1" smtClean="0">
                <a:latin typeface="+mn-lt"/>
              </a:rPr>
              <a:t>evaluation</a:t>
            </a:r>
            <a:r>
              <a:rPr lang="fi-FI" sz="4400" dirty="0">
                <a:latin typeface="+mn-lt"/>
              </a:rPr>
              <a:t> </a:t>
            </a:r>
            <a:r>
              <a:rPr lang="fi-FI" sz="4400" dirty="0" smtClean="0">
                <a:latin typeface="+mn-lt"/>
              </a:rPr>
              <a:t>2020</a:t>
            </a:r>
            <a:r>
              <a:rPr lang="fi-FI" dirty="0" smtClean="0">
                <a:latin typeface="+mn-lt"/>
              </a:rPr>
              <a:t> </a:t>
            </a:r>
            <a:endParaRPr lang="fi-FI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29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41" y="0"/>
            <a:ext cx="6866117" cy="6858000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57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1143000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strategic</a:t>
            </a:r>
            <a:r>
              <a:rPr lang="fi-FI" dirty="0" smtClean="0"/>
              <a:t> </a:t>
            </a:r>
            <a:r>
              <a:rPr lang="fi-FI" dirty="0" err="1"/>
              <a:t>goals</a:t>
            </a:r>
            <a:r>
              <a:rPr lang="fi-FI" dirty="0"/>
              <a:t> of FINEEC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5500" y="1585912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sz="3600" dirty="0" smtClean="0"/>
              <a:t>Impact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Efficiency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Competence of personnel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Development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Reputation </a:t>
            </a:r>
          </a:p>
          <a:p>
            <a:pPr>
              <a:buClr>
                <a:schemeClr val="accent5"/>
              </a:buClr>
            </a:pPr>
            <a:r>
              <a:rPr lang="en-GB" sz="3600" dirty="0" smtClean="0"/>
              <a:t>Accuracy</a:t>
            </a:r>
          </a:p>
          <a:p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540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79" y="329996"/>
            <a:ext cx="6830207" cy="5781879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419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47725"/>
            <a:ext cx="9144000" cy="4530787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280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2464059"/>
            <a:ext cx="8018355" cy="2636000"/>
          </a:xfrm>
        </p:spPr>
        <p:txBody>
          <a:bodyPr/>
          <a:lstStyle/>
          <a:p>
            <a:pPr algn="ctr"/>
            <a:r>
              <a:rPr lang="fi-FI" sz="4400" dirty="0" err="1" smtClean="0">
                <a:latin typeface="+mn-lt"/>
              </a:rPr>
              <a:t>The</a:t>
            </a:r>
            <a:r>
              <a:rPr lang="fi-FI" sz="4400" dirty="0" smtClean="0">
                <a:latin typeface="+mn-lt"/>
              </a:rPr>
              <a:t> National </a:t>
            </a:r>
            <a:r>
              <a:rPr lang="fi-FI" sz="4400" dirty="0" err="1" smtClean="0">
                <a:latin typeface="+mn-lt"/>
              </a:rPr>
              <a:t>Education</a:t>
            </a:r>
            <a:r>
              <a:rPr lang="fi-FI" sz="4400" dirty="0" smtClean="0">
                <a:latin typeface="+mn-lt"/>
              </a:rPr>
              <a:t> Evaluation Plan 2016-2019</a:t>
            </a:r>
            <a:endParaRPr lang="fi-FI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35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959482"/>
            <a:ext cx="8229600" cy="1143000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Evaluation Plan 2016-2019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00013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dirty="0" smtClean="0"/>
              <a:t>Formulated by the Evaluation Council </a:t>
            </a:r>
          </a:p>
          <a:p>
            <a:pPr>
              <a:buClr>
                <a:schemeClr val="accent5"/>
              </a:buClr>
            </a:pPr>
            <a:r>
              <a:rPr lang="en-GB" dirty="0"/>
              <a:t>FINEEC heard its key stakeholders </a:t>
            </a:r>
            <a:r>
              <a:rPr lang="en-GB" dirty="0" smtClean="0"/>
              <a:t>in the process of preparing the plan</a:t>
            </a:r>
            <a:endParaRPr lang="en-GB" dirty="0"/>
          </a:p>
          <a:p>
            <a:pPr>
              <a:buClr>
                <a:schemeClr val="accent5"/>
              </a:buClr>
            </a:pPr>
            <a:r>
              <a:rPr lang="en-GB" dirty="0" smtClean="0"/>
              <a:t>Approved by the Ministry of Education and Culture in March 2016</a:t>
            </a:r>
          </a:p>
          <a:p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70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1668" y="2125014"/>
            <a:ext cx="8446707" cy="2621612"/>
          </a:xfrm>
        </p:spPr>
        <p:txBody>
          <a:bodyPr/>
          <a:lstStyle/>
          <a:p>
            <a:r>
              <a:rPr lang="en-GB" sz="3200" dirty="0"/>
              <a:t>Azerbaijan Twinning Project Study Visit </a:t>
            </a:r>
            <a:br>
              <a:rPr lang="en-GB" sz="3200" dirty="0"/>
            </a:b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 smtClean="0"/>
              <a:t>Welcome!    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Director</a:t>
            </a:r>
            <a:r>
              <a:rPr lang="fi-FI" dirty="0" smtClean="0"/>
              <a:t> Harri Peltoniemi</a:t>
            </a:r>
          </a:p>
          <a:p>
            <a:r>
              <a:rPr lang="fi-FI" dirty="0" smtClean="0"/>
              <a:t>3 </a:t>
            </a:r>
            <a:r>
              <a:rPr lang="fi-FI" dirty="0" err="1" smtClean="0"/>
              <a:t>June</a:t>
            </a:r>
            <a:r>
              <a:rPr lang="fi-FI" dirty="0" smtClean="0"/>
              <a:t> 2016</a:t>
            </a:r>
            <a:endParaRPr lang="fi-FI" dirty="0"/>
          </a:p>
        </p:txBody>
      </p:sp>
      <p:sp>
        <p:nvSpPr>
          <p:cNvPr id="4" name="AutoShape 2" descr="Kuvahaun tulos haulle Azerbaijan fl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5" name="Picture 4" descr="http://www.flags.net/images/largeflags/AZER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02" y="0"/>
            <a:ext cx="3695398" cy="186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66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i-FI" sz="4000" dirty="0" smtClean="0"/>
              <a:t>Focus </a:t>
            </a:r>
            <a:r>
              <a:rPr lang="fi-FI" sz="4000" dirty="0" err="1" smtClean="0"/>
              <a:t>areas</a:t>
            </a:r>
            <a:r>
              <a:rPr lang="fi-FI" sz="4000" dirty="0" smtClean="0"/>
              <a:t> of </a:t>
            </a:r>
            <a:r>
              <a:rPr lang="fi-FI" sz="4000" dirty="0" err="1" smtClean="0"/>
              <a:t>evaluation</a:t>
            </a:r>
            <a:r>
              <a:rPr lang="fi-FI" sz="4000" dirty="0" smtClean="0"/>
              <a:t> </a:t>
            </a:r>
            <a:r>
              <a:rPr lang="fi-FI" sz="4000" dirty="0" err="1" smtClean="0"/>
              <a:t>activities</a:t>
            </a:r>
            <a:endParaRPr lang="fi-FI" sz="4000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4" y="1022936"/>
            <a:ext cx="7851712" cy="5103228"/>
          </a:xfrm>
          <a:prstGeom prst="rect">
            <a:avLst/>
          </a:prstGeom>
        </p:spPr>
      </p:pic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9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512622"/>
            <a:ext cx="8229600" cy="1143000"/>
          </a:xfrm>
        </p:spPr>
        <p:txBody>
          <a:bodyPr/>
          <a:lstStyle/>
          <a:p>
            <a:r>
              <a:rPr lang="en-GB" sz="3600" dirty="0" smtClean="0"/>
              <a:t>Evaluations of </a:t>
            </a:r>
            <a:r>
              <a:rPr lang="en-GB" sz="3600" b="1" dirty="0" smtClean="0"/>
              <a:t>early childhood </a:t>
            </a:r>
            <a:r>
              <a:rPr lang="en-GB" sz="3600" dirty="0" smtClean="0"/>
              <a:t>and </a:t>
            </a:r>
            <a:r>
              <a:rPr lang="en-GB" sz="3600" b="1" dirty="0" smtClean="0"/>
              <a:t>pre-primary</a:t>
            </a:r>
            <a:r>
              <a:rPr lang="en-GB" sz="3600" dirty="0" smtClean="0"/>
              <a:t> education 2016-2019</a:t>
            </a:r>
            <a:br>
              <a:rPr lang="en-GB" sz="3600" dirty="0" smtClean="0"/>
            </a:br>
            <a:endParaRPr lang="en-GB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2120462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dirty="0" smtClean="0"/>
              <a:t>The implementation and process of early childhood education </a:t>
            </a:r>
          </a:p>
          <a:p>
            <a:pPr>
              <a:buClr>
                <a:schemeClr val="accent5"/>
              </a:buClr>
            </a:pPr>
            <a:r>
              <a:rPr lang="en-GB" dirty="0" smtClean="0"/>
              <a:t>Supporting early childhood education providers in quality management and the development of an evaluation model </a:t>
            </a:r>
          </a:p>
          <a:p>
            <a:pPr>
              <a:buClr>
                <a:schemeClr val="accent5"/>
              </a:buClr>
            </a:pP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37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630"/>
            <a:ext cx="8229600" cy="1143000"/>
          </a:xfrm>
        </p:spPr>
        <p:txBody>
          <a:bodyPr/>
          <a:lstStyle/>
          <a:p>
            <a:r>
              <a:rPr lang="en-GB" sz="3600" dirty="0" smtClean="0"/>
              <a:t>Evaluations of </a:t>
            </a:r>
            <a:r>
              <a:rPr lang="en-GB" sz="3600" b="1" dirty="0" smtClean="0"/>
              <a:t>primary</a:t>
            </a:r>
            <a:r>
              <a:rPr lang="en-GB" sz="3600" dirty="0" smtClean="0"/>
              <a:t> and </a:t>
            </a:r>
            <a:r>
              <a:rPr lang="en-GB" sz="3600" b="1" dirty="0" smtClean="0"/>
              <a:t>secondary</a:t>
            </a:r>
            <a:r>
              <a:rPr lang="en-GB" sz="3600" dirty="0" smtClean="0"/>
              <a:t> education</a:t>
            </a:r>
            <a:endParaRPr lang="en-GB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39487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i-FI" dirty="0" err="1"/>
              <a:t>Assessment</a:t>
            </a:r>
            <a:r>
              <a:rPr lang="fi-FI" dirty="0"/>
              <a:t> of Learning </a:t>
            </a:r>
            <a:r>
              <a:rPr lang="fi-FI" dirty="0" err="1"/>
              <a:t>Outcomes</a:t>
            </a:r>
            <a:endParaRPr lang="fi-FI" dirty="0"/>
          </a:p>
          <a:p>
            <a:pPr lvl="2">
              <a:buClr>
                <a:schemeClr val="accent5"/>
              </a:buClr>
            </a:pPr>
            <a:r>
              <a:rPr lang="fi-FI" dirty="0" err="1"/>
              <a:t>Mathematics</a:t>
            </a:r>
            <a:r>
              <a:rPr lang="fi-FI" dirty="0"/>
              <a:t>, </a:t>
            </a:r>
            <a:r>
              <a:rPr lang="fi-FI" dirty="0" err="1"/>
              <a:t>Mother</a:t>
            </a:r>
            <a:r>
              <a:rPr lang="fi-FI" dirty="0"/>
              <a:t> </a:t>
            </a:r>
            <a:r>
              <a:rPr lang="fi-FI" dirty="0" err="1"/>
              <a:t>tongue</a:t>
            </a:r>
            <a:r>
              <a:rPr lang="fi-FI" dirty="0"/>
              <a:t> (</a:t>
            </a:r>
            <a:r>
              <a:rPr lang="fi-FI" dirty="0" err="1"/>
              <a:t>Finnish</a:t>
            </a:r>
            <a:r>
              <a:rPr lang="fi-FI" dirty="0"/>
              <a:t> and </a:t>
            </a:r>
            <a:r>
              <a:rPr lang="fi-FI" dirty="0" err="1"/>
              <a:t>Swedish</a:t>
            </a:r>
            <a:r>
              <a:rPr lang="fi-FI" dirty="0"/>
              <a:t>) </a:t>
            </a:r>
            <a:r>
              <a:rPr lang="fi-FI" dirty="0" err="1"/>
              <a:t>periodically</a:t>
            </a:r>
            <a:endParaRPr lang="fi-FI" dirty="0"/>
          </a:p>
          <a:p>
            <a:pPr lvl="2">
              <a:buClr>
                <a:schemeClr val="accent5"/>
              </a:buClr>
            </a:pPr>
            <a:r>
              <a:rPr lang="fi-FI" dirty="0" err="1"/>
              <a:t>Sample-based</a:t>
            </a:r>
            <a:r>
              <a:rPr lang="fi-FI" dirty="0"/>
              <a:t> </a:t>
            </a:r>
            <a:r>
              <a:rPr lang="fi-FI" dirty="0" err="1"/>
              <a:t>assessments</a:t>
            </a:r>
            <a:endParaRPr lang="fi-FI" dirty="0"/>
          </a:p>
          <a:p>
            <a:pPr lvl="2">
              <a:buClr>
                <a:schemeClr val="accent5"/>
              </a:buClr>
            </a:pPr>
            <a:r>
              <a:rPr lang="fi-FI" dirty="0"/>
              <a:t>No ranking </a:t>
            </a:r>
            <a:r>
              <a:rPr lang="fi-FI" dirty="0" err="1"/>
              <a:t>lists</a:t>
            </a:r>
            <a:endParaRPr lang="fi-FI" dirty="0"/>
          </a:p>
          <a:p>
            <a:pPr lvl="2">
              <a:buClr>
                <a:schemeClr val="accent5"/>
              </a:buClr>
            </a:pPr>
            <a:r>
              <a:rPr lang="fi-FI" dirty="0"/>
              <a:t>Control </a:t>
            </a:r>
            <a:r>
              <a:rPr lang="fi-FI" dirty="0" err="1"/>
              <a:t>concerning</a:t>
            </a:r>
            <a:r>
              <a:rPr lang="fi-FI" dirty="0"/>
              <a:t> </a:t>
            </a:r>
            <a:r>
              <a:rPr lang="fi-FI" dirty="0" err="1"/>
              <a:t>equal</a:t>
            </a:r>
            <a:r>
              <a:rPr lang="fi-FI" dirty="0"/>
              <a:t>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/>
              <a:t>opportunities</a:t>
            </a:r>
            <a:r>
              <a:rPr lang="fi-FI" dirty="0"/>
              <a:t> (</a:t>
            </a:r>
            <a:r>
              <a:rPr lang="fi-FI" dirty="0" err="1"/>
              <a:t>gender</a:t>
            </a:r>
            <a:r>
              <a:rPr lang="fi-FI" dirty="0"/>
              <a:t>, </a:t>
            </a:r>
            <a:r>
              <a:rPr lang="fi-FI" dirty="0" err="1"/>
              <a:t>place</a:t>
            </a:r>
            <a:r>
              <a:rPr lang="fi-FI" dirty="0"/>
              <a:t> of </a:t>
            </a:r>
            <a:r>
              <a:rPr lang="fi-FI" dirty="0" err="1"/>
              <a:t>residence</a:t>
            </a:r>
            <a:r>
              <a:rPr lang="fi-FI" dirty="0"/>
              <a:t>, home </a:t>
            </a:r>
            <a:r>
              <a:rPr lang="fi-FI" dirty="0" err="1"/>
              <a:t>background</a:t>
            </a:r>
            <a:r>
              <a:rPr lang="fi-FI" dirty="0"/>
              <a:t>)</a:t>
            </a:r>
          </a:p>
          <a:p>
            <a:pPr marL="0" indent="0">
              <a:buClr>
                <a:schemeClr val="accent5"/>
              </a:buClr>
              <a:buNone/>
            </a:pP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695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57630"/>
            <a:ext cx="8229600" cy="1143000"/>
          </a:xfrm>
        </p:spPr>
        <p:txBody>
          <a:bodyPr/>
          <a:lstStyle/>
          <a:p>
            <a:r>
              <a:rPr lang="en-GB" sz="3600" dirty="0" smtClean="0"/>
              <a:t>Examples of evaluations of </a:t>
            </a:r>
            <a:r>
              <a:rPr lang="en-GB" sz="3600" b="1" dirty="0" smtClean="0"/>
              <a:t>primary</a:t>
            </a:r>
            <a:r>
              <a:rPr lang="en-GB" sz="3600" dirty="0" smtClean="0"/>
              <a:t> and </a:t>
            </a:r>
            <a:r>
              <a:rPr lang="en-GB" sz="3600" b="1" dirty="0" smtClean="0"/>
              <a:t>secondary</a:t>
            </a:r>
            <a:r>
              <a:rPr lang="en-GB" sz="3600" dirty="0" smtClean="0"/>
              <a:t> education 2016-2019:</a:t>
            </a:r>
            <a:endParaRPr lang="en-GB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39487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dirty="0" smtClean="0"/>
              <a:t>Assessments of learning outcomes</a:t>
            </a:r>
          </a:p>
          <a:p>
            <a:pPr lvl="1">
              <a:buClr>
                <a:schemeClr val="accent5"/>
              </a:buClr>
            </a:pPr>
            <a:r>
              <a:rPr lang="en-GB" dirty="0" smtClean="0"/>
              <a:t>Finnish as a second language</a:t>
            </a:r>
          </a:p>
          <a:p>
            <a:pPr lvl="1">
              <a:buClr>
                <a:schemeClr val="accent5"/>
              </a:buClr>
            </a:pPr>
            <a:r>
              <a:rPr lang="en-GB" dirty="0" smtClean="0"/>
              <a:t>Sami language</a:t>
            </a:r>
          </a:p>
          <a:p>
            <a:pPr lvl="1">
              <a:buClr>
                <a:schemeClr val="accent5"/>
              </a:buClr>
            </a:pPr>
            <a:r>
              <a:rPr lang="en-GB" dirty="0" smtClean="0"/>
              <a:t>Finnish sign language </a:t>
            </a:r>
          </a:p>
          <a:p>
            <a:pPr lvl="1">
              <a:buClr>
                <a:schemeClr val="accent5"/>
              </a:buClr>
            </a:pPr>
            <a:r>
              <a:rPr lang="en-GB" dirty="0" smtClean="0"/>
              <a:t>Romany language </a:t>
            </a:r>
          </a:p>
          <a:p>
            <a:pPr lvl="1">
              <a:buClr>
                <a:schemeClr val="accent5"/>
              </a:buClr>
            </a:pPr>
            <a:r>
              <a:rPr lang="en-GB" dirty="0" smtClean="0"/>
              <a:t>Longitudinal assessment in mathematics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Bilingualism and multilingualism in Swedish-speaking </a:t>
            </a:r>
            <a:r>
              <a:rPr lang="en-GB" dirty="0" smtClean="0"/>
              <a:t>schools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2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95356"/>
            <a:ext cx="8229600" cy="1143000"/>
          </a:xfrm>
        </p:spPr>
        <p:txBody>
          <a:bodyPr/>
          <a:lstStyle/>
          <a:p>
            <a:r>
              <a:rPr lang="fi-FI" sz="3600" dirty="0" err="1" smtClean="0"/>
              <a:t>Evaluations</a:t>
            </a:r>
            <a:r>
              <a:rPr lang="fi-FI" sz="3600" dirty="0" smtClean="0"/>
              <a:t> of </a:t>
            </a:r>
            <a:r>
              <a:rPr lang="fi-FI" sz="3600" b="1" dirty="0" err="1" smtClean="0"/>
              <a:t>vocational</a:t>
            </a:r>
            <a:r>
              <a:rPr lang="fi-FI" sz="3600" dirty="0" smtClean="0"/>
              <a:t> </a:t>
            </a:r>
            <a:r>
              <a:rPr lang="fi-FI" sz="3600" dirty="0" err="1" smtClean="0"/>
              <a:t>education</a:t>
            </a:r>
            <a:r>
              <a:rPr lang="fi-FI" sz="3600" dirty="0" smtClean="0"/>
              <a:t> and </a:t>
            </a:r>
            <a:r>
              <a:rPr lang="fi-FI" sz="3600" dirty="0" err="1" smtClean="0"/>
              <a:t>training</a:t>
            </a:r>
            <a:r>
              <a:rPr lang="fi-FI" sz="3600" dirty="0" smtClean="0"/>
              <a:t> 2016-2019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55253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dirty="0"/>
              <a:t>Assessments of learning outcomes </a:t>
            </a:r>
            <a:r>
              <a:rPr lang="en-GB" dirty="0" smtClean="0"/>
              <a:t>(e.g.): </a:t>
            </a:r>
            <a:endParaRPr lang="en-GB" dirty="0"/>
          </a:p>
          <a:p>
            <a:pPr lvl="1">
              <a:buClr>
                <a:schemeClr val="accent5"/>
              </a:buClr>
            </a:pPr>
            <a:r>
              <a:rPr lang="en-GB" dirty="0"/>
              <a:t>Vehicle technology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Information technology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Music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Textiles and clothing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Youth and leisure instruction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Processing industry </a:t>
            </a:r>
          </a:p>
          <a:p>
            <a:pPr lvl="1">
              <a:buClr>
                <a:schemeClr val="accent5"/>
              </a:buClr>
            </a:pPr>
            <a:r>
              <a:rPr lang="en-GB" dirty="0"/>
              <a:t>Audio-visual communication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294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95356"/>
            <a:ext cx="8229600" cy="1143000"/>
          </a:xfrm>
        </p:spPr>
        <p:txBody>
          <a:bodyPr/>
          <a:lstStyle/>
          <a:p>
            <a:r>
              <a:rPr lang="fi-FI" sz="3600" dirty="0" err="1" smtClean="0"/>
              <a:t>Evaluations</a:t>
            </a:r>
            <a:r>
              <a:rPr lang="fi-FI" sz="3600" dirty="0" smtClean="0"/>
              <a:t> of </a:t>
            </a:r>
            <a:r>
              <a:rPr lang="fi-FI" sz="3600" b="1" dirty="0" err="1" smtClean="0"/>
              <a:t>vocational</a:t>
            </a:r>
            <a:r>
              <a:rPr lang="fi-FI" sz="3600" dirty="0" smtClean="0"/>
              <a:t> </a:t>
            </a:r>
            <a:r>
              <a:rPr lang="fi-FI" sz="3600" dirty="0" err="1" smtClean="0"/>
              <a:t>education</a:t>
            </a:r>
            <a:r>
              <a:rPr lang="fi-FI" sz="3600" dirty="0" smtClean="0"/>
              <a:t> and </a:t>
            </a:r>
            <a:r>
              <a:rPr lang="fi-FI" sz="3600" dirty="0" err="1" smtClean="0"/>
              <a:t>training</a:t>
            </a:r>
            <a:r>
              <a:rPr lang="fi-FI" sz="3600" dirty="0" smtClean="0"/>
              <a:t> 2016-2019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955253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i-FI" sz="2800" dirty="0" smtClean="0"/>
              <a:t>Meta-</a:t>
            </a:r>
            <a:r>
              <a:rPr lang="fi-FI" sz="2800" dirty="0" err="1" smtClean="0"/>
              <a:t>evaluation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assessment</a:t>
            </a:r>
            <a:r>
              <a:rPr lang="fi-FI" sz="2800" dirty="0" smtClean="0"/>
              <a:t> of </a:t>
            </a:r>
            <a:r>
              <a:rPr lang="fi-FI" sz="2800" dirty="0" err="1" smtClean="0"/>
              <a:t>learning</a:t>
            </a:r>
            <a:r>
              <a:rPr lang="fi-FI" sz="2800" dirty="0" smtClean="0"/>
              <a:t> </a:t>
            </a:r>
            <a:r>
              <a:rPr lang="fi-FI" sz="2800" dirty="0" err="1" smtClean="0"/>
              <a:t>outcomes</a:t>
            </a:r>
            <a:r>
              <a:rPr lang="fi-FI" sz="2800" dirty="0" smtClean="0"/>
              <a:t> and </a:t>
            </a:r>
            <a:r>
              <a:rPr lang="fi-FI" sz="2800" dirty="0" err="1" smtClean="0"/>
              <a:t>developing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evaluation</a:t>
            </a:r>
            <a:r>
              <a:rPr lang="fi-FI" sz="2800" dirty="0" smtClean="0"/>
              <a:t> </a:t>
            </a:r>
            <a:r>
              <a:rPr lang="fi-FI" sz="2800" dirty="0" err="1" smtClean="0"/>
              <a:t>system</a:t>
            </a:r>
            <a:endParaRPr lang="fi-FI" sz="2800" dirty="0" smtClean="0"/>
          </a:p>
          <a:p>
            <a:pPr>
              <a:buClr>
                <a:schemeClr val="accent5"/>
              </a:buClr>
            </a:pPr>
            <a:r>
              <a:rPr lang="fi-FI" sz="2800" dirty="0" smtClean="0"/>
              <a:t>Evaluation of </a:t>
            </a:r>
            <a:r>
              <a:rPr lang="fi-FI" sz="2800" dirty="0" err="1" smtClean="0"/>
              <a:t>the</a:t>
            </a:r>
            <a:r>
              <a:rPr lang="fi-FI" sz="2800" dirty="0" smtClean="0"/>
              <a:t> revision of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vocational</a:t>
            </a:r>
            <a:r>
              <a:rPr lang="fi-FI" sz="2800" dirty="0" smtClean="0"/>
              <a:t> </a:t>
            </a:r>
            <a:r>
              <a:rPr lang="fi-FI" sz="2800" dirty="0" err="1" smtClean="0"/>
              <a:t>qualification</a:t>
            </a:r>
            <a:r>
              <a:rPr lang="fi-FI" sz="2800" dirty="0" smtClean="0"/>
              <a:t> </a:t>
            </a:r>
            <a:r>
              <a:rPr lang="fi-FI" sz="2800" dirty="0" err="1" smtClean="0"/>
              <a:t>requirements</a:t>
            </a:r>
            <a:endParaRPr lang="fi-FI" sz="2800" dirty="0" smtClean="0"/>
          </a:p>
          <a:p>
            <a:pPr>
              <a:buClr>
                <a:schemeClr val="accent5"/>
              </a:buClr>
            </a:pPr>
            <a:r>
              <a:rPr lang="fi-FI" sz="2800" dirty="0" err="1" smtClean="0"/>
              <a:t>Supporting</a:t>
            </a:r>
            <a:r>
              <a:rPr lang="fi-FI" sz="2800" dirty="0" smtClean="0"/>
              <a:t> </a:t>
            </a:r>
            <a:r>
              <a:rPr lang="fi-FI" sz="2800" dirty="0" err="1" smtClean="0"/>
              <a:t>education</a:t>
            </a:r>
            <a:r>
              <a:rPr lang="fi-FI" sz="2800" dirty="0" smtClean="0"/>
              <a:t> </a:t>
            </a:r>
            <a:r>
              <a:rPr lang="fi-FI" sz="2800" dirty="0" err="1" smtClean="0"/>
              <a:t>providers</a:t>
            </a:r>
            <a:r>
              <a:rPr lang="fi-FI" sz="2800" dirty="0" smtClean="0"/>
              <a:t> in </a:t>
            </a:r>
            <a:r>
              <a:rPr lang="fi-FI" sz="2800" dirty="0" err="1" smtClean="0"/>
              <a:t>quality</a:t>
            </a:r>
            <a:r>
              <a:rPr lang="fi-FI" sz="2800" dirty="0" smtClean="0"/>
              <a:t> management and </a:t>
            </a:r>
            <a:r>
              <a:rPr lang="fi-FI" sz="2800" dirty="0" err="1" smtClean="0"/>
              <a:t>evaluation</a:t>
            </a:r>
            <a:r>
              <a:rPr lang="fi-FI" sz="2800" dirty="0" smtClean="0"/>
              <a:t> </a:t>
            </a:r>
          </a:p>
          <a:p>
            <a:pPr>
              <a:buClr>
                <a:schemeClr val="accent5"/>
              </a:buClr>
            </a:pPr>
            <a:r>
              <a:rPr lang="fi-FI" sz="2800" dirty="0" err="1" smtClean="0"/>
              <a:t>External</a:t>
            </a:r>
            <a:r>
              <a:rPr lang="fi-FI" sz="2800" dirty="0" smtClean="0"/>
              <a:t> </a:t>
            </a:r>
            <a:r>
              <a:rPr lang="fi-FI" sz="2800" dirty="0" err="1" smtClean="0"/>
              <a:t>evaluation</a:t>
            </a:r>
            <a:r>
              <a:rPr lang="fi-FI" sz="2800" dirty="0" smtClean="0"/>
              <a:t> of </a:t>
            </a:r>
            <a:r>
              <a:rPr lang="fi-FI" sz="2800" dirty="0" err="1" smtClean="0"/>
              <a:t>quality</a:t>
            </a:r>
            <a:r>
              <a:rPr lang="fi-FI" sz="2800" dirty="0" smtClean="0"/>
              <a:t> management </a:t>
            </a:r>
            <a:r>
              <a:rPr lang="fi-FI" sz="2800" dirty="0" err="1" smtClean="0"/>
              <a:t>systems</a:t>
            </a:r>
            <a:endParaRPr lang="fi-FI" sz="2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749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6771" y="504319"/>
            <a:ext cx="7830457" cy="1143000"/>
          </a:xfrm>
        </p:spPr>
        <p:txBody>
          <a:bodyPr/>
          <a:lstStyle/>
          <a:p>
            <a:r>
              <a:rPr lang="fi-FI" sz="3600" dirty="0" err="1" smtClean="0"/>
              <a:t>Evaluations</a:t>
            </a:r>
            <a:r>
              <a:rPr lang="fi-FI" sz="3600" dirty="0" smtClean="0"/>
              <a:t> of </a:t>
            </a:r>
            <a:r>
              <a:rPr lang="fi-FI" sz="3600" b="1" dirty="0" err="1" smtClean="0"/>
              <a:t>higher</a:t>
            </a:r>
            <a:r>
              <a:rPr lang="fi-FI" sz="3600" b="1" dirty="0" smtClean="0"/>
              <a:t> </a:t>
            </a:r>
            <a:r>
              <a:rPr lang="fi-FI" sz="3600" dirty="0" err="1" smtClean="0"/>
              <a:t>education</a:t>
            </a:r>
            <a:r>
              <a:rPr lang="fi-FI" sz="3600" b="1" dirty="0" smtClean="0"/>
              <a:t> </a:t>
            </a:r>
            <a:r>
              <a:rPr lang="fi-FI" sz="3600" dirty="0" smtClean="0"/>
              <a:t>2016-2019</a:t>
            </a: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90699"/>
            <a:ext cx="8229600" cy="4525963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dirty="0" err="1" smtClean="0"/>
              <a:t>audits</a:t>
            </a:r>
            <a:endParaRPr lang="fi-FI" dirty="0" smtClean="0"/>
          </a:p>
          <a:p>
            <a:pPr lvl="1">
              <a:buClr>
                <a:schemeClr val="accent5"/>
              </a:buClr>
            </a:pPr>
            <a:r>
              <a:rPr lang="fi-FI" dirty="0" err="1" smtClean="0"/>
              <a:t>Universities</a:t>
            </a:r>
            <a:r>
              <a:rPr lang="fi-FI" dirty="0" smtClean="0"/>
              <a:t> and </a:t>
            </a:r>
            <a:r>
              <a:rPr lang="fi-FI" dirty="0" err="1" smtClean="0"/>
              <a:t>universities</a:t>
            </a:r>
            <a:r>
              <a:rPr lang="fi-FI" dirty="0" smtClean="0"/>
              <a:t> of </a:t>
            </a:r>
            <a:r>
              <a:rPr lang="fi-FI" dirty="0" err="1" smtClean="0"/>
              <a:t>applied</a:t>
            </a:r>
            <a:r>
              <a:rPr lang="fi-FI" dirty="0" smtClean="0"/>
              <a:t> </a:t>
            </a:r>
            <a:r>
              <a:rPr lang="fi-FI" dirty="0" err="1" smtClean="0"/>
              <a:t>sciences</a:t>
            </a:r>
            <a:endParaRPr lang="fi-FI" dirty="0" smtClean="0"/>
          </a:p>
          <a:p>
            <a:pPr>
              <a:buClr>
                <a:schemeClr val="accent5"/>
              </a:buClr>
            </a:pPr>
            <a:r>
              <a:rPr lang="fi-FI" dirty="0" smtClean="0"/>
              <a:t>Engineering </a:t>
            </a:r>
            <a:r>
              <a:rPr lang="fi-FI" dirty="0" err="1" smtClean="0"/>
              <a:t>programme</a:t>
            </a:r>
            <a:r>
              <a:rPr lang="fi-FI" dirty="0" smtClean="0"/>
              <a:t> </a:t>
            </a:r>
            <a:r>
              <a:rPr lang="fi-FI" dirty="0" err="1" smtClean="0"/>
              <a:t>accreditations</a:t>
            </a:r>
            <a:endParaRPr lang="fi-FI" dirty="0" smtClean="0"/>
          </a:p>
          <a:p>
            <a:pPr lvl="1">
              <a:buClr>
                <a:schemeClr val="accent5"/>
              </a:buClr>
            </a:pPr>
            <a:r>
              <a:rPr lang="fi-FI" dirty="0" smtClean="0"/>
              <a:t>EUR-ACE</a:t>
            </a:r>
          </a:p>
          <a:p>
            <a:pPr>
              <a:buClr>
                <a:schemeClr val="accent5"/>
              </a:buClr>
            </a:pPr>
            <a:r>
              <a:rPr lang="fi-FI" dirty="0" err="1" smtClean="0"/>
              <a:t>Theme</a:t>
            </a:r>
            <a:r>
              <a:rPr lang="fi-FI" dirty="0" smtClean="0"/>
              <a:t> </a:t>
            </a:r>
            <a:r>
              <a:rPr lang="fi-FI" dirty="0" err="1" smtClean="0"/>
              <a:t>evaluations</a:t>
            </a:r>
            <a:endParaRPr lang="fi-FI" dirty="0" smtClean="0"/>
          </a:p>
          <a:p>
            <a:pPr lvl="1">
              <a:buClr>
                <a:schemeClr val="accent5"/>
              </a:buClr>
            </a:pPr>
            <a:r>
              <a:rPr lang="fi-FI" dirty="0" err="1" smtClean="0"/>
              <a:t>e.g</a:t>
            </a:r>
            <a:r>
              <a:rPr lang="fi-FI" dirty="0" smtClean="0"/>
              <a:t>. </a:t>
            </a:r>
            <a:r>
              <a:rPr lang="fi-FI" dirty="0" err="1" smtClean="0"/>
              <a:t>Maritime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, </a:t>
            </a:r>
            <a:r>
              <a:rPr lang="fi-FI" dirty="0" err="1" smtClean="0"/>
              <a:t>Swedish</a:t>
            </a:r>
            <a:r>
              <a:rPr lang="fi-FI" dirty="0" smtClean="0"/>
              <a:t> </a:t>
            </a:r>
            <a:r>
              <a:rPr lang="fi-FI" dirty="0" err="1" smtClean="0"/>
              <a:t>teacher</a:t>
            </a:r>
            <a:r>
              <a:rPr lang="fi-FI" dirty="0" smtClean="0"/>
              <a:t> </a:t>
            </a:r>
            <a:r>
              <a:rPr lang="fi-FI" dirty="0" err="1" smtClean="0"/>
              <a:t>education</a:t>
            </a:r>
            <a:r>
              <a:rPr lang="fi-FI" dirty="0" smtClean="0"/>
              <a:t> </a:t>
            </a:r>
            <a:r>
              <a:rPr lang="fi-FI" dirty="0" err="1" smtClean="0"/>
              <a:t>programmes</a:t>
            </a: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29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9143" y="442912"/>
            <a:ext cx="8160657" cy="1143000"/>
          </a:xfrm>
        </p:spPr>
        <p:txBody>
          <a:bodyPr/>
          <a:lstStyle/>
          <a:p>
            <a:r>
              <a:rPr lang="fi-FI" sz="3600" b="1" dirty="0" smtClean="0"/>
              <a:t>Cross-</a:t>
            </a:r>
            <a:r>
              <a:rPr lang="fi-FI" sz="3600" b="1" dirty="0" err="1" smtClean="0"/>
              <a:t>sectoral</a:t>
            </a:r>
            <a:r>
              <a:rPr lang="fi-FI" sz="3600" dirty="0" smtClean="0"/>
              <a:t> and </a:t>
            </a:r>
            <a:r>
              <a:rPr lang="fi-FI" sz="3600" b="1" dirty="0" err="1" smtClean="0"/>
              <a:t>thematic</a:t>
            </a:r>
            <a:r>
              <a:rPr lang="fi-FI" sz="3600" dirty="0" smtClean="0"/>
              <a:t> </a:t>
            </a:r>
            <a:r>
              <a:rPr lang="fi-FI" sz="3600" dirty="0" err="1" smtClean="0"/>
              <a:t>evaluations</a:t>
            </a:r>
            <a:r>
              <a:rPr lang="fi-FI" sz="3600" dirty="0" smtClean="0"/>
              <a:t> 2016-2019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0200" y="16787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Examples:</a:t>
            </a:r>
          </a:p>
          <a:p>
            <a:pPr lvl="1"/>
            <a:r>
              <a:rPr lang="en-GB" dirty="0"/>
              <a:t>The impact of national budget cuts on educational and cultural rights </a:t>
            </a:r>
            <a:r>
              <a:rPr lang="en-GB" sz="2400" dirty="0">
                <a:solidFill>
                  <a:schemeClr val="tx2"/>
                </a:solidFill>
              </a:rPr>
              <a:t>(early childhood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en-GB" sz="2400" dirty="0">
                <a:solidFill>
                  <a:schemeClr val="tx2"/>
                </a:solidFill>
              </a:rPr>
              <a:t>secondary </a:t>
            </a:r>
            <a:r>
              <a:rPr lang="en-GB" sz="2400" dirty="0" smtClean="0">
                <a:solidFill>
                  <a:schemeClr val="tx2"/>
                </a:solidFill>
              </a:rPr>
              <a:t>education + art and adult education) </a:t>
            </a:r>
            <a:endParaRPr lang="en-GB" dirty="0">
              <a:solidFill>
                <a:schemeClr val="tx2"/>
              </a:solidFill>
            </a:endParaRPr>
          </a:p>
          <a:p>
            <a:pPr lvl="1"/>
            <a:r>
              <a:rPr lang="en-GB" dirty="0" smtClean="0"/>
              <a:t>Peaceful and safe learning environments in schools and educational institutions </a:t>
            </a:r>
            <a:r>
              <a:rPr lang="en-GB" sz="2400" dirty="0" smtClean="0">
                <a:solidFill>
                  <a:schemeClr val="tx2"/>
                </a:solidFill>
              </a:rPr>
              <a:t>(early childhood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en-GB" sz="2400" dirty="0" smtClean="0">
                <a:solidFill>
                  <a:schemeClr val="tx2"/>
                </a:solidFill>
              </a:rPr>
              <a:t>secondary education)</a:t>
            </a:r>
          </a:p>
          <a:p>
            <a:pPr lvl="1"/>
            <a:r>
              <a:rPr lang="fi-FI" dirty="0" err="1" smtClean="0"/>
              <a:t>Integration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/>
              <a:t>immigrants</a:t>
            </a:r>
            <a:r>
              <a:rPr lang="fi-FI" dirty="0"/>
              <a:t> to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educational</a:t>
            </a:r>
            <a:r>
              <a:rPr lang="fi-FI" dirty="0"/>
              <a:t> </a:t>
            </a:r>
            <a:r>
              <a:rPr lang="fi-FI" dirty="0" err="1" smtClean="0"/>
              <a:t>system</a:t>
            </a:r>
            <a:r>
              <a:rPr lang="fi-FI" dirty="0" smtClean="0"/>
              <a:t> </a:t>
            </a:r>
            <a:r>
              <a:rPr lang="fi-FI" sz="2400" dirty="0" smtClean="0">
                <a:solidFill>
                  <a:schemeClr val="tx2"/>
                </a:solidFill>
              </a:rPr>
              <a:t>(</a:t>
            </a:r>
            <a:r>
              <a:rPr lang="en-GB" sz="2400" dirty="0" smtClean="0">
                <a:solidFill>
                  <a:schemeClr val="tx2"/>
                </a:solidFill>
              </a:rPr>
              <a:t>early</a:t>
            </a:r>
            <a:r>
              <a:rPr lang="fi-FI" sz="2400" dirty="0" smtClean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childhood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fi-FI" sz="2400" dirty="0" err="1">
                <a:solidFill>
                  <a:schemeClr val="tx2"/>
                </a:solidFill>
              </a:rPr>
              <a:t>adult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education</a:t>
            </a:r>
            <a:r>
              <a:rPr lang="fi-FI" sz="2400" dirty="0">
                <a:solidFill>
                  <a:schemeClr val="tx2"/>
                </a:solidFill>
              </a:rPr>
              <a:t>)</a:t>
            </a:r>
          </a:p>
          <a:p>
            <a:pPr lvl="1"/>
            <a:endParaRPr lang="en-GB" sz="2400" dirty="0" smtClean="0">
              <a:solidFill>
                <a:schemeClr val="tx2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729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9143" y="442912"/>
            <a:ext cx="8160657" cy="1143000"/>
          </a:xfrm>
        </p:spPr>
        <p:txBody>
          <a:bodyPr/>
          <a:lstStyle/>
          <a:p>
            <a:r>
              <a:rPr lang="fi-FI" sz="3600" b="1" dirty="0" smtClean="0"/>
              <a:t>Cross-</a:t>
            </a:r>
            <a:r>
              <a:rPr lang="fi-FI" sz="3600" b="1" dirty="0" err="1" smtClean="0"/>
              <a:t>sectoral</a:t>
            </a:r>
            <a:r>
              <a:rPr lang="fi-FI" sz="3600" dirty="0" smtClean="0"/>
              <a:t> and </a:t>
            </a:r>
            <a:r>
              <a:rPr lang="fi-FI" sz="3600" b="1" dirty="0" err="1" smtClean="0"/>
              <a:t>thematic</a:t>
            </a:r>
            <a:r>
              <a:rPr lang="fi-FI" sz="3600" dirty="0" smtClean="0"/>
              <a:t> </a:t>
            </a:r>
            <a:r>
              <a:rPr lang="fi-FI" sz="3600" dirty="0" err="1" smtClean="0"/>
              <a:t>evaluations</a:t>
            </a:r>
            <a:r>
              <a:rPr lang="fi-FI" sz="3600" dirty="0" smtClean="0"/>
              <a:t> 2016-2019</a:t>
            </a:r>
            <a:r>
              <a:rPr lang="fi-FI" sz="3600" dirty="0"/>
              <a:t/>
            </a:r>
            <a:br>
              <a:rPr lang="fi-FI" sz="3600" dirty="0"/>
            </a:br>
            <a:endParaRPr lang="fi-FI" sz="36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0200" y="167878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Examples (continued):</a:t>
            </a:r>
          </a:p>
          <a:p>
            <a:pPr lvl="1">
              <a:buFontTx/>
              <a:buChar char="-"/>
            </a:pPr>
            <a:r>
              <a:rPr lang="en-GB" dirty="0"/>
              <a:t>Students’ transitions and study paths at educational transition points </a:t>
            </a:r>
            <a:r>
              <a:rPr lang="en-GB" sz="2400" dirty="0">
                <a:solidFill>
                  <a:schemeClr val="tx2"/>
                </a:solidFill>
              </a:rPr>
              <a:t>(primary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</a:t>
            </a:r>
            <a:r>
              <a:rPr lang="en-GB" sz="2400" dirty="0">
                <a:solidFill>
                  <a:schemeClr val="tx2"/>
                </a:solidFill>
              </a:rPr>
              <a:t> adult education)</a:t>
            </a:r>
          </a:p>
          <a:p>
            <a:pPr lvl="1">
              <a:buFontTx/>
              <a:buChar char="-"/>
            </a:pPr>
            <a:r>
              <a:rPr lang="fi-FI" dirty="0" err="1"/>
              <a:t>Entrepreneurship</a:t>
            </a:r>
            <a:r>
              <a:rPr lang="fi-FI" dirty="0"/>
              <a:t> and </a:t>
            </a:r>
            <a:r>
              <a:rPr lang="fi-FI" dirty="0" err="1"/>
              <a:t>innovative</a:t>
            </a:r>
            <a:r>
              <a:rPr lang="fi-FI" dirty="0"/>
              <a:t> </a:t>
            </a:r>
            <a:r>
              <a:rPr lang="fi-FI" dirty="0" err="1"/>
              <a:t>capacity</a:t>
            </a:r>
            <a:r>
              <a:rPr lang="fi-FI" dirty="0"/>
              <a:t> </a:t>
            </a:r>
            <a:r>
              <a:rPr lang="fi-FI" sz="2400" dirty="0">
                <a:solidFill>
                  <a:schemeClr val="tx2"/>
                </a:solidFill>
              </a:rPr>
              <a:t>(</a:t>
            </a:r>
            <a:r>
              <a:rPr lang="fi-FI" sz="2400" dirty="0" err="1">
                <a:solidFill>
                  <a:schemeClr val="tx2"/>
                </a:solidFill>
              </a:rPr>
              <a:t>vocational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fi-FI" sz="2400" dirty="0" err="1">
                <a:solidFill>
                  <a:schemeClr val="tx2"/>
                </a:solidFill>
              </a:rPr>
              <a:t>higher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education</a:t>
            </a:r>
            <a:r>
              <a:rPr lang="fi-FI" sz="2400" dirty="0">
                <a:solidFill>
                  <a:schemeClr val="tx2"/>
                </a:solidFill>
              </a:rPr>
              <a:t>)</a:t>
            </a:r>
          </a:p>
          <a:p>
            <a:pPr lvl="1">
              <a:buFontTx/>
              <a:buChar char="-"/>
            </a:pPr>
            <a:r>
              <a:rPr lang="fi-FI" dirty="0" err="1"/>
              <a:t>Changes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teachers</a:t>
            </a:r>
            <a:r>
              <a:rPr lang="fi-FI" dirty="0"/>
              <a:t>; an </a:t>
            </a:r>
            <a:r>
              <a:rPr lang="fi-FI" dirty="0" err="1"/>
              <a:t>evaluation</a:t>
            </a:r>
            <a:r>
              <a:rPr lang="fi-FI" dirty="0"/>
              <a:t> of </a:t>
            </a:r>
            <a:r>
              <a:rPr lang="fi-FI" dirty="0" err="1"/>
              <a:t>teacher</a:t>
            </a:r>
            <a:r>
              <a:rPr lang="fi-FI" dirty="0"/>
              <a:t> </a:t>
            </a:r>
            <a:r>
              <a:rPr lang="fi-FI" dirty="0" err="1"/>
              <a:t>training</a:t>
            </a:r>
            <a:r>
              <a:rPr lang="fi-FI" dirty="0"/>
              <a:t> and </a:t>
            </a:r>
            <a:r>
              <a:rPr lang="fi-FI" dirty="0" err="1"/>
              <a:t>continuing</a:t>
            </a:r>
            <a:r>
              <a:rPr lang="fi-FI" dirty="0"/>
              <a:t> </a:t>
            </a:r>
            <a:r>
              <a:rPr lang="fi-FI" dirty="0" err="1"/>
              <a:t>education</a:t>
            </a:r>
            <a:r>
              <a:rPr lang="fi-FI" dirty="0"/>
              <a:t> </a:t>
            </a:r>
            <a:r>
              <a:rPr lang="fi-FI" sz="2400" dirty="0">
                <a:solidFill>
                  <a:schemeClr val="tx2"/>
                </a:solidFill>
              </a:rPr>
              <a:t>(</a:t>
            </a:r>
            <a:r>
              <a:rPr lang="fi-FI" sz="2400" dirty="0" err="1">
                <a:solidFill>
                  <a:schemeClr val="tx2"/>
                </a:solidFill>
              </a:rPr>
              <a:t>early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childhood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en-GB" sz="2400" dirty="0">
                <a:solidFill>
                  <a:schemeClr val="tx2"/>
                </a:solidFill>
                <a:latin typeface="Garamond" panose="02020404030301010803" pitchFamily="18" charset="0"/>
              </a:rPr>
              <a:t>→ </a:t>
            </a:r>
            <a:r>
              <a:rPr lang="fi-FI" sz="2400" dirty="0" err="1">
                <a:solidFill>
                  <a:schemeClr val="tx2"/>
                </a:solidFill>
              </a:rPr>
              <a:t>higher</a:t>
            </a:r>
            <a:r>
              <a:rPr lang="fi-FI" sz="2400" dirty="0">
                <a:solidFill>
                  <a:schemeClr val="tx2"/>
                </a:solidFill>
              </a:rPr>
              <a:t> </a:t>
            </a:r>
            <a:r>
              <a:rPr lang="fi-FI" sz="2400" dirty="0" err="1">
                <a:solidFill>
                  <a:schemeClr val="tx2"/>
                </a:solidFill>
              </a:rPr>
              <a:t>education</a:t>
            </a:r>
            <a:r>
              <a:rPr lang="fi-FI" sz="2400" dirty="0">
                <a:solidFill>
                  <a:schemeClr val="tx2"/>
                </a:solidFill>
              </a:rPr>
              <a:t>)</a:t>
            </a:r>
          </a:p>
          <a:p>
            <a:pPr marL="457200" lvl="1" indent="0">
              <a:buNone/>
            </a:pPr>
            <a:endParaRPr lang="en-GB" sz="2400" dirty="0" smtClean="0">
              <a:solidFill>
                <a:schemeClr val="tx2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989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2194488"/>
            <a:ext cx="8018355" cy="2636000"/>
          </a:xfrm>
        </p:spPr>
        <p:txBody>
          <a:bodyPr/>
          <a:lstStyle/>
          <a:p>
            <a:pPr algn="ctr"/>
            <a:r>
              <a:rPr lang="en-GB" sz="4400" dirty="0" smtClean="0"/>
              <a:t>International activities of FINEEC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7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278843"/>
            <a:ext cx="8229600" cy="1143000"/>
          </a:xfrm>
        </p:spPr>
        <p:txBody>
          <a:bodyPr/>
          <a:lstStyle/>
          <a:p>
            <a:r>
              <a:rPr lang="en-GB" dirty="0" smtClean="0"/>
              <a:t>FINEEC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7522" y="2402567"/>
            <a:ext cx="7588955" cy="3109459"/>
          </a:xfrm>
        </p:spPr>
        <p:txBody>
          <a:bodyPr/>
          <a:lstStyle/>
          <a:p>
            <a:pPr>
              <a:buClr>
                <a:schemeClr val="accent5"/>
              </a:buClr>
            </a:pPr>
            <a:r>
              <a:rPr lang="en-GB" dirty="0" smtClean="0"/>
              <a:t>Independent expert organisation</a:t>
            </a:r>
          </a:p>
          <a:p>
            <a:pPr>
              <a:buClr>
                <a:schemeClr val="accent5"/>
              </a:buClr>
            </a:pPr>
            <a:r>
              <a:rPr lang="fi-FI" dirty="0" smtClean="0"/>
              <a:t>1</a:t>
            </a:r>
            <a:r>
              <a:rPr lang="fi-FI" baseline="30000" dirty="0" smtClean="0"/>
              <a:t>st </a:t>
            </a:r>
            <a:r>
              <a:rPr lang="en-GB" dirty="0" smtClean="0"/>
              <a:t>of May 2014 </a:t>
            </a:r>
            <a:r>
              <a:rPr lang="en-GB" dirty="0" smtClean="0">
                <a:latin typeface="Garamond" panose="02020404030301010803" pitchFamily="18" charset="0"/>
              </a:rPr>
              <a:t>→</a:t>
            </a:r>
            <a:endParaRPr lang="en-GB" dirty="0" smtClean="0"/>
          </a:p>
          <a:p>
            <a:pPr>
              <a:buClr>
                <a:schemeClr val="accent5"/>
              </a:buClr>
            </a:pPr>
            <a:r>
              <a:rPr lang="en-GB" dirty="0" smtClean="0"/>
              <a:t>Responsible for external evaluation at all levels of education in Finland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97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 txBox="1">
            <a:spLocks/>
          </p:cNvSpPr>
          <p:nvPr/>
        </p:nvSpPr>
        <p:spPr>
          <a:xfrm>
            <a:off x="541338" y="237387"/>
            <a:ext cx="8047037" cy="119579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r>
              <a:rPr lang="en-GB" dirty="0" smtClean="0">
                <a:solidFill>
                  <a:schemeClr val="tx2"/>
                </a:solidFill>
                <a:latin typeface="Georgia" panose="02040502050405020303" pitchFamily="18" charset="0"/>
              </a:rPr>
              <a:t>International activities</a:t>
            </a:r>
            <a:endParaRPr lang="en-GB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541338" y="1123483"/>
            <a:ext cx="8047037" cy="470019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ENQA – European Association for Quality Assurance in Higher Education </a:t>
            </a:r>
            <a:r>
              <a:rPr lang="en-GB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(FINEEC’s external review in 2016)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EQAR – European Quality Assurance Register for Higher Education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NOQA, INQAAHE – International networks for external quality assurance agencies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EUR-ACE – European Accreditation of Engineering Programmes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Quality Audit Network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Twinning projects (higher education) in Armenia and Azerbaijan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Nordic Council of Ministers </a:t>
            </a:r>
            <a:r>
              <a:rPr lang="en-GB" sz="2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(Conference on June 14, 2016!)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sv-SE" sz="2000" dirty="0" smtClean="0">
                <a:latin typeface="Georgia" panose="02040502050405020303" pitchFamily="18" charset="0"/>
              </a:rPr>
              <a:t>Nordiska evalueringsnätverket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sv-SE" sz="2000" dirty="0" smtClean="0">
                <a:latin typeface="Georgia" panose="02040502050405020303" pitchFamily="18" charset="0"/>
              </a:rPr>
              <a:t>Nordiska nätverket för prov och bedömning</a:t>
            </a:r>
          </a:p>
          <a:p>
            <a:pPr marL="361950" indent="-327025">
              <a:lnSpc>
                <a:spcPts val="2500"/>
              </a:lnSpc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Georgia" panose="02040502050405020303" pitchFamily="18" charset="0"/>
              </a:rPr>
              <a:t>PISA, </a:t>
            </a:r>
            <a:r>
              <a:rPr lang="en-GB" sz="2000" dirty="0" err="1" smtClean="0">
                <a:latin typeface="Georgia" panose="02040502050405020303" pitchFamily="18" charset="0"/>
              </a:rPr>
              <a:t>Pirls</a:t>
            </a:r>
            <a:r>
              <a:rPr lang="en-GB" sz="2000" dirty="0" smtClean="0">
                <a:latin typeface="Georgia" panose="02040502050405020303" pitchFamily="18" charset="0"/>
              </a:rPr>
              <a:t>, TIMMS etc.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11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20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645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3296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82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2616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7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" y="832768"/>
            <a:ext cx="8046156" cy="452596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046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" y="815669"/>
            <a:ext cx="8046156" cy="4497363"/>
          </a:xfrm>
          <a:prstGeom prst="rect">
            <a:avLst/>
          </a:prstGeom>
        </p:spPr>
      </p:pic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36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620" cy="4481736"/>
          </a:xfrm>
          <a:prstGeom prst="rect">
            <a:avLst/>
          </a:prstGeom>
        </p:spPr>
      </p:pic>
      <p:sp>
        <p:nvSpPr>
          <p:cNvPr id="5" name="Sisällön paikkamerkki 2"/>
          <p:cNvSpPr txBox="1">
            <a:spLocks/>
          </p:cNvSpPr>
          <p:nvPr/>
        </p:nvSpPr>
        <p:spPr>
          <a:xfrm>
            <a:off x="457200" y="3573016"/>
            <a:ext cx="8229600" cy="25531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fi-FI" dirty="0" smtClean="0">
              <a:solidFill>
                <a:srgbClr val="1F9CE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fi-FI" sz="2400" dirty="0" smtClean="0">
              <a:solidFill>
                <a:srgbClr val="1F9CE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fi-FI" sz="2400" dirty="0" smtClean="0">
              <a:solidFill>
                <a:schemeClr val="tx2"/>
              </a:solidFill>
              <a:latin typeface="Georgia" panose="02040502050405020303" pitchFamily="18" charset="0"/>
            </a:endParaRPr>
          </a:p>
          <a:p>
            <a:pPr marL="0" indent="0" algn="ctr">
              <a:buFont typeface="Arial" charset="0"/>
              <a:buNone/>
            </a:pPr>
            <a:r>
              <a:rPr lang="fi-FI" sz="2400" dirty="0" smtClean="0">
                <a:solidFill>
                  <a:schemeClr val="tx2"/>
                </a:solidFill>
                <a:latin typeface="Georgia" panose="02040502050405020303" pitchFamily="18" charset="0"/>
              </a:rPr>
              <a:t>www.karvi.fi</a:t>
            </a:r>
          </a:p>
          <a:p>
            <a:pPr marL="0" indent="0" algn="ctr">
              <a:buFont typeface="Arial" charset="0"/>
              <a:buNone/>
            </a:pPr>
            <a:endParaRPr lang="fi-FI" dirty="0"/>
          </a:p>
        </p:txBody>
      </p:sp>
      <p:pic>
        <p:nvPicPr>
          <p:cNvPr id="1026" name="Picture 2" descr="http://karvi.fi/app/themes/karvi-theme/assets/images/faceboo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92" y="5441951"/>
            <a:ext cx="568256" cy="56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rvi.fi/app/themes/karvi-theme/assets/images/twit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41" y="5468552"/>
            <a:ext cx="483053" cy="48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arvi.fi/app/themes/karvi-theme/assets/images/youtub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987" y="5467141"/>
            <a:ext cx="808954" cy="57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arvi.fi/app/themes/karvi-theme/assets/images/linkedi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034" y="5464174"/>
            <a:ext cx="574725" cy="57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2835929" y="3713932"/>
            <a:ext cx="37479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i-FI" sz="44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Thank</a:t>
            </a:r>
            <a:r>
              <a:rPr lang="fi-FI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i-FI" sz="44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you</a:t>
            </a:r>
            <a:r>
              <a:rPr lang="fi-FI" sz="4400" dirty="0" smtClean="0">
                <a:solidFill>
                  <a:schemeClr val="bg1"/>
                </a:solidFill>
                <a:latin typeface="Georgia" panose="02040502050405020303" pitchFamily="18" charset="0"/>
              </a:rPr>
              <a:t>!</a:t>
            </a:r>
            <a:endParaRPr lang="fi-FI" sz="20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98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000" dirty="0" err="1" smtClean="0"/>
              <a:t>From</a:t>
            </a:r>
            <a:r>
              <a:rPr lang="fi-FI" sz="4000" dirty="0" smtClean="0"/>
              <a:t> </a:t>
            </a:r>
            <a:r>
              <a:rPr lang="fi-FI" sz="4000" dirty="0" err="1" smtClean="0"/>
              <a:t>early</a:t>
            </a:r>
            <a:r>
              <a:rPr lang="fi-FI" sz="4000" dirty="0" smtClean="0"/>
              <a:t> </a:t>
            </a:r>
            <a:r>
              <a:rPr lang="fi-FI" sz="4000" dirty="0" err="1" smtClean="0"/>
              <a:t>childhood</a:t>
            </a:r>
            <a:r>
              <a:rPr lang="fi-FI" sz="4000" dirty="0" smtClean="0"/>
              <a:t> to </a:t>
            </a:r>
            <a:r>
              <a:rPr lang="fi-FI" sz="4000" dirty="0" err="1" smtClean="0"/>
              <a:t>higher</a:t>
            </a:r>
            <a:r>
              <a:rPr lang="fi-FI" sz="4000" dirty="0" smtClean="0"/>
              <a:t> </a:t>
            </a:r>
            <a:r>
              <a:rPr lang="fi-FI" sz="4000" dirty="0" err="1" smtClean="0"/>
              <a:t>education</a:t>
            </a:r>
            <a:endParaRPr lang="fi-FI" sz="40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4943"/>
            <a:ext cx="4740443" cy="44558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Early</a:t>
            </a:r>
            <a:r>
              <a:rPr lang="fi-FI" sz="2000" dirty="0" smtClean="0"/>
              <a:t> </a:t>
            </a:r>
            <a:r>
              <a:rPr lang="fi-FI" sz="2000" dirty="0" err="1" smtClean="0"/>
              <a:t>childhood</a:t>
            </a:r>
            <a:r>
              <a:rPr lang="fi-FI" sz="2000" dirty="0" smtClean="0"/>
              <a:t> and </a:t>
            </a:r>
            <a:r>
              <a:rPr lang="fi-FI" sz="2000" dirty="0" err="1" smtClean="0"/>
              <a:t>pre-primary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Primary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Secondary</a:t>
            </a:r>
            <a:endParaRPr lang="fi-FI" sz="2000" dirty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Vocational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smtClean="0"/>
              <a:t>Basic </a:t>
            </a:r>
            <a:r>
              <a:rPr lang="fi-FI" sz="2000" dirty="0" err="1" smtClean="0"/>
              <a:t>education</a:t>
            </a:r>
            <a:r>
              <a:rPr lang="fi-FI" sz="2000" dirty="0" smtClean="0"/>
              <a:t> in </a:t>
            </a:r>
            <a:r>
              <a:rPr lang="fi-FI" sz="2000" dirty="0" err="1" smtClean="0"/>
              <a:t>arts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Liberal</a:t>
            </a:r>
            <a:r>
              <a:rPr lang="fi-FI" sz="2000" dirty="0" smtClean="0"/>
              <a:t> </a:t>
            </a:r>
            <a:r>
              <a:rPr lang="fi-FI" sz="2000" dirty="0" err="1" smtClean="0"/>
              <a:t>adult</a:t>
            </a:r>
            <a:r>
              <a:rPr lang="fi-FI" sz="2000" dirty="0" smtClean="0"/>
              <a:t> </a:t>
            </a:r>
            <a:r>
              <a:rPr lang="fi-FI" sz="2000" dirty="0" err="1" smtClean="0"/>
              <a:t>education</a:t>
            </a:r>
            <a:r>
              <a:rPr lang="fi-FI" sz="2000" dirty="0" smtClean="0"/>
              <a:t> 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Adult</a:t>
            </a:r>
            <a:r>
              <a:rPr lang="fi-FI" sz="2000" dirty="0" smtClean="0"/>
              <a:t> </a:t>
            </a:r>
            <a:r>
              <a:rPr lang="fi-FI" sz="2000" dirty="0" err="1" smtClean="0"/>
              <a:t>education</a:t>
            </a:r>
            <a:endParaRPr lang="fi-FI" sz="2000" dirty="0" smtClean="0"/>
          </a:p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fi-FI" sz="2000" dirty="0" err="1" smtClean="0"/>
              <a:t>Higher</a:t>
            </a:r>
            <a:r>
              <a:rPr lang="fi-FI" sz="2000" dirty="0" smtClean="0"/>
              <a:t> </a:t>
            </a:r>
            <a:r>
              <a:rPr lang="fi-FI" sz="2000" dirty="0" err="1" smtClean="0"/>
              <a:t>education</a:t>
            </a:r>
            <a:endParaRPr lang="fi-FI" sz="2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1760844"/>
            <a:ext cx="3946358" cy="183626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3784409"/>
            <a:ext cx="3946358" cy="2432241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65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15" y="307802"/>
            <a:ext cx="7843838" cy="1180484"/>
          </a:xfrm>
        </p:spPr>
        <p:txBody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sz="4000" dirty="0" err="1" smtClean="0">
                <a:solidFill>
                  <a:schemeClr val="tx2"/>
                </a:solidFill>
                <a:effectLst/>
                <a:ea typeface="+mj-ea"/>
                <a:cs typeface="+mj-cs"/>
              </a:rPr>
              <a:t>Finnish</a:t>
            </a:r>
            <a:r>
              <a:rPr lang="fi-FI" sz="4000" dirty="0" smtClean="0">
                <a:solidFill>
                  <a:schemeClr val="tx2"/>
                </a:solidFill>
                <a:effectLst/>
                <a:ea typeface="+mj-ea"/>
                <a:cs typeface="+mj-cs"/>
              </a:rPr>
              <a:t> </a:t>
            </a:r>
            <a:r>
              <a:rPr lang="fi-FI" sz="4000" dirty="0" err="1" smtClean="0">
                <a:solidFill>
                  <a:schemeClr val="tx2"/>
                </a:solidFill>
                <a:effectLst/>
                <a:ea typeface="+mj-ea"/>
                <a:cs typeface="+mj-cs"/>
              </a:rPr>
              <a:t>education</a:t>
            </a:r>
            <a:r>
              <a:rPr lang="fi-FI" sz="4000" dirty="0" smtClean="0">
                <a:solidFill>
                  <a:schemeClr val="tx2"/>
                </a:solidFill>
                <a:effectLst/>
                <a:ea typeface="+mj-ea"/>
                <a:cs typeface="+mj-cs"/>
              </a:rPr>
              <a:t> </a:t>
            </a:r>
            <a:r>
              <a:rPr lang="fi-FI" sz="4000" dirty="0" err="1" smtClean="0">
                <a:solidFill>
                  <a:schemeClr val="tx2"/>
                </a:solidFill>
                <a:effectLst/>
                <a:ea typeface="+mj-ea"/>
                <a:cs typeface="+mj-cs"/>
              </a:rPr>
              <a:t>system</a:t>
            </a:r>
            <a:r>
              <a:rPr lang="fi-FI" sz="4000" dirty="0" smtClean="0">
                <a:solidFill>
                  <a:schemeClr val="tx2"/>
                </a:solidFill>
                <a:effectLst/>
                <a:ea typeface="+mj-ea"/>
                <a:cs typeface="+mj-cs"/>
              </a:rPr>
              <a:t/>
            </a:r>
            <a:br>
              <a:rPr lang="fi-FI" sz="4000" dirty="0" smtClean="0">
                <a:solidFill>
                  <a:schemeClr val="tx2"/>
                </a:solidFill>
                <a:effectLst/>
                <a:ea typeface="+mj-ea"/>
                <a:cs typeface="+mj-cs"/>
              </a:rPr>
            </a:b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939331" y="2778388"/>
            <a:ext cx="1810216" cy="45720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/>
              <a:t>Universities</a:t>
            </a:r>
            <a:endParaRPr kumimoji="0" lang="en-US" sz="2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230033" y="2738378"/>
            <a:ext cx="2040463" cy="596276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/>
              <a:t>Universities of Applied </a:t>
            </a:r>
            <a:r>
              <a:rPr lang="en-US" sz="2200" dirty="0"/>
              <a:t>S</a:t>
            </a:r>
            <a:r>
              <a:rPr lang="en-US" sz="2200" dirty="0" smtClean="0"/>
              <a:t>ciences</a:t>
            </a:r>
            <a:endParaRPr lang="en-US" sz="2200" dirty="0"/>
          </a:p>
        </p:txBody>
      </p:sp>
      <p:sp>
        <p:nvSpPr>
          <p:cNvPr id="53" name="TextBox 52"/>
          <p:cNvSpPr txBox="1"/>
          <p:nvPr/>
        </p:nvSpPr>
        <p:spPr>
          <a:xfrm>
            <a:off x="5445777" y="2054579"/>
            <a:ext cx="173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Work experience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836147" y="3660323"/>
            <a:ext cx="1810217" cy="84854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General upper secondary </a:t>
            </a:r>
            <a:br>
              <a:rPr lang="en-US" sz="1600" dirty="0"/>
            </a:br>
            <a:r>
              <a:rPr lang="en-US" sz="1600" dirty="0"/>
              <a:t>education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3230034" y="3707154"/>
            <a:ext cx="2336799" cy="84854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/>
              <a:t>Vocational upper secondary education and training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939331" y="4873297"/>
            <a:ext cx="4506446" cy="95369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Basic education </a:t>
            </a:r>
            <a:endParaRPr lang="en-US" sz="2000" dirty="0" smtClean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9 </a:t>
            </a:r>
            <a:r>
              <a:rPr lang="en-US" sz="1600" dirty="0"/>
              <a:t>years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939331" y="5826988"/>
            <a:ext cx="4506446" cy="3882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Preprimary education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905496" y="3707151"/>
            <a:ext cx="1358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Work </a:t>
            </a:r>
            <a:br>
              <a:rPr lang="en-US" sz="1400" dirty="0"/>
            </a:br>
            <a:r>
              <a:rPr lang="en-US" sz="1400" dirty="0"/>
              <a:t>experience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-29631" y="5949059"/>
            <a:ext cx="9393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Age </a:t>
            </a:r>
            <a:r>
              <a:rPr lang="en-US" sz="1400" dirty="0" smtClean="0"/>
              <a:t>6</a:t>
            </a:r>
          </a:p>
          <a:p>
            <a:pPr algn="r"/>
            <a:endParaRPr lang="en-US" sz="1400" dirty="0"/>
          </a:p>
          <a:p>
            <a:pPr algn="r"/>
            <a:r>
              <a:rPr lang="en-US" sz="1400" dirty="0" smtClean="0"/>
              <a:t>Age 0 - 6</a:t>
            </a:r>
            <a:endParaRPr lang="en-US" sz="1400" dirty="0"/>
          </a:p>
        </p:txBody>
      </p:sp>
      <p:sp>
        <p:nvSpPr>
          <p:cNvPr id="139" name="TextBox 138"/>
          <p:cNvSpPr txBox="1"/>
          <p:nvPr/>
        </p:nvSpPr>
        <p:spPr>
          <a:xfrm>
            <a:off x="-378371" y="4969948"/>
            <a:ext cx="1199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400" dirty="0" smtClean="0"/>
          </a:p>
          <a:p>
            <a:pPr algn="r"/>
            <a:r>
              <a:rPr lang="en-US" sz="1400" dirty="0" smtClean="0"/>
              <a:t>Age </a:t>
            </a:r>
          </a:p>
          <a:p>
            <a:pPr algn="r"/>
            <a:r>
              <a:rPr lang="en-US" sz="1400" dirty="0" smtClean="0"/>
              <a:t>7 - 15</a:t>
            </a:r>
            <a:endParaRPr lang="en-US" sz="1400" dirty="0"/>
          </a:p>
        </p:txBody>
      </p:sp>
      <p:sp>
        <p:nvSpPr>
          <p:cNvPr id="140" name="TextBox 139"/>
          <p:cNvSpPr txBox="1"/>
          <p:nvPr/>
        </p:nvSpPr>
        <p:spPr>
          <a:xfrm rot="10800000" flipV="1">
            <a:off x="939334" y="4565520"/>
            <a:ext cx="619622" cy="30777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th</a:t>
            </a:r>
            <a:endParaRPr lang="en-US" sz="1400" baseline="30000" dirty="0"/>
          </a:p>
        </p:txBody>
      </p:sp>
      <p:sp>
        <p:nvSpPr>
          <p:cNvPr id="130" name="Left-Right Arrow 129"/>
          <p:cNvSpPr/>
          <p:nvPr/>
        </p:nvSpPr>
        <p:spPr bwMode="auto">
          <a:xfrm>
            <a:off x="2772835" y="4147796"/>
            <a:ext cx="431803" cy="240054"/>
          </a:xfrm>
          <a:prstGeom prst="leftRightArrow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7264400" y="4141446"/>
            <a:ext cx="1534957" cy="828503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Further 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vocational qualification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5" name="Rectangle 144"/>
          <p:cNvSpPr/>
          <p:nvPr/>
        </p:nvSpPr>
        <p:spPr bwMode="auto">
          <a:xfrm>
            <a:off x="7264400" y="3039563"/>
            <a:ext cx="1534957" cy="828503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Specialist vocational qualification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7264400" y="5204922"/>
            <a:ext cx="1534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 experience</a:t>
            </a:r>
          </a:p>
        </p:txBody>
      </p:sp>
      <p:cxnSp>
        <p:nvCxnSpPr>
          <p:cNvPr id="180" name="Elbow Connector 179"/>
          <p:cNvCxnSpPr>
            <a:stCxn id="63" idx="3"/>
            <a:endCxn id="137" idx="1"/>
          </p:cNvCxnSpPr>
          <p:nvPr/>
        </p:nvCxnSpPr>
        <p:spPr bwMode="auto">
          <a:xfrm flipV="1">
            <a:off x="5566833" y="3968761"/>
            <a:ext cx="338663" cy="16266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2" name="Elbow Connector 191"/>
          <p:cNvCxnSpPr>
            <a:stCxn id="137" idx="2"/>
            <a:endCxn id="141" idx="1"/>
          </p:cNvCxnSpPr>
          <p:nvPr/>
        </p:nvCxnSpPr>
        <p:spPr bwMode="auto">
          <a:xfrm rot="16200000" flipH="1">
            <a:off x="6762011" y="4053308"/>
            <a:ext cx="325327" cy="6794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4" name="Elbow Connector 193"/>
          <p:cNvCxnSpPr>
            <a:stCxn id="137" idx="0"/>
            <a:endCxn id="145" idx="1"/>
          </p:cNvCxnSpPr>
          <p:nvPr/>
        </p:nvCxnSpPr>
        <p:spPr bwMode="auto">
          <a:xfrm rot="5400000" flipH="1" flipV="1">
            <a:off x="6798006" y="3240757"/>
            <a:ext cx="253336" cy="679452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6" name="Elbow Connector 195"/>
          <p:cNvCxnSpPr>
            <a:stCxn id="152" idx="0"/>
            <a:endCxn id="141" idx="2"/>
          </p:cNvCxnSpPr>
          <p:nvPr/>
        </p:nvCxnSpPr>
        <p:spPr bwMode="auto">
          <a:xfrm rot="5400000" flipH="1" flipV="1">
            <a:off x="7914392" y="5087436"/>
            <a:ext cx="234973" cy="1"/>
          </a:xfrm>
          <a:prstGeom prst="bentConnector3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1" name="Elbow Connector 200"/>
          <p:cNvCxnSpPr>
            <a:stCxn id="141" idx="0"/>
            <a:endCxn id="145" idx="2"/>
          </p:cNvCxnSpPr>
          <p:nvPr/>
        </p:nvCxnSpPr>
        <p:spPr bwMode="auto">
          <a:xfrm rot="5400000" flipH="1" flipV="1">
            <a:off x="7895189" y="4004756"/>
            <a:ext cx="273380" cy="12700"/>
          </a:xfrm>
          <a:prstGeom prst="bentConnector3">
            <a:avLst>
              <a:gd name="adj1" fmla="val -26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7" name="Elbow Connector 206"/>
          <p:cNvCxnSpPr>
            <a:stCxn id="145" idx="0"/>
            <a:endCxn id="53" idx="3"/>
          </p:cNvCxnSpPr>
          <p:nvPr/>
        </p:nvCxnSpPr>
        <p:spPr bwMode="auto">
          <a:xfrm rot="16200000" flipV="1">
            <a:off x="7191115" y="2198799"/>
            <a:ext cx="831095" cy="85043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" name="Rectangle 133"/>
          <p:cNvSpPr/>
          <p:nvPr/>
        </p:nvSpPr>
        <p:spPr bwMode="auto">
          <a:xfrm>
            <a:off x="952031" y="6215191"/>
            <a:ext cx="4493746" cy="56548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Early childhood education and care</a:t>
            </a:r>
            <a:endParaRPr lang="en-US" sz="2000" dirty="0"/>
          </a:p>
        </p:txBody>
      </p:sp>
      <p:grpSp>
        <p:nvGrpSpPr>
          <p:cNvPr id="15" name="Ryhmä 14"/>
          <p:cNvGrpSpPr/>
          <p:nvPr/>
        </p:nvGrpSpPr>
        <p:grpSpPr>
          <a:xfrm>
            <a:off x="1728262" y="4555697"/>
            <a:ext cx="2670172" cy="317600"/>
            <a:chOff x="1728262" y="4555697"/>
            <a:chExt cx="2670172" cy="317600"/>
          </a:xfrm>
        </p:grpSpPr>
        <p:cxnSp>
          <p:nvCxnSpPr>
            <p:cNvPr id="164" name="Elbow Connector 163"/>
            <p:cNvCxnSpPr/>
            <p:nvPr/>
          </p:nvCxnSpPr>
          <p:spPr bwMode="auto">
            <a:xfrm rot="16200000" flipV="1">
              <a:off x="2199699" y="4084260"/>
              <a:ext cx="317600" cy="126047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Kulmayhdysviiva 10"/>
            <p:cNvCxnSpPr>
              <a:endCxn id="63" idx="2"/>
            </p:cNvCxnSpPr>
            <p:nvPr/>
          </p:nvCxnSpPr>
          <p:spPr bwMode="auto">
            <a:xfrm flipV="1">
              <a:off x="2977093" y="4555697"/>
              <a:ext cx="1421341" cy="15879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4" name="Ryhmä 13"/>
          <p:cNvGrpSpPr/>
          <p:nvPr/>
        </p:nvGrpSpPr>
        <p:grpSpPr>
          <a:xfrm>
            <a:off x="1728261" y="3374414"/>
            <a:ext cx="2670172" cy="317600"/>
            <a:chOff x="1728261" y="3374414"/>
            <a:chExt cx="2670172" cy="317600"/>
          </a:xfrm>
        </p:grpSpPr>
        <p:cxnSp>
          <p:nvCxnSpPr>
            <p:cNvPr id="51" name="Elbow Connector 163"/>
            <p:cNvCxnSpPr/>
            <p:nvPr/>
          </p:nvCxnSpPr>
          <p:spPr bwMode="auto">
            <a:xfrm rot="16200000" flipV="1">
              <a:off x="2199698" y="2902977"/>
              <a:ext cx="317600" cy="1260473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Kulmayhdysviiva 51"/>
            <p:cNvCxnSpPr/>
            <p:nvPr/>
          </p:nvCxnSpPr>
          <p:spPr bwMode="auto">
            <a:xfrm flipV="1">
              <a:off x="2977092" y="3374414"/>
              <a:ext cx="1421341" cy="158799"/>
            </a:xfrm>
            <a:prstGeom prst="bentConnector2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4" name="Rectangle 23"/>
          <p:cNvSpPr/>
          <p:nvPr/>
        </p:nvSpPr>
        <p:spPr bwMode="auto">
          <a:xfrm>
            <a:off x="952029" y="1541126"/>
            <a:ext cx="1810216" cy="316413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</a:rPr>
              <a:t>Licentiate &amp; PhD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952029" y="1912557"/>
            <a:ext cx="1810214" cy="30208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Master’s</a:t>
            </a:r>
            <a:endParaRPr lang="en-US" sz="1600" dirty="0"/>
          </a:p>
        </p:txBody>
      </p:sp>
      <p:sp>
        <p:nvSpPr>
          <p:cNvPr id="67" name="Suorakulmio 66"/>
          <p:cNvSpPr/>
          <p:nvPr/>
        </p:nvSpPr>
        <p:spPr>
          <a:xfrm>
            <a:off x="952030" y="2280373"/>
            <a:ext cx="1810214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Bachelor’s</a:t>
            </a:r>
            <a:endParaRPr lang="en-US" sz="1600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3217332" y="1912557"/>
            <a:ext cx="2040464" cy="302082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Master’s</a:t>
            </a:r>
            <a:endParaRPr lang="en-US" sz="1600" dirty="0"/>
          </a:p>
        </p:txBody>
      </p:sp>
      <p:sp>
        <p:nvSpPr>
          <p:cNvPr id="96" name="Suorakulmio 95"/>
          <p:cNvSpPr/>
          <p:nvPr/>
        </p:nvSpPr>
        <p:spPr>
          <a:xfrm>
            <a:off x="3217331" y="2280373"/>
            <a:ext cx="2053165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/>
              <a:t>Bachelor’s</a:t>
            </a:r>
            <a:endParaRPr lang="en-US" sz="1600" dirty="0"/>
          </a:p>
        </p:txBody>
      </p:sp>
      <p:grpSp>
        <p:nvGrpSpPr>
          <p:cNvPr id="58" name="Ryhmä 57"/>
          <p:cNvGrpSpPr/>
          <p:nvPr/>
        </p:nvGrpSpPr>
        <p:grpSpPr>
          <a:xfrm>
            <a:off x="5257796" y="2331201"/>
            <a:ext cx="1069925" cy="154910"/>
            <a:chOff x="5257796" y="2331201"/>
            <a:chExt cx="1069925" cy="154910"/>
          </a:xfrm>
        </p:grpSpPr>
        <p:cxnSp>
          <p:nvCxnSpPr>
            <p:cNvPr id="36" name="Suora nuoliyhdysviiva 35"/>
            <p:cNvCxnSpPr/>
            <p:nvPr/>
          </p:nvCxnSpPr>
          <p:spPr bwMode="auto">
            <a:xfrm flipH="1" flipV="1">
              <a:off x="6327720" y="2331201"/>
              <a:ext cx="1" cy="1549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uora yhdysviiva 39"/>
            <p:cNvCxnSpPr/>
            <p:nvPr/>
          </p:nvCxnSpPr>
          <p:spPr bwMode="auto">
            <a:xfrm>
              <a:off x="5257796" y="2486110"/>
              <a:ext cx="10699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3" name="Ryhmä 82"/>
          <p:cNvGrpSpPr/>
          <p:nvPr/>
        </p:nvGrpSpPr>
        <p:grpSpPr>
          <a:xfrm rot="16200000">
            <a:off x="5738427" y="1497799"/>
            <a:ext cx="121369" cy="1057223"/>
            <a:chOff x="5257796" y="2331201"/>
            <a:chExt cx="1069925" cy="154910"/>
          </a:xfrm>
        </p:grpSpPr>
        <p:cxnSp>
          <p:nvCxnSpPr>
            <p:cNvPr id="84" name="Suora nuoliyhdysviiva 83"/>
            <p:cNvCxnSpPr/>
            <p:nvPr/>
          </p:nvCxnSpPr>
          <p:spPr bwMode="auto">
            <a:xfrm flipH="1" flipV="1">
              <a:off x="6327720" y="2331201"/>
              <a:ext cx="1" cy="1549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uora yhdysviiva 84"/>
            <p:cNvCxnSpPr/>
            <p:nvPr/>
          </p:nvCxnSpPr>
          <p:spPr bwMode="auto">
            <a:xfrm>
              <a:off x="5257796" y="2486110"/>
              <a:ext cx="1069923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6" name="Kulmayhdysviiva 15"/>
          <p:cNvCxnSpPr/>
          <p:nvPr/>
        </p:nvCxnSpPr>
        <p:spPr bwMode="auto">
          <a:xfrm flipV="1">
            <a:off x="2805302" y="1982853"/>
            <a:ext cx="455088" cy="386052"/>
          </a:xfrm>
          <a:prstGeom prst="bentConnector3">
            <a:avLst>
              <a:gd name="adj1" fmla="val 591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Kulmayhdysviiva 17"/>
          <p:cNvCxnSpPr>
            <a:endCxn id="25" idx="3"/>
          </p:cNvCxnSpPr>
          <p:nvPr/>
        </p:nvCxnSpPr>
        <p:spPr bwMode="auto">
          <a:xfrm rot="10800000">
            <a:off x="2762243" y="2063599"/>
            <a:ext cx="428286" cy="42251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Kulmayhdysviiva 30"/>
          <p:cNvCxnSpPr/>
          <p:nvPr/>
        </p:nvCxnSpPr>
        <p:spPr bwMode="auto">
          <a:xfrm rot="16200000" flipV="1">
            <a:off x="3559457" y="956600"/>
            <a:ext cx="213225" cy="1464729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0059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53" grpId="0"/>
      <p:bldP spid="62" grpId="0" animBg="1"/>
      <p:bldP spid="63" grpId="0" animBg="1"/>
      <p:bldP spid="64" grpId="0" animBg="1"/>
      <p:bldP spid="134" grpId="0" animBg="1"/>
      <p:bldP spid="137" grpId="0"/>
      <p:bldP spid="138" grpId="0"/>
      <p:bldP spid="139" grpId="0"/>
      <p:bldP spid="140" grpId="0" animBg="1"/>
      <p:bldP spid="130" grpId="0" animBg="1"/>
      <p:bldP spid="141" grpId="0" animBg="1"/>
      <p:bldP spid="145" grpId="0" animBg="1"/>
      <p:bldP spid="152" grpId="0"/>
      <p:bldP spid="38" grpId="0" animBg="1"/>
      <p:bldP spid="24" grpId="0" animBg="1"/>
      <p:bldP spid="25" grpId="0" animBg="1"/>
      <p:bldP spid="67" grpId="0" animBg="1"/>
      <p:bldP spid="26" grpId="0" animBg="1"/>
      <p:bldP spid="9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41338" y="2386400"/>
            <a:ext cx="8018355" cy="2636000"/>
          </a:xfrm>
        </p:spPr>
        <p:txBody>
          <a:bodyPr/>
          <a:lstStyle/>
          <a:p>
            <a:pPr algn="ctr"/>
            <a:r>
              <a:rPr lang="fi-FI" sz="4400" dirty="0" err="1" smtClean="0"/>
              <a:t>FINEEC’s</a:t>
            </a:r>
            <a:r>
              <a:rPr lang="fi-FI" sz="4400" dirty="0" smtClean="0"/>
              <a:t> </a:t>
            </a:r>
            <a:r>
              <a:rPr lang="fi-FI" sz="4400" dirty="0" err="1" smtClean="0"/>
              <a:t>organisation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86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idx="4294967295"/>
          </p:nvPr>
        </p:nvSpPr>
        <p:spPr>
          <a:xfrm>
            <a:off x="782507" y="199373"/>
            <a:ext cx="8047038" cy="11953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sz="4000" dirty="0" smtClean="0">
                <a:solidFill>
                  <a:schemeClr val="tx2"/>
                </a:solidFill>
                <a:latin typeface="Georgia" panose="02040502050405020303" pitchFamily="18" charset="0"/>
              </a:rPr>
              <a:t>FINEEC</a:t>
            </a:r>
            <a:endParaRPr lang="fi-FI" sz="4000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2047387" y="3508499"/>
            <a:ext cx="1656184" cy="1883350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600" b="1" dirty="0" err="1" smtClean="0">
                <a:latin typeface="Georgia" panose="02040502050405020303" pitchFamily="18" charset="0"/>
              </a:rPr>
              <a:t>Higher</a:t>
            </a:r>
            <a:r>
              <a:rPr lang="fi-FI" sz="1600" b="1" dirty="0" smtClean="0">
                <a:latin typeface="Georgia" panose="02040502050405020303" pitchFamily="18" charset="0"/>
              </a:rPr>
              <a:t> </a:t>
            </a:r>
            <a:r>
              <a:rPr lang="fi-FI" sz="1600" b="1" dirty="0" err="1" smtClean="0">
                <a:latin typeface="Georgia" panose="02040502050405020303" pitchFamily="18" charset="0"/>
              </a:rPr>
              <a:t>Education</a:t>
            </a:r>
            <a:endParaRPr lang="fi-FI" sz="1600" b="1" dirty="0" smtClean="0">
              <a:latin typeface="Georgia" panose="02040502050405020303" pitchFamily="18" charset="0"/>
            </a:endParaRPr>
          </a:p>
          <a:p>
            <a:pPr algn="ctr"/>
            <a:endParaRPr lang="fi-FI" sz="1600" dirty="0">
              <a:latin typeface="Georgia" panose="02040502050405020303" pitchFamily="18" charset="0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3984296" y="3518803"/>
            <a:ext cx="1728192" cy="1873045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600" b="1" dirty="0" err="1" smtClean="0">
                <a:latin typeface="Georgia" panose="02040502050405020303" pitchFamily="18" charset="0"/>
              </a:rPr>
              <a:t>Primary</a:t>
            </a:r>
            <a:r>
              <a:rPr lang="fi-FI" sz="1600" b="1" dirty="0" smtClean="0">
                <a:latin typeface="Georgia" panose="02040502050405020303" pitchFamily="18" charset="0"/>
              </a:rPr>
              <a:t> and </a:t>
            </a:r>
            <a:r>
              <a:rPr lang="fi-FI" sz="1600" b="1" dirty="0" err="1" smtClean="0">
                <a:latin typeface="Georgia" panose="02040502050405020303" pitchFamily="18" charset="0"/>
              </a:rPr>
              <a:t>secondary</a:t>
            </a:r>
            <a:r>
              <a:rPr lang="fi-FI" sz="1600" b="1" dirty="0" smtClean="0">
                <a:latin typeface="Georgia" panose="02040502050405020303" pitchFamily="18" charset="0"/>
              </a:rPr>
              <a:t> </a:t>
            </a:r>
            <a:r>
              <a:rPr lang="fi-FI" sz="1600" b="1" dirty="0" err="1" smtClean="0">
                <a:latin typeface="Georgia" panose="02040502050405020303" pitchFamily="18" charset="0"/>
              </a:rPr>
              <a:t>education</a:t>
            </a:r>
            <a:endParaRPr lang="fi-FI" sz="1400" b="1" dirty="0">
              <a:latin typeface="Georgia" panose="02040502050405020303" pitchFamily="18" charset="0"/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6372200" y="1903768"/>
            <a:ext cx="413102" cy="15841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 flipH="1">
            <a:off x="5508631" y="1963191"/>
            <a:ext cx="720080" cy="15378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nuoliyhdysviiva 12"/>
          <p:cNvCxnSpPr/>
          <p:nvPr/>
        </p:nvCxnSpPr>
        <p:spPr>
          <a:xfrm flipH="1">
            <a:off x="3396910" y="1988839"/>
            <a:ext cx="1895170" cy="149910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>
            <a:off x="2519772" y="2937768"/>
            <a:ext cx="108012" cy="5632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orakulmio 15"/>
          <p:cNvSpPr/>
          <p:nvPr/>
        </p:nvSpPr>
        <p:spPr>
          <a:xfrm>
            <a:off x="2051720" y="5877637"/>
            <a:ext cx="5669686" cy="601042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 err="1" smtClean="0">
                <a:latin typeface="Georgia" panose="02040502050405020303" pitchFamily="18" charset="0"/>
              </a:rPr>
              <a:t>Common</a:t>
            </a:r>
            <a:r>
              <a:rPr lang="fi-FI" sz="1600" b="1" dirty="0" smtClean="0">
                <a:latin typeface="Georgia" panose="02040502050405020303" pitchFamily="18" charset="0"/>
              </a:rPr>
              <a:t> </a:t>
            </a:r>
            <a:r>
              <a:rPr lang="fi-FI" sz="1600" b="1" dirty="0" err="1" smtClean="0">
                <a:latin typeface="Georgia" panose="02040502050405020303" pitchFamily="18" charset="0"/>
              </a:rPr>
              <a:t>services</a:t>
            </a:r>
            <a:endParaRPr lang="fi-FI" sz="1600" b="1" dirty="0">
              <a:latin typeface="Georgia" panose="02040502050405020303" pitchFamily="18" charset="0"/>
            </a:endParaRPr>
          </a:p>
        </p:txBody>
      </p:sp>
      <p:cxnSp>
        <p:nvCxnSpPr>
          <p:cNvPr id="17" name="Suora nuoliyhdysviiva 16"/>
          <p:cNvCxnSpPr/>
          <p:nvPr/>
        </p:nvCxnSpPr>
        <p:spPr>
          <a:xfrm>
            <a:off x="4535996" y="1520788"/>
            <a:ext cx="54006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Ylänuoli 23"/>
          <p:cNvSpPr/>
          <p:nvPr/>
        </p:nvSpPr>
        <p:spPr>
          <a:xfrm>
            <a:off x="4601369" y="5574949"/>
            <a:ext cx="504055" cy="288032"/>
          </a:xfrm>
          <a:prstGeom prst="upArrow">
            <a:avLst>
              <a:gd name="adj1" fmla="val 50000"/>
              <a:gd name="adj2" fmla="val 38958"/>
            </a:avLst>
          </a:prstGeom>
          <a:solidFill>
            <a:srgbClr val="84C5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Kaarinuoli vasemmalle 25"/>
          <p:cNvSpPr/>
          <p:nvPr/>
        </p:nvSpPr>
        <p:spPr>
          <a:xfrm>
            <a:off x="7708527" y="1472316"/>
            <a:ext cx="1078367" cy="5002745"/>
          </a:xfrm>
          <a:prstGeom prst="curvedLeftArrow">
            <a:avLst/>
          </a:prstGeom>
          <a:solidFill>
            <a:srgbClr val="84C5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5049076" y="1052736"/>
            <a:ext cx="2645349" cy="936103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latin typeface="Georgia" panose="02040502050405020303" pitchFamily="18" charset="0"/>
              </a:rPr>
              <a:t>Director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32" name="Suorakulmio 31"/>
          <p:cNvSpPr/>
          <p:nvPr/>
        </p:nvSpPr>
        <p:spPr>
          <a:xfrm>
            <a:off x="2024740" y="1052736"/>
            <a:ext cx="2484276" cy="936103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latin typeface="Georgia" panose="02040502050405020303" pitchFamily="18" charset="0"/>
              </a:rPr>
              <a:t>Evaluation </a:t>
            </a:r>
            <a:r>
              <a:rPr lang="fi-FI" sz="2000" dirty="0" err="1" smtClean="0">
                <a:latin typeface="Georgia" panose="02040502050405020303" pitchFamily="18" charset="0"/>
              </a:rPr>
              <a:t>Council</a:t>
            </a:r>
            <a:endParaRPr lang="fi-FI" sz="2000" dirty="0">
              <a:latin typeface="Georgia" panose="02040502050405020303" pitchFamily="18" charset="0"/>
            </a:endParaRPr>
          </a:p>
        </p:txBody>
      </p:sp>
      <p:sp>
        <p:nvSpPr>
          <p:cNvPr id="33" name="Suorakulmio 32"/>
          <p:cNvSpPr/>
          <p:nvPr/>
        </p:nvSpPr>
        <p:spPr>
          <a:xfrm>
            <a:off x="5966233" y="3505371"/>
            <a:ext cx="1728192" cy="1886477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fi-FI" sz="1600" b="1" dirty="0" err="1" smtClean="0">
                <a:latin typeface="Georgia" panose="02040502050405020303" pitchFamily="18" charset="0"/>
              </a:rPr>
              <a:t>Vocational</a:t>
            </a:r>
            <a:r>
              <a:rPr lang="fi-FI" sz="1600" b="1" dirty="0" smtClean="0">
                <a:latin typeface="Georgia" panose="02040502050405020303" pitchFamily="18" charset="0"/>
              </a:rPr>
              <a:t> </a:t>
            </a:r>
            <a:r>
              <a:rPr lang="fi-FI" sz="1600" b="1" dirty="0" err="1" smtClean="0">
                <a:latin typeface="Georgia" panose="02040502050405020303" pitchFamily="18" charset="0"/>
              </a:rPr>
              <a:t>education</a:t>
            </a:r>
            <a:endParaRPr lang="fi-FI" sz="1600" b="1" dirty="0">
              <a:latin typeface="Georgia" panose="02040502050405020303" pitchFamily="18" charset="0"/>
            </a:endParaRPr>
          </a:p>
        </p:txBody>
      </p:sp>
      <p:sp>
        <p:nvSpPr>
          <p:cNvPr id="34" name="Suorakulmio 33"/>
          <p:cNvSpPr/>
          <p:nvPr/>
        </p:nvSpPr>
        <p:spPr>
          <a:xfrm>
            <a:off x="2024740" y="2017393"/>
            <a:ext cx="1478314" cy="1172554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latin typeface="Georgia" panose="02040502050405020303" pitchFamily="18" charset="0"/>
              </a:rPr>
              <a:t>HE Evaluation </a:t>
            </a:r>
            <a:r>
              <a:rPr lang="fi-FI" sz="2000" dirty="0" err="1" smtClean="0">
                <a:latin typeface="Georgia" panose="02040502050405020303" pitchFamily="18" charset="0"/>
              </a:rPr>
              <a:t>Committee</a:t>
            </a:r>
            <a:endParaRPr lang="fi-FI" dirty="0">
              <a:latin typeface="Georgia" panose="02040502050405020303" pitchFamily="18" charset="0"/>
            </a:endParaRPr>
          </a:p>
        </p:txBody>
      </p:sp>
      <p:sp>
        <p:nvSpPr>
          <p:cNvPr id="35" name="Suorakulmio 34"/>
          <p:cNvSpPr/>
          <p:nvPr/>
        </p:nvSpPr>
        <p:spPr>
          <a:xfrm>
            <a:off x="4498343" y="2330865"/>
            <a:ext cx="2501334" cy="576064"/>
          </a:xfrm>
          <a:prstGeom prst="rect">
            <a:avLst/>
          </a:prstGeom>
          <a:solidFill>
            <a:srgbClr val="1F9C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latin typeface="Georgia" panose="02040502050405020303" pitchFamily="18" charset="0"/>
              </a:rPr>
              <a:t>Management team</a:t>
            </a:r>
            <a:endParaRPr lang="fi-FI" sz="2000" dirty="0">
              <a:latin typeface="Georgia" panose="02040502050405020303" pitchFamily="18" charset="0"/>
            </a:endParaRPr>
          </a:p>
        </p:txBody>
      </p:sp>
      <p:sp>
        <p:nvSpPr>
          <p:cNvPr id="20" name="Nuoli oikealle 19"/>
          <p:cNvSpPr/>
          <p:nvPr/>
        </p:nvSpPr>
        <p:spPr>
          <a:xfrm>
            <a:off x="235973" y="4204868"/>
            <a:ext cx="7848872" cy="540000"/>
          </a:xfrm>
          <a:prstGeom prst="rightArrow">
            <a:avLst/>
          </a:prstGeom>
          <a:solidFill>
            <a:srgbClr val="EF9F3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Evaluations</a:t>
            </a:r>
            <a:endParaRPr lang="fi-FI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1" name="Nuoli oikealle 20"/>
          <p:cNvSpPr/>
          <p:nvPr/>
        </p:nvSpPr>
        <p:spPr>
          <a:xfrm>
            <a:off x="235973" y="5154537"/>
            <a:ext cx="7848872" cy="540000"/>
          </a:xfrm>
          <a:prstGeom prst="rightArrow">
            <a:avLst/>
          </a:prstGeom>
          <a:solidFill>
            <a:srgbClr val="EF9F3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Development</a:t>
            </a:r>
            <a:r>
              <a:rPr lang="fi-FI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of </a:t>
            </a:r>
            <a:r>
              <a:rPr lang="fi-FI" sz="1600" dirty="0" err="1">
                <a:solidFill>
                  <a:schemeClr val="bg1"/>
                </a:solidFill>
                <a:latin typeface="Georgia" panose="02040502050405020303" pitchFamily="18" charset="0"/>
              </a:rPr>
              <a:t>m</a:t>
            </a:r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ethodology</a:t>
            </a:r>
            <a:endParaRPr lang="fi-FI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2" name="Nuoli oikealle 21"/>
          <p:cNvSpPr/>
          <p:nvPr/>
        </p:nvSpPr>
        <p:spPr>
          <a:xfrm>
            <a:off x="235973" y="4696395"/>
            <a:ext cx="7848872" cy="540000"/>
          </a:xfrm>
          <a:prstGeom prst="rightArrow">
            <a:avLst/>
          </a:prstGeom>
          <a:solidFill>
            <a:srgbClr val="EF9F3C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Support</a:t>
            </a:r>
            <a:r>
              <a:rPr lang="fi-FI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to </a:t>
            </a:r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education</a:t>
            </a:r>
            <a:r>
              <a:rPr lang="fi-FI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providers</a:t>
            </a:r>
            <a:r>
              <a:rPr lang="fi-FI" sz="1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 and </a:t>
            </a:r>
            <a:r>
              <a:rPr lang="fi-FI" sz="1600" dirty="0" err="1" smtClean="0">
                <a:solidFill>
                  <a:schemeClr val="bg1"/>
                </a:solidFill>
                <a:latin typeface="Georgia" panose="02040502050405020303" pitchFamily="18" charset="0"/>
              </a:rPr>
              <a:t>HEIs</a:t>
            </a:r>
            <a:endParaRPr lang="fi-FI" sz="1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1" name="Ylänuoli 30"/>
          <p:cNvSpPr/>
          <p:nvPr/>
        </p:nvSpPr>
        <p:spPr>
          <a:xfrm>
            <a:off x="2548096" y="5574949"/>
            <a:ext cx="504055" cy="288032"/>
          </a:xfrm>
          <a:prstGeom prst="upArrow">
            <a:avLst>
              <a:gd name="adj1" fmla="val 50000"/>
              <a:gd name="adj2" fmla="val 38958"/>
            </a:avLst>
          </a:prstGeom>
          <a:solidFill>
            <a:srgbClr val="84C5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Ylänuoli 35"/>
          <p:cNvSpPr/>
          <p:nvPr/>
        </p:nvSpPr>
        <p:spPr>
          <a:xfrm>
            <a:off x="6495622" y="5583333"/>
            <a:ext cx="504055" cy="288032"/>
          </a:xfrm>
          <a:prstGeom prst="upArrow">
            <a:avLst>
              <a:gd name="adj1" fmla="val 50000"/>
              <a:gd name="adj2" fmla="val 38958"/>
            </a:avLst>
          </a:prstGeom>
          <a:solidFill>
            <a:srgbClr val="84C5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116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0075" y="1611766"/>
            <a:ext cx="3478213" cy="38174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 smtClean="0">
                <a:solidFill>
                  <a:schemeClr val="tx2"/>
                </a:solidFill>
              </a:rPr>
              <a:t>Operating in Helsinki and Jyväskylä</a:t>
            </a:r>
          </a:p>
          <a:p>
            <a:pPr marL="0" indent="0">
              <a:buNone/>
            </a:pPr>
            <a:endParaRPr lang="fi-FI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i-FI" sz="2800" dirty="0" err="1" smtClean="0">
                <a:solidFill>
                  <a:schemeClr val="tx2"/>
                </a:solidFill>
              </a:rPr>
              <a:t>Personnel</a:t>
            </a:r>
            <a:r>
              <a:rPr lang="fi-FI" sz="2800" dirty="0">
                <a:solidFill>
                  <a:schemeClr val="tx2"/>
                </a:solidFill>
              </a:rPr>
              <a:t>:</a:t>
            </a:r>
            <a:r>
              <a:rPr lang="fi-FI" sz="2800" dirty="0" smtClean="0">
                <a:solidFill>
                  <a:schemeClr val="tx2"/>
                </a:solidFill>
              </a:rPr>
              <a:t> </a:t>
            </a:r>
            <a:r>
              <a:rPr lang="fi-FI" sz="2800" dirty="0" err="1" smtClean="0">
                <a:solidFill>
                  <a:schemeClr val="tx2"/>
                </a:solidFill>
              </a:rPr>
              <a:t>approximately</a:t>
            </a:r>
            <a:r>
              <a:rPr lang="fi-FI" sz="2800" dirty="0" smtClean="0">
                <a:solidFill>
                  <a:schemeClr val="tx2"/>
                </a:solidFill>
              </a:rPr>
              <a:t> 50</a:t>
            </a:r>
            <a:endParaRPr lang="fi-FI" sz="2800" dirty="0">
              <a:solidFill>
                <a:schemeClr val="tx2"/>
              </a:solidFill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121087" y="3229158"/>
            <a:ext cx="26564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smtClean="0">
                <a:latin typeface="Georgia" panose="02040502050405020303" pitchFamily="18" charset="0"/>
              </a:rPr>
              <a:t>Image: Gustav </a:t>
            </a:r>
            <a:r>
              <a:rPr lang="fi-FI" sz="800" dirty="0" err="1" smtClean="0">
                <a:latin typeface="Georgia" panose="02040502050405020303" pitchFamily="18" charset="0"/>
              </a:rPr>
              <a:t>Welin</a:t>
            </a:r>
            <a:r>
              <a:rPr lang="fi-FI" sz="800" dirty="0" smtClean="0">
                <a:latin typeface="Georgia" panose="02040502050405020303" pitchFamily="18" charset="0"/>
              </a:rPr>
              <a:t>, </a:t>
            </a:r>
            <a:r>
              <a:rPr lang="fi-FI" sz="800" dirty="0" err="1" smtClean="0">
                <a:latin typeface="Georgia" panose="02040502050405020303" pitchFamily="18" charset="0"/>
              </a:rPr>
              <a:t>Museum</a:t>
            </a:r>
            <a:r>
              <a:rPr lang="fi-FI" sz="800" dirty="0" smtClean="0">
                <a:latin typeface="Georgia" panose="02040502050405020303" pitchFamily="18" charset="0"/>
              </a:rPr>
              <a:t> of </a:t>
            </a:r>
            <a:r>
              <a:rPr lang="fi-FI" sz="800" dirty="0" err="1" smtClean="0">
                <a:latin typeface="Georgia" panose="02040502050405020303" pitchFamily="18" charset="0"/>
              </a:rPr>
              <a:t>Finnish</a:t>
            </a:r>
            <a:r>
              <a:rPr lang="fi-FI" sz="800" dirty="0" smtClean="0">
                <a:latin typeface="Georgia" panose="02040502050405020303" pitchFamily="18" charset="0"/>
              </a:rPr>
              <a:t> Architecture</a:t>
            </a:r>
            <a:endParaRPr lang="fi-FI" sz="800" dirty="0">
              <a:latin typeface="Georgia" panose="02040502050405020303" pitchFamily="18" charset="0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61778"/>
            <a:ext cx="4186808" cy="276503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20469"/>
            <a:ext cx="4186808" cy="2711322"/>
          </a:xfrm>
          <a:prstGeom prst="rect">
            <a:avLst/>
          </a:prstGeom>
        </p:spPr>
      </p:pic>
      <p:sp>
        <p:nvSpPr>
          <p:cNvPr id="9" name="Suorakulmio 8"/>
          <p:cNvSpPr/>
          <p:nvPr/>
        </p:nvSpPr>
        <p:spPr>
          <a:xfrm>
            <a:off x="7020272" y="6232641"/>
            <a:ext cx="17573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i-FI" sz="800" dirty="0" smtClean="0">
                <a:latin typeface="Georgia" panose="02040502050405020303" pitchFamily="18" charset="0"/>
              </a:rPr>
              <a:t>Image: </a:t>
            </a:r>
            <a:r>
              <a:rPr lang="fi-FI" sz="800" dirty="0" err="1" smtClean="0">
                <a:latin typeface="Georgia" panose="02040502050405020303" pitchFamily="18" charset="0"/>
              </a:rPr>
              <a:t>University</a:t>
            </a:r>
            <a:r>
              <a:rPr lang="fi-FI" sz="800" dirty="0" smtClean="0">
                <a:latin typeface="Georgia" panose="02040502050405020303" pitchFamily="18" charset="0"/>
              </a:rPr>
              <a:t> of Jyväskylä</a:t>
            </a:r>
            <a:endParaRPr lang="fi-FI" sz="800" dirty="0">
              <a:latin typeface="Georgia" panose="02040502050405020303" pitchFamily="18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49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90752"/>
            <a:ext cx="8229600" cy="1143000"/>
          </a:xfrm>
        </p:spPr>
        <p:txBody>
          <a:bodyPr>
            <a:normAutofit/>
          </a:bodyPr>
          <a:lstStyle/>
          <a:p>
            <a:r>
              <a:rPr lang="fi-FI" dirty="0" smtClean="0"/>
              <a:t>Operating </a:t>
            </a:r>
            <a:r>
              <a:rPr lang="fi-FI" dirty="0" err="1" smtClean="0"/>
              <a:t>principles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55576" y="1628800"/>
            <a:ext cx="7128792" cy="4536504"/>
          </a:xfrm>
        </p:spPr>
        <p:txBody>
          <a:bodyPr>
            <a:normAutofit/>
          </a:bodyPr>
          <a:lstStyle/>
          <a:p>
            <a:pPr>
              <a:buClr>
                <a:schemeClr val="accent5"/>
              </a:buClr>
            </a:pPr>
            <a:r>
              <a:rPr lang="fi-FI" sz="2800" dirty="0" err="1" smtClean="0"/>
              <a:t>Decision-making</a:t>
            </a:r>
            <a:r>
              <a:rPr lang="fi-FI" sz="2800" dirty="0" smtClean="0"/>
              <a:t> is </a:t>
            </a:r>
            <a:r>
              <a:rPr lang="fi-FI" sz="2800" dirty="0" err="1" smtClean="0"/>
              <a:t>independent</a:t>
            </a:r>
            <a:r>
              <a:rPr lang="fi-FI" sz="2800" dirty="0" smtClean="0"/>
              <a:t> of </a:t>
            </a:r>
            <a:r>
              <a:rPr lang="fi-FI" sz="2800" dirty="0" err="1" smtClean="0"/>
              <a:t>external</a:t>
            </a:r>
            <a:r>
              <a:rPr lang="fi-FI" sz="2800" dirty="0" smtClean="0"/>
              <a:t> </a:t>
            </a:r>
            <a:r>
              <a:rPr lang="fi-FI" sz="2800" dirty="0" err="1" smtClean="0"/>
              <a:t>influence</a:t>
            </a:r>
            <a:endParaRPr lang="fi-FI" sz="2800" dirty="0" smtClean="0"/>
          </a:p>
          <a:p>
            <a:pPr>
              <a:buClr>
                <a:schemeClr val="accent5"/>
              </a:buClr>
            </a:pPr>
            <a:r>
              <a:rPr lang="fi-FI" sz="2800" dirty="0" err="1" smtClean="0"/>
              <a:t>Follows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principle</a:t>
            </a:r>
            <a:r>
              <a:rPr lang="fi-FI" sz="2800" dirty="0" smtClean="0"/>
              <a:t> of </a:t>
            </a:r>
            <a:r>
              <a:rPr lang="fi-FI" sz="2800" dirty="0" err="1" smtClean="0"/>
              <a:t>enhancement</a:t>
            </a:r>
            <a:r>
              <a:rPr lang="fi-FI" sz="2800" dirty="0" smtClean="0"/>
              <a:t>-led </a:t>
            </a:r>
            <a:r>
              <a:rPr lang="fi-FI" sz="2800" dirty="0" err="1" smtClean="0"/>
              <a:t>evaluation</a:t>
            </a:r>
            <a:endParaRPr lang="fi-FI" sz="2800" dirty="0" smtClean="0"/>
          </a:p>
          <a:p>
            <a:pPr>
              <a:buClr>
                <a:schemeClr val="accent5"/>
              </a:buClr>
            </a:pPr>
            <a:r>
              <a:rPr lang="fi-FI" sz="2800" dirty="0" err="1" smtClean="0"/>
              <a:t>Actively</a:t>
            </a:r>
            <a:r>
              <a:rPr lang="fi-FI" sz="2800" dirty="0" smtClean="0"/>
              <a:t> </a:t>
            </a:r>
            <a:r>
              <a:rPr lang="fi-FI" sz="2800" dirty="0" err="1" smtClean="0"/>
              <a:t>disseminates</a:t>
            </a:r>
            <a:r>
              <a:rPr lang="fi-FI" sz="2800" dirty="0" smtClean="0"/>
              <a:t> </a:t>
            </a:r>
            <a:r>
              <a:rPr lang="fi-FI" sz="2800" dirty="0" err="1" smtClean="0"/>
              <a:t>the</a:t>
            </a:r>
            <a:r>
              <a:rPr lang="fi-FI" sz="2800" dirty="0" smtClean="0"/>
              <a:t> </a:t>
            </a:r>
            <a:r>
              <a:rPr lang="fi-FI" sz="2800" dirty="0" err="1" smtClean="0"/>
              <a:t>results</a:t>
            </a:r>
            <a:r>
              <a:rPr lang="fi-FI" sz="2800" dirty="0" smtClean="0"/>
              <a:t> of </a:t>
            </a:r>
            <a:r>
              <a:rPr lang="fi-FI" sz="2800" dirty="0" err="1" smtClean="0"/>
              <a:t>evaluations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5491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KARVI_EN_2015_uusi" id="{35D59088-3D87-4603-B137-38772DF69515}" vid="{C993B41F-EC5A-41D1-B661-C444C1245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KARVI_EN_2015_uusi</Template>
  <TotalTime>551</TotalTime>
  <Words>813</Words>
  <Application>Microsoft Office PowerPoint</Application>
  <PresentationFormat>Näytössä katseltava diaesitys (4:3)</PresentationFormat>
  <Paragraphs>172</Paragraphs>
  <Slides>37</Slides>
  <Notes>35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37</vt:i4>
      </vt:variant>
    </vt:vector>
  </HeadingPairs>
  <TitlesOfParts>
    <vt:vector size="47" baseType="lpstr">
      <vt:lpstr>ＭＳ Ｐゴシック</vt:lpstr>
      <vt:lpstr>ＭＳ Ｐゴシック</vt:lpstr>
      <vt:lpstr>Arial</vt:lpstr>
      <vt:lpstr>Calibri</vt:lpstr>
      <vt:lpstr>Garamond</vt:lpstr>
      <vt:lpstr>Georgia</vt:lpstr>
      <vt:lpstr>Times</vt:lpstr>
      <vt:lpstr>Wingdings</vt:lpstr>
      <vt:lpstr>ヒラギノ角ゴ Pro W3</vt:lpstr>
      <vt:lpstr>KARVI_FI_2015</vt:lpstr>
      <vt:lpstr>  Finnish      Education          Evaluation                Centre </vt:lpstr>
      <vt:lpstr>Azerbaijan Twinning Project Study Visit   Welcome!     </vt:lpstr>
      <vt:lpstr>FINEEC</vt:lpstr>
      <vt:lpstr>From early childhood to higher education</vt:lpstr>
      <vt:lpstr>Finnish education system </vt:lpstr>
      <vt:lpstr>FINEEC’s organisation</vt:lpstr>
      <vt:lpstr>FINEEC</vt:lpstr>
      <vt:lpstr>PowerPoint-esitys</vt:lpstr>
      <vt:lpstr>Operating principles</vt:lpstr>
      <vt:lpstr>PowerPoint-esitys</vt:lpstr>
      <vt:lpstr>Evaluation Council</vt:lpstr>
      <vt:lpstr>PowerPoint-esitys</vt:lpstr>
      <vt:lpstr>FINEEC’s strategy:   Foresight and effective evaluation 2020 </vt:lpstr>
      <vt:lpstr>PowerPoint-esitys</vt:lpstr>
      <vt:lpstr>The strategic goals of FINEEC</vt:lpstr>
      <vt:lpstr>PowerPoint-esitys</vt:lpstr>
      <vt:lpstr>PowerPoint-esitys</vt:lpstr>
      <vt:lpstr>The National Education Evaluation Plan 2016-2019</vt:lpstr>
      <vt:lpstr>The Evaluation Plan 2016-2019</vt:lpstr>
      <vt:lpstr>Focus areas of evaluation activities</vt:lpstr>
      <vt:lpstr>Evaluations of early childhood and pre-primary education 2016-2019 </vt:lpstr>
      <vt:lpstr>Evaluations of primary and secondary education</vt:lpstr>
      <vt:lpstr>Examples of evaluations of primary and secondary education 2016-2019:</vt:lpstr>
      <vt:lpstr>Evaluations of vocational education and training 2016-2019</vt:lpstr>
      <vt:lpstr>Evaluations of vocational education and training 2016-2019</vt:lpstr>
      <vt:lpstr>Evaluations of higher education 2016-2019</vt:lpstr>
      <vt:lpstr>Cross-sectoral and thematic evaluations 2016-2019 </vt:lpstr>
      <vt:lpstr>Cross-sectoral and thematic evaluations 2016-2019 </vt:lpstr>
      <vt:lpstr>International activities of FINEEC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KARVI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Finnish      Education          Evaluation                Centre</dc:title>
  <dc:creator>Hilla Aurén</dc:creator>
  <cp:lastModifiedBy>Hilla Aurén</cp:lastModifiedBy>
  <cp:revision>357</cp:revision>
  <cp:lastPrinted>2016-04-19T12:37:49Z</cp:lastPrinted>
  <dcterms:created xsi:type="dcterms:W3CDTF">2016-04-18T11:49:28Z</dcterms:created>
  <dcterms:modified xsi:type="dcterms:W3CDTF">2016-06-03T10:27:58Z</dcterms:modified>
</cp:coreProperties>
</file>