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814" r:id="rId1"/>
  </p:sldMasterIdLst>
  <p:notesMasterIdLst>
    <p:notesMasterId r:id="rId26"/>
  </p:notesMasterIdLst>
  <p:handoutMasterIdLst>
    <p:handoutMasterId r:id="rId27"/>
  </p:handoutMasterIdLst>
  <p:sldIdLst>
    <p:sldId id="318" r:id="rId2"/>
    <p:sldId id="343" r:id="rId3"/>
    <p:sldId id="349" r:id="rId4"/>
    <p:sldId id="303" r:id="rId5"/>
    <p:sldId id="345" r:id="rId6"/>
    <p:sldId id="346" r:id="rId7"/>
    <p:sldId id="358" r:id="rId8"/>
    <p:sldId id="359" r:id="rId9"/>
    <p:sldId id="302" r:id="rId10"/>
    <p:sldId id="304" r:id="rId11"/>
    <p:sldId id="305" r:id="rId12"/>
    <p:sldId id="306" r:id="rId13"/>
    <p:sldId id="307" r:id="rId14"/>
    <p:sldId id="308" r:id="rId15"/>
    <p:sldId id="354" r:id="rId16"/>
    <p:sldId id="356" r:id="rId17"/>
    <p:sldId id="355" r:id="rId18"/>
    <p:sldId id="312" r:id="rId19"/>
    <p:sldId id="314" r:id="rId20"/>
    <p:sldId id="309" r:id="rId21"/>
    <p:sldId id="310" r:id="rId22"/>
    <p:sldId id="315" r:id="rId23"/>
    <p:sldId id="316" r:id="rId24"/>
    <p:sldId id="317" r:id="rId25"/>
  </p:sldIdLst>
  <p:sldSz cx="9144000" cy="6858000" type="screen4x3"/>
  <p:notesSz cx="7023100" cy="93091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341">
          <p15:clr>
            <a:srgbClr val="A4A3A4"/>
          </p15:clr>
        </p15:guide>
        <p15:guide id="3" pos="5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300"/>
    <a:srgbClr val="D20D0D"/>
    <a:srgbClr val="928B81"/>
    <a:srgbClr val="FFCF06"/>
    <a:srgbClr val="F8C704"/>
    <a:srgbClr val="EFC002"/>
    <a:srgbClr val="00A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5" d="100"/>
          <a:sy n="125" d="100"/>
        </p:scale>
        <p:origin x="1194" y="108"/>
      </p:cViewPr>
      <p:guideLst>
        <p:guide orient="horz"/>
        <p:guide pos="341"/>
        <p:guide pos="54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9" d="100"/>
        <a:sy n="8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61B815-5007-4B18-86B5-606EBE79BEE3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i-FI"/>
        </a:p>
      </dgm:t>
    </dgm:pt>
    <dgm:pt modelId="{B5C6BFD3-B4D9-4F0A-9579-74EA4B248356}">
      <dgm:prSet phldrT="[Teksti]" custT="1"/>
      <dgm:spPr>
        <a:solidFill>
          <a:srgbClr val="D20D0D"/>
        </a:solidFill>
      </dgm:spPr>
      <dgm:t>
        <a:bodyPr/>
        <a:lstStyle/>
        <a:p>
          <a:r>
            <a:rPr lang="en-GB" sz="1600" b="1" noProof="0" dirty="0" smtClean="0"/>
            <a:t>1. Quality policy  </a:t>
          </a:r>
          <a:endParaRPr lang="en-GB" sz="1600" b="1" noProof="0" dirty="0"/>
        </a:p>
      </dgm:t>
    </dgm:pt>
    <dgm:pt modelId="{8D12B086-EC65-4940-BD5C-CE3F7D149FFA}" type="parTrans" cxnId="{786BF60F-7777-4712-94E1-E8CE44AF1A56}">
      <dgm:prSet/>
      <dgm:spPr/>
      <dgm:t>
        <a:bodyPr/>
        <a:lstStyle/>
        <a:p>
          <a:endParaRPr lang="en-GB" noProof="0"/>
        </a:p>
      </dgm:t>
    </dgm:pt>
    <dgm:pt modelId="{4F3DD6A6-FE44-4A91-8A00-AAE74D14D357}" type="sibTrans" cxnId="{786BF60F-7777-4712-94E1-E8CE44AF1A56}">
      <dgm:prSet/>
      <dgm:spPr/>
      <dgm:t>
        <a:bodyPr/>
        <a:lstStyle/>
        <a:p>
          <a:endParaRPr lang="en-GB" noProof="0"/>
        </a:p>
      </dgm:t>
    </dgm:pt>
    <dgm:pt modelId="{BDDC5977-21EE-4EE7-83B2-F1FF2E5F915F}">
      <dgm:prSet phldrT="[Teksti]"/>
      <dgm:spPr>
        <a:solidFill>
          <a:schemeClr val="accent3"/>
        </a:solidFill>
      </dgm:spPr>
      <dgm:t>
        <a:bodyPr/>
        <a:lstStyle/>
        <a:p>
          <a:r>
            <a:rPr lang="en-GB" sz="1600" b="1" noProof="0" dirty="0" smtClean="0"/>
            <a:t>4. Quality management of the HEI’s core duties, incl. essential services supporting these </a:t>
          </a:r>
          <a:endParaRPr lang="en-GB" sz="1600" b="1" noProof="0" dirty="0"/>
        </a:p>
      </dgm:t>
    </dgm:pt>
    <dgm:pt modelId="{C7CF70C7-9B0F-4275-9454-7C8E08E77E06}" type="parTrans" cxnId="{74791D73-2B4E-4F5C-9988-088BC12A80C6}">
      <dgm:prSet/>
      <dgm:spPr/>
      <dgm:t>
        <a:bodyPr/>
        <a:lstStyle/>
        <a:p>
          <a:endParaRPr lang="en-GB" noProof="0"/>
        </a:p>
      </dgm:t>
    </dgm:pt>
    <dgm:pt modelId="{67284C8F-FE74-4E40-A0C3-552990BCBF32}" type="sibTrans" cxnId="{74791D73-2B4E-4F5C-9988-088BC12A80C6}">
      <dgm:prSet/>
      <dgm:spPr/>
      <dgm:t>
        <a:bodyPr/>
        <a:lstStyle/>
        <a:p>
          <a:endParaRPr lang="en-GB" noProof="0"/>
        </a:p>
      </dgm:t>
    </dgm:pt>
    <dgm:pt modelId="{C81CD4A4-FD59-4B61-AC97-D35AF7309C54}">
      <dgm:prSet phldrT="[Teksti]" custT="1"/>
      <dgm:spPr>
        <a:solidFill>
          <a:schemeClr val="accent3"/>
        </a:solidFill>
      </dgm:spPr>
      <dgm:t>
        <a:bodyPr/>
        <a:lstStyle/>
        <a:p>
          <a:r>
            <a:rPr lang="en-GB" sz="1600" b="1" noProof="0" dirty="0" smtClean="0"/>
            <a:t>5. Samples of degree education (3 programmes) </a:t>
          </a:r>
          <a:endParaRPr lang="en-GB" sz="1600" b="1" noProof="0" dirty="0"/>
        </a:p>
      </dgm:t>
    </dgm:pt>
    <dgm:pt modelId="{8558A7A8-17E7-4C11-A9EB-87F289112A8D}" type="parTrans" cxnId="{9CCA823C-5317-4202-9F2F-543566FE9EF8}">
      <dgm:prSet/>
      <dgm:spPr/>
      <dgm:t>
        <a:bodyPr/>
        <a:lstStyle/>
        <a:p>
          <a:endParaRPr lang="en-GB" noProof="0"/>
        </a:p>
      </dgm:t>
    </dgm:pt>
    <dgm:pt modelId="{308AE2E6-12AE-4E8D-88E6-1A92CB9C28AE}" type="sibTrans" cxnId="{9CCA823C-5317-4202-9F2F-543566FE9EF8}">
      <dgm:prSet/>
      <dgm:spPr/>
      <dgm:t>
        <a:bodyPr/>
        <a:lstStyle/>
        <a:p>
          <a:endParaRPr lang="en-GB" noProof="0"/>
        </a:p>
      </dgm:t>
    </dgm:pt>
    <dgm:pt modelId="{29D8D2A3-ECCA-48ED-8983-63AE06CAFECB}">
      <dgm:prSet phldrT="[Teksti]" custT="1"/>
      <dgm:spPr>
        <a:solidFill>
          <a:srgbClr val="D20D0D"/>
        </a:solidFill>
      </dgm:spPr>
      <dgm:t>
        <a:bodyPr/>
        <a:lstStyle/>
        <a:p>
          <a:r>
            <a:rPr lang="en-GB" sz="1600" b="1" noProof="0" dirty="0" smtClean="0"/>
            <a:t>2. Quality system’s link with strategic management </a:t>
          </a:r>
          <a:endParaRPr lang="en-GB" sz="1600" b="1" noProof="0" dirty="0"/>
        </a:p>
      </dgm:t>
    </dgm:pt>
    <dgm:pt modelId="{F611B68E-9B0B-40DA-98AE-BAD9922F471F}" type="parTrans" cxnId="{C180B79A-0CD4-45D9-AFCD-77770B147FE4}">
      <dgm:prSet/>
      <dgm:spPr/>
      <dgm:t>
        <a:bodyPr/>
        <a:lstStyle/>
        <a:p>
          <a:endParaRPr lang="en-GB" noProof="0"/>
        </a:p>
      </dgm:t>
    </dgm:pt>
    <dgm:pt modelId="{7B3E12D8-72E7-4D64-81D1-726391070F6D}" type="sibTrans" cxnId="{C180B79A-0CD4-45D9-AFCD-77770B147FE4}">
      <dgm:prSet/>
      <dgm:spPr/>
      <dgm:t>
        <a:bodyPr/>
        <a:lstStyle/>
        <a:p>
          <a:endParaRPr lang="en-GB" noProof="0"/>
        </a:p>
      </dgm:t>
    </dgm:pt>
    <dgm:pt modelId="{BD5C4C3C-9DCC-48F3-BCF0-B428E45B7D5C}">
      <dgm:prSet phldrT="[Teksti]" custT="1"/>
      <dgm:spPr>
        <a:solidFill>
          <a:srgbClr val="D20D0D"/>
        </a:solidFill>
      </dgm:spPr>
      <dgm:t>
        <a:bodyPr/>
        <a:lstStyle/>
        <a:p>
          <a:r>
            <a:rPr lang="en-GB" sz="1600" b="1" noProof="0" dirty="0" smtClean="0"/>
            <a:t>3. Development of the quality system </a:t>
          </a:r>
          <a:endParaRPr lang="en-GB" sz="1600" b="1" noProof="0" dirty="0"/>
        </a:p>
      </dgm:t>
    </dgm:pt>
    <dgm:pt modelId="{5A195B64-14A4-4E83-BBBD-2EB51BD77D84}" type="parTrans" cxnId="{11EF330F-C31E-413C-8D76-3E08EC491A27}">
      <dgm:prSet/>
      <dgm:spPr/>
      <dgm:t>
        <a:bodyPr/>
        <a:lstStyle/>
        <a:p>
          <a:endParaRPr lang="en-GB" noProof="0"/>
        </a:p>
      </dgm:t>
    </dgm:pt>
    <dgm:pt modelId="{33C21806-8D22-432E-B77E-D48D616BD33B}" type="sibTrans" cxnId="{11EF330F-C31E-413C-8D76-3E08EC491A27}">
      <dgm:prSet/>
      <dgm:spPr/>
      <dgm:t>
        <a:bodyPr/>
        <a:lstStyle/>
        <a:p>
          <a:endParaRPr lang="en-GB" noProof="0"/>
        </a:p>
      </dgm:t>
    </dgm:pt>
    <dgm:pt modelId="{49D99C22-D180-41B1-B9B0-4D9BC4A4155E}">
      <dgm:prSet phldrT="[Teksti]" custT="1"/>
      <dgm:spPr>
        <a:solidFill>
          <a:schemeClr val="accent5"/>
        </a:solidFill>
      </dgm:spPr>
      <dgm:t>
        <a:bodyPr/>
        <a:lstStyle/>
        <a:p>
          <a:r>
            <a:rPr lang="en-GB" sz="1600" b="1" noProof="0" dirty="0" smtClean="0"/>
            <a:t>6. The quality system as a whole</a:t>
          </a:r>
          <a:endParaRPr lang="en-GB" sz="1600" b="1" noProof="0" dirty="0"/>
        </a:p>
      </dgm:t>
    </dgm:pt>
    <dgm:pt modelId="{D050797D-FD28-433C-A5B4-FD28D0710353}" type="parTrans" cxnId="{C0C03D06-45D8-4C89-A88B-435EEC7D3190}">
      <dgm:prSet/>
      <dgm:spPr/>
      <dgm:t>
        <a:bodyPr/>
        <a:lstStyle/>
        <a:p>
          <a:endParaRPr lang="en-GB" noProof="0"/>
        </a:p>
      </dgm:t>
    </dgm:pt>
    <dgm:pt modelId="{D4E82863-9290-4EF9-A5B8-9E8210DB5263}" type="sibTrans" cxnId="{C0C03D06-45D8-4C89-A88B-435EEC7D3190}">
      <dgm:prSet/>
      <dgm:spPr/>
      <dgm:t>
        <a:bodyPr/>
        <a:lstStyle/>
        <a:p>
          <a:endParaRPr lang="en-GB" noProof="0"/>
        </a:p>
      </dgm:t>
    </dgm:pt>
    <dgm:pt modelId="{57D42A58-D94B-4397-B532-698387F3E202}">
      <dgm:prSet phldrT="[Teksti]" custT="1"/>
      <dgm:spPr>
        <a:solidFill>
          <a:srgbClr val="0070C0"/>
        </a:solidFill>
      </dgm:spPr>
      <dgm:t>
        <a:bodyPr/>
        <a:lstStyle/>
        <a:p>
          <a:r>
            <a:rPr lang="en-GB" sz="1300" b="1" noProof="0" dirty="0" smtClean="0"/>
            <a:t>4b) RDI &amp; artistic activities</a:t>
          </a:r>
          <a:endParaRPr lang="en-GB" sz="1300" b="1" noProof="0" dirty="0"/>
        </a:p>
      </dgm:t>
    </dgm:pt>
    <dgm:pt modelId="{779FE166-AFD4-4A48-B992-A08D936CE4F9}" type="parTrans" cxnId="{A316F832-F9CD-492C-9EE2-E456198F780A}">
      <dgm:prSet/>
      <dgm:spPr/>
      <dgm:t>
        <a:bodyPr/>
        <a:lstStyle/>
        <a:p>
          <a:endParaRPr lang="en-GB" noProof="0"/>
        </a:p>
      </dgm:t>
    </dgm:pt>
    <dgm:pt modelId="{68F0CF4C-90C8-4ED2-9872-270283F428BA}" type="sibTrans" cxnId="{A316F832-F9CD-492C-9EE2-E456198F780A}">
      <dgm:prSet/>
      <dgm:spPr/>
      <dgm:t>
        <a:bodyPr/>
        <a:lstStyle/>
        <a:p>
          <a:endParaRPr lang="en-GB" noProof="0"/>
        </a:p>
      </dgm:t>
    </dgm:pt>
    <dgm:pt modelId="{5A0D9B07-927F-41B0-9F21-1AD686162492}">
      <dgm:prSet phldrT="[Teksti]" custT="1"/>
      <dgm:spPr>
        <a:solidFill>
          <a:srgbClr val="7030A0"/>
        </a:solidFill>
      </dgm:spPr>
      <dgm:t>
        <a:bodyPr/>
        <a:lstStyle/>
        <a:p>
          <a:r>
            <a:rPr lang="en-GB" sz="1300" b="1" noProof="0" dirty="0" smtClean="0"/>
            <a:t>4c) Societal inter-action and regional development work</a:t>
          </a:r>
          <a:endParaRPr lang="en-GB" sz="1300" b="1" noProof="0" dirty="0"/>
        </a:p>
      </dgm:t>
    </dgm:pt>
    <dgm:pt modelId="{BAAED0B9-20D3-4C30-AFD2-B4F112EF777C}" type="parTrans" cxnId="{186741C9-87DB-4C89-9414-9BEE2F35BFB9}">
      <dgm:prSet/>
      <dgm:spPr/>
      <dgm:t>
        <a:bodyPr/>
        <a:lstStyle/>
        <a:p>
          <a:endParaRPr lang="en-GB" noProof="0"/>
        </a:p>
      </dgm:t>
    </dgm:pt>
    <dgm:pt modelId="{DBE191B4-6DDB-4D1E-9931-D8EA4CDE2F0C}" type="sibTrans" cxnId="{186741C9-87DB-4C89-9414-9BEE2F35BFB9}">
      <dgm:prSet/>
      <dgm:spPr/>
      <dgm:t>
        <a:bodyPr/>
        <a:lstStyle/>
        <a:p>
          <a:endParaRPr lang="en-GB" noProof="0"/>
        </a:p>
      </dgm:t>
    </dgm:pt>
    <dgm:pt modelId="{0D262DF4-1CE9-47A4-9AB6-8F10546E8B5C}">
      <dgm:prSet phldrT="[Teksti]" custT="1"/>
      <dgm:spPr>
        <a:solidFill>
          <a:schemeClr val="tx2"/>
        </a:solidFill>
      </dgm:spPr>
      <dgm:t>
        <a:bodyPr/>
        <a:lstStyle/>
        <a:p>
          <a:r>
            <a:rPr lang="en-GB" sz="1300" b="1" noProof="0" dirty="0" smtClean="0"/>
            <a:t>4d) Optional audit target</a:t>
          </a:r>
          <a:endParaRPr lang="en-GB" sz="1300" b="1" noProof="0" dirty="0"/>
        </a:p>
      </dgm:t>
    </dgm:pt>
    <dgm:pt modelId="{841DF579-508C-417C-AB0D-97B16E313B68}" type="parTrans" cxnId="{991F51AE-3807-417B-A922-D7AD89001334}">
      <dgm:prSet/>
      <dgm:spPr/>
      <dgm:t>
        <a:bodyPr/>
        <a:lstStyle/>
        <a:p>
          <a:endParaRPr lang="en-GB" noProof="0"/>
        </a:p>
      </dgm:t>
    </dgm:pt>
    <dgm:pt modelId="{CF6530B4-23F3-4EC3-9E3B-3087C1FD39DC}" type="sibTrans" cxnId="{991F51AE-3807-417B-A922-D7AD89001334}">
      <dgm:prSet/>
      <dgm:spPr/>
      <dgm:t>
        <a:bodyPr/>
        <a:lstStyle/>
        <a:p>
          <a:endParaRPr lang="en-GB" noProof="0"/>
        </a:p>
      </dgm:t>
    </dgm:pt>
    <dgm:pt modelId="{98C19F34-FCBA-4353-B57A-B7AA5677229B}">
      <dgm:prSet phldrT="[Teksti]" custT="1"/>
      <dgm:spPr>
        <a:solidFill>
          <a:schemeClr val="accent3"/>
        </a:solidFill>
      </dgm:spPr>
      <dgm:t>
        <a:bodyPr/>
        <a:lstStyle/>
        <a:p>
          <a:pPr algn="l"/>
          <a:r>
            <a:rPr lang="en-GB" sz="1300" b="1" noProof="0" dirty="0" smtClean="0"/>
            <a:t>4a) Degree education </a:t>
          </a:r>
          <a:endParaRPr lang="en-GB" sz="1300" b="1" noProof="0" dirty="0"/>
        </a:p>
      </dgm:t>
    </dgm:pt>
    <dgm:pt modelId="{A143F11B-AE35-4092-ABBA-D1F9229D4503}" type="sibTrans" cxnId="{2AE527E9-DEF5-479D-8FEF-74F6BC42E367}">
      <dgm:prSet/>
      <dgm:spPr/>
      <dgm:t>
        <a:bodyPr/>
        <a:lstStyle/>
        <a:p>
          <a:endParaRPr lang="en-GB" noProof="0"/>
        </a:p>
      </dgm:t>
    </dgm:pt>
    <dgm:pt modelId="{6FCE4931-EE90-49CC-8551-335FB2858998}" type="parTrans" cxnId="{2AE527E9-DEF5-479D-8FEF-74F6BC42E367}">
      <dgm:prSet/>
      <dgm:spPr/>
      <dgm:t>
        <a:bodyPr/>
        <a:lstStyle/>
        <a:p>
          <a:endParaRPr lang="en-GB" noProof="0"/>
        </a:p>
      </dgm:t>
    </dgm:pt>
    <dgm:pt modelId="{60AF127B-1F0D-469B-AD40-8663C0D7C3F3}" type="pres">
      <dgm:prSet presAssocID="{9261B815-5007-4B18-86B5-606EBE79BEE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318C5B86-6270-4E5D-B22B-31A5B979AABF}" type="pres">
      <dgm:prSet presAssocID="{B5C6BFD3-B4D9-4F0A-9579-74EA4B248356}" presName="node" presStyleLbl="node1" presStyleIdx="0" presStyleCnt="10" custScaleX="218658" custScaleY="29280" custLinFactNeighborX="36544" custLinFactNeighborY="4304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385741F-131A-4EF0-B79D-B7D9DFE56171}" type="pres">
      <dgm:prSet presAssocID="{4F3DD6A6-FE44-4A91-8A00-AAE74D14D357}" presName="sibTrans" presStyleCnt="0"/>
      <dgm:spPr/>
    </dgm:pt>
    <dgm:pt modelId="{9F91D558-534C-4561-97CB-FA19CFFD1487}" type="pres">
      <dgm:prSet presAssocID="{98C19F34-FCBA-4353-B57A-B7AA5677229B}" presName="node" presStyleLbl="node1" presStyleIdx="1" presStyleCnt="10" custScaleX="68766" custScaleY="34400" custLinFactY="60019" custLinFactNeighborX="-97286" custLinFactNeighborY="10000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864F3C7-1FA4-4AED-91E4-571AED154A16}" type="pres">
      <dgm:prSet presAssocID="{A143F11B-AE35-4092-ABBA-D1F9229D4503}" presName="sibTrans" presStyleCnt="0"/>
      <dgm:spPr/>
    </dgm:pt>
    <dgm:pt modelId="{F08E0AF1-243D-4E34-A37F-6663C4BA6197}" type="pres">
      <dgm:prSet presAssocID="{BDDC5977-21EE-4EE7-83B2-F1FF2E5F915F}" presName="node" presStyleLbl="node1" presStyleIdx="2" presStyleCnt="10" custScaleY="56782" custLinFactY="13529" custLinFactNeighborX="-68080" custLinFactNeighborY="10000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832C523-60CF-4C0E-825E-8ED341FADB25}" type="pres">
      <dgm:prSet presAssocID="{67284C8F-FE74-4E40-A0C3-552990BCBF32}" presName="sibTrans" presStyleCnt="0"/>
      <dgm:spPr/>
    </dgm:pt>
    <dgm:pt modelId="{4F4EDF41-FEAD-46F4-ABFA-F58606422C0B}" type="pres">
      <dgm:prSet presAssocID="{C81CD4A4-FD59-4B61-AC97-D35AF7309C54}" presName="node" presStyleLbl="node1" presStyleIdx="3" presStyleCnt="10" custScaleX="247016" custScaleY="28830" custLinFactY="22462" custLinFactNeighborX="125" custLinFactNeighborY="10000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18F3C68-D59D-4605-8730-B8BFE0EDBBC7}" type="pres">
      <dgm:prSet presAssocID="{308AE2E6-12AE-4E8D-88E6-1A92CB9C28AE}" presName="sibTrans" presStyleCnt="0"/>
      <dgm:spPr/>
    </dgm:pt>
    <dgm:pt modelId="{97FAD773-D163-46D0-8F13-71436C4800ED}" type="pres">
      <dgm:prSet presAssocID="{29D8D2A3-ECCA-48ED-8983-63AE06CAFECB}" presName="node" presStyleLbl="node1" presStyleIdx="4" presStyleCnt="10" custScaleX="278629" custScaleY="29280" custLinFactNeighborX="183" custLinFactNeighborY="-9080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1D23880-FBE4-4598-BE68-B5314F62B52B}" type="pres">
      <dgm:prSet presAssocID="{7B3E12D8-72E7-4D64-81D1-726391070F6D}" presName="sibTrans" presStyleCnt="0"/>
      <dgm:spPr/>
    </dgm:pt>
    <dgm:pt modelId="{032F83CE-1AAB-44EA-9520-F2A592863960}" type="pres">
      <dgm:prSet presAssocID="{BD5C4C3C-9DCC-48F3-BCF0-B428E45B7D5C}" presName="node" presStyleLbl="node1" presStyleIdx="5" presStyleCnt="10" custScaleX="218658" custScaleY="29280" custLinFactNeighborX="278" custLinFactNeighborY="-9946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041FEB2-EABC-4F00-8B7E-9D7F70E8BF46}" type="pres">
      <dgm:prSet presAssocID="{33C21806-8D22-432E-B77E-D48D616BD33B}" presName="sibTrans" presStyleCnt="0"/>
      <dgm:spPr/>
    </dgm:pt>
    <dgm:pt modelId="{5DFDEAD2-238F-4FC6-A1C1-6BD6D9DA907D}" type="pres">
      <dgm:prSet presAssocID="{49D99C22-D180-41B1-B9B0-4D9BC4A4155E}" presName="node" presStyleLbl="node1" presStyleIdx="6" presStyleCnt="10" custScaleX="214442" custScaleY="28830" custLinFactNeighborX="34413" custLinFactNeighborY="1890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F7905BA-0D3F-47C9-8BC2-247A8D92B115}" type="pres">
      <dgm:prSet presAssocID="{D4E82863-9290-4EF9-A5B8-9E8210DB5263}" presName="sibTrans" presStyleCnt="0"/>
      <dgm:spPr/>
    </dgm:pt>
    <dgm:pt modelId="{E04ACAFF-C874-4382-A324-17BE48141F45}" type="pres">
      <dgm:prSet presAssocID="{57D42A58-D94B-4397-B532-698387F3E202}" presName="node" presStyleLbl="node1" presStyleIdx="7" presStyleCnt="10" custScaleX="61404" custScaleY="34400" custLinFactNeighborX="-95249" custLinFactNeighborY="-6527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F93FFBF-FE9A-432C-9F62-27097F4458D2}" type="pres">
      <dgm:prSet presAssocID="{68F0CF4C-90C8-4ED2-9872-270283F428BA}" presName="sibTrans" presStyleCnt="0"/>
      <dgm:spPr/>
    </dgm:pt>
    <dgm:pt modelId="{35523B7C-8638-4981-8A6D-A41202C91FDC}" type="pres">
      <dgm:prSet presAssocID="{5A0D9B07-927F-41B0-9F21-1AD686162492}" presName="node" presStyleLbl="node1" presStyleIdx="8" presStyleCnt="10" custScaleX="62178" custScaleY="34526" custLinFactX="20334" custLinFactY="-52953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D772E8F-7BB4-41FA-9007-96A8496D6114}" type="pres">
      <dgm:prSet presAssocID="{DBE191B4-6DDB-4D1E-9931-D8EA4CDE2F0C}" presName="sibTrans" presStyleCnt="0"/>
      <dgm:spPr/>
    </dgm:pt>
    <dgm:pt modelId="{FF1CB885-A5A9-4D14-8F17-B58A13C358B9}" type="pres">
      <dgm:prSet presAssocID="{0D262DF4-1CE9-47A4-9AB6-8F10546E8B5C}" presName="node" presStyleLbl="node1" presStyleIdx="9" presStyleCnt="10" custScaleX="64140" custScaleY="34400" custLinFactY="-16402" custLinFactNeighborX="47175" custLinFactNeighborY="-10000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74791D73-2B4E-4F5C-9988-088BC12A80C6}" srcId="{9261B815-5007-4B18-86B5-606EBE79BEE3}" destId="{BDDC5977-21EE-4EE7-83B2-F1FF2E5F915F}" srcOrd="2" destOrd="0" parTransId="{C7CF70C7-9B0F-4275-9454-7C8E08E77E06}" sibTransId="{67284C8F-FE74-4E40-A0C3-552990BCBF32}"/>
    <dgm:cxn modelId="{12245519-86CE-4704-B665-875392DA5695}" type="presOf" srcId="{C81CD4A4-FD59-4B61-AC97-D35AF7309C54}" destId="{4F4EDF41-FEAD-46F4-ABFA-F58606422C0B}" srcOrd="0" destOrd="0" presId="urn:microsoft.com/office/officeart/2005/8/layout/default"/>
    <dgm:cxn modelId="{7397104A-5C2C-4140-83A4-928311725459}" type="presOf" srcId="{0D262DF4-1CE9-47A4-9AB6-8F10546E8B5C}" destId="{FF1CB885-A5A9-4D14-8F17-B58A13C358B9}" srcOrd="0" destOrd="0" presId="urn:microsoft.com/office/officeart/2005/8/layout/default"/>
    <dgm:cxn modelId="{C180B79A-0CD4-45D9-AFCD-77770B147FE4}" srcId="{9261B815-5007-4B18-86B5-606EBE79BEE3}" destId="{29D8D2A3-ECCA-48ED-8983-63AE06CAFECB}" srcOrd="4" destOrd="0" parTransId="{F611B68E-9B0B-40DA-98AE-BAD9922F471F}" sibTransId="{7B3E12D8-72E7-4D64-81D1-726391070F6D}"/>
    <dgm:cxn modelId="{CC107232-B3FB-4CD8-AD34-EC177819F410}" type="presOf" srcId="{57D42A58-D94B-4397-B532-698387F3E202}" destId="{E04ACAFF-C874-4382-A324-17BE48141F45}" srcOrd="0" destOrd="0" presId="urn:microsoft.com/office/officeart/2005/8/layout/default"/>
    <dgm:cxn modelId="{11EF330F-C31E-413C-8D76-3E08EC491A27}" srcId="{9261B815-5007-4B18-86B5-606EBE79BEE3}" destId="{BD5C4C3C-9DCC-48F3-BCF0-B428E45B7D5C}" srcOrd="5" destOrd="0" parTransId="{5A195B64-14A4-4E83-BBBD-2EB51BD77D84}" sibTransId="{33C21806-8D22-432E-B77E-D48D616BD33B}"/>
    <dgm:cxn modelId="{186741C9-87DB-4C89-9414-9BEE2F35BFB9}" srcId="{9261B815-5007-4B18-86B5-606EBE79BEE3}" destId="{5A0D9B07-927F-41B0-9F21-1AD686162492}" srcOrd="8" destOrd="0" parTransId="{BAAED0B9-20D3-4C30-AFD2-B4F112EF777C}" sibTransId="{DBE191B4-6DDB-4D1E-9931-D8EA4CDE2F0C}"/>
    <dgm:cxn modelId="{BFDA99F6-0825-40C0-8B09-7408A3721907}" type="presOf" srcId="{29D8D2A3-ECCA-48ED-8983-63AE06CAFECB}" destId="{97FAD773-D163-46D0-8F13-71436C4800ED}" srcOrd="0" destOrd="0" presId="urn:microsoft.com/office/officeart/2005/8/layout/default"/>
    <dgm:cxn modelId="{39CCB56F-697A-4640-BA3D-C06959C940CF}" type="presOf" srcId="{5A0D9B07-927F-41B0-9F21-1AD686162492}" destId="{35523B7C-8638-4981-8A6D-A41202C91FDC}" srcOrd="0" destOrd="0" presId="urn:microsoft.com/office/officeart/2005/8/layout/default"/>
    <dgm:cxn modelId="{5F37FFD7-DC97-4F0D-912D-391F236FA9F2}" type="presOf" srcId="{BD5C4C3C-9DCC-48F3-BCF0-B428E45B7D5C}" destId="{032F83CE-1AAB-44EA-9520-F2A592863960}" srcOrd="0" destOrd="0" presId="urn:microsoft.com/office/officeart/2005/8/layout/default"/>
    <dgm:cxn modelId="{86DA139E-68FF-4ADD-B52A-D0C56270FD7A}" type="presOf" srcId="{B5C6BFD3-B4D9-4F0A-9579-74EA4B248356}" destId="{318C5B86-6270-4E5D-B22B-31A5B979AABF}" srcOrd="0" destOrd="0" presId="urn:microsoft.com/office/officeart/2005/8/layout/default"/>
    <dgm:cxn modelId="{16C51568-28B8-47FF-ACEA-79E14E5D6E30}" type="presOf" srcId="{49D99C22-D180-41B1-B9B0-4D9BC4A4155E}" destId="{5DFDEAD2-238F-4FC6-A1C1-6BD6D9DA907D}" srcOrd="0" destOrd="0" presId="urn:microsoft.com/office/officeart/2005/8/layout/default"/>
    <dgm:cxn modelId="{9CCA823C-5317-4202-9F2F-543566FE9EF8}" srcId="{9261B815-5007-4B18-86B5-606EBE79BEE3}" destId="{C81CD4A4-FD59-4B61-AC97-D35AF7309C54}" srcOrd="3" destOrd="0" parTransId="{8558A7A8-17E7-4C11-A9EB-87F289112A8D}" sibTransId="{308AE2E6-12AE-4E8D-88E6-1A92CB9C28AE}"/>
    <dgm:cxn modelId="{DDA8DF45-93E2-433D-9FB3-D2CB2CE0E4ED}" type="presOf" srcId="{9261B815-5007-4B18-86B5-606EBE79BEE3}" destId="{60AF127B-1F0D-469B-AD40-8663C0D7C3F3}" srcOrd="0" destOrd="0" presId="urn:microsoft.com/office/officeart/2005/8/layout/default"/>
    <dgm:cxn modelId="{786BF60F-7777-4712-94E1-E8CE44AF1A56}" srcId="{9261B815-5007-4B18-86B5-606EBE79BEE3}" destId="{B5C6BFD3-B4D9-4F0A-9579-74EA4B248356}" srcOrd="0" destOrd="0" parTransId="{8D12B086-EC65-4940-BD5C-CE3F7D149FFA}" sibTransId="{4F3DD6A6-FE44-4A91-8A00-AAE74D14D357}"/>
    <dgm:cxn modelId="{991F51AE-3807-417B-A922-D7AD89001334}" srcId="{9261B815-5007-4B18-86B5-606EBE79BEE3}" destId="{0D262DF4-1CE9-47A4-9AB6-8F10546E8B5C}" srcOrd="9" destOrd="0" parTransId="{841DF579-508C-417C-AB0D-97B16E313B68}" sibTransId="{CF6530B4-23F3-4EC3-9E3B-3087C1FD39DC}"/>
    <dgm:cxn modelId="{2AE527E9-DEF5-479D-8FEF-74F6BC42E367}" srcId="{9261B815-5007-4B18-86B5-606EBE79BEE3}" destId="{98C19F34-FCBA-4353-B57A-B7AA5677229B}" srcOrd="1" destOrd="0" parTransId="{6FCE4931-EE90-49CC-8551-335FB2858998}" sibTransId="{A143F11B-AE35-4092-ABBA-D1F9229D4503}"/>
    <dgm:cxn modelId="{D9073CD5-2089-4DF0-A5D5-FBCF0F9D4476}" type="presOf" srcId="{98C19F34-FCBA-4353-B57A-B7AA5677229B}" destId="{9F91D558-534C-4561-97CB-FA19CFFD1487}" srcOrd="0" destOrd="0" presId="urn:microsoft.com/office/officeart/2005/8/layout/default"/>
    <dgm:cxn modelId="{5E4E135F-5118-4C5C-B6AE-CF6A02A53ABA}" type="presOf" srcId="{BDDC5977-21EE-4EE7-83B2-F1FF2E5F915F}" destId="{F08E0AF1-243D-4E34-A37F-6663C4BA6197}" srcOrd="0" destOrd="0" presId="urn:microsoft.com/office/officeart/2005/8/layout/default"/>
    <dgm:cxn modelId="{A316F832-F9CD-492C-9EE2-E456198F780A}" srcId="{9261B815-5007-4B18-86B5-606EBE79BEE3}" destId="{57D42A58-D94B-4397-B532-698387F3E202}" srcOrd="7" destOrd="0" parTransId="{779FE166-AFD4-4A48-B992-A08D936CE4F9}" sibTransId="{68F0CF4C-90C8-4ED2-9872-270283F428BA}"/>
    <dgm:cxn modelId="{C0C03D06-45D8-4C89-A88B-435EEC7D3190}" srcId="{9261B815-5007-4B18-86B5-606EBE79BEE3}" destId="{49D99C22-D180-41B1-B9B0-4D9BC4A4155E}" srcOrd="6" destOrd="0" parTransId="{D050797D-FD28-433C-A5B4-FD28D0710353}" sibTransId="{D4E82863-9290-4EF9-A5B8-9E8210DB5263}"/>
    <dgm:cxn modelId="{80E53B61-DAB8-4A18-A6D8-D9DA2231C754}" type="presParOf" srcId="{60AF127B-1F0D-469B-AD40-8663C0D7C3F3}" destId="{318C5B86-6270-4E5D-B22B-31A5B979AABF}" srcOrd="0" destOrd="0" presId="urn:microsoft.com/office/officeart/2005/8/layout/default"/>
    <dgm:cxn modelId="{357C41D7-AC67-47F8-854A-34CBD22B6789}" type="presParOf" srcId="{60AF127B-1F0D-469B-AD40-8663C0D7C3F3}" destId="{9385741F-131A-4EF0-B79D-B7D9DFE56171}" srcOrd="1" destOrd="0" presId="urn:microsoft.com/office/officeart/2005/8/layout/default"/>
    <dgm:cxn modelId="{7989ACB1-AFB4-486C-8017-B6592E51B8A8}" type="presParOf" srcId="{60AF127B-1F0D-469B-AD40-8663C0D7C3F3}" destId="{9F91D558-534C-4561-97CB-FA19CFFD1487}" srcOrd="2" destOrd="0" presId="urn:microsoft.com/office/officeart/2005/8/layout/default"/>
    <dgm:cxn modelId="{1946AEFE-9023-4D6F-B431-924DD2ED52FF}" type="presParOf" srcId="{60AF127B-1F0D-469B-AD40-8663C0D7C3F3}" destId="{B864F3C7-1FA4-4AED-91E4-571AED154A16}" srcOrd="3" destOrd="0" presId="urn:microsoft.com/office/officeart/2005/8/layout/default"/>
    <dgm:cxn modelId="{54F10C30-C9A1-4F0F-9BB2-586C4FF5114F}" type="presParOf" srcId="{60AF127B-1F0D-469B-AD40-8663C0D7C3F3}" destId="{F08E0AF1-243D-4E34-A37F-6663C4BA6197}" srcOrd="4" destOrd="0" presId="urn:microsoft.com/office/officeart/2005/8/layout/default"/>
    <dgm:cxn modelId="{DE847119-2D6A-414C-9224-FED1D4E70954}" type="presParOf" srcId="{60AF127B-1F0D-469B-AD40-8663C0D7C3F3}" destId="{2832C523-60CF-4C0E-825E-8ED341FADB25}" srcOrd="5" destOrd="0" presId="urn:microsoft.com/office/officeart/2005/8/layout/default"/>
    <dgm:cxn modelId="{1D9ADFC7-2D3D-47B2-86CC-B8EEB1C3775C}" type="presParOf" srcId="{60AF127B-1F0D-469B-AD40-8663C0D7C3F3}" destId="{4F4EDF41-FEAD-46F4-ABFA-F58606422C0B}" srcOrd="6" destOrd="0" presId="urn:microsoft.com/office/officeart/2005/8/layout/default"/>
    <dgm:cxn modelId="{93EF72FE-DFE7-4711-AC4E-5A3DFC16B75C}" type="presParOf" srcId="{60AF127B-1F0D-469B-AD40-8663C0D7C3F3}" destId="{218F3C68-D59D-4605-8730-B8BFE0EDBBC7}" srcOrd="7" destOrd="0" presId="urn:microsoft.com/office/officeart/2005/8/layout/default"/>
    <dgm:cxn modelId="{4C6DD666-F1FE-46D9-9C66-BD8702038252}" type="presParOf" srcId="{60AF127B-1F0D-469B-AD40-8663C0D7C3F3}" destId="{97FAD773-D163-46D0-8F13-71436C4800ED}" srcOrd="8" destOrd="0" presId="urn:microsoft.com/office/officeart/2005/8/layout/default"/>
    <dgm:cxn modelId="{7C0DB481-08D3-4D59-9E54-D2DCD44F1E3A}" type="presParOf" srcId="{60AF127B-1F0D-469B-AD40-8663C0D7C3F3}" destId="{01D23880-FBE4-4598-BE68-B5314F62B52B}" srcOrd="9" destOrd="0" presId="urn:microsoft.com/office/officeart/2005/8/layout/default"/>
    <dgm:cxn modelId="{4789F618-B79D-4EC5-A588-8801637DBAE8}" type="presParOf" srcId="{60AF127B-1F0D-469B-AD40-8663C0D7C3F3}" destId="{032F83CE-1AAB-44EA-9520-F2A592863960}" srcOrd="10" destOrd="0" presId="urn:microsoft.com/office/officeart/2005/8/layout/default"/>
    <dgm:cxn modelId="{24C1BC96-8BA9-4181-967A-D0FF12E8E0B9}" type="presParOf" srcId="{60AF127B-1F0D-469B-AD40-8663C0D7C3F3}" destId="{0041FEB2-EABC-4F00-8B7E-9D7F70E8BF46}" srcOrd="11" destOrd="0" presId="urn:microsoft.com/office/officeart/2005/8/layout/default"/>
    <dgm:cxn modelId="{1E2857AD-C8A3-4C1B-8E72-90769EA678C1}" type="presParOf" srcId="{60AF127B-1F0D-469B-AD40-8663C0D7C3F3}" destId="{5DFDEAD2-238F-4FC6-A1C1-6BD6D9DA907D}" srcOrd="12" destOrd="0" presId="urn:microsoft.com/office/officeart/2005/8/layout/default"/>
    <dgm:cxn modelId="{2B175E8E-EEF5-4505-B0DF-9D0DD5B63780}" type="presParOf" srcId="{60AF127B-1F0D-469B-AD40-8663C0D7C3F3}" destId="{5F7905BA-0D3F-47C9-8BC2-247A8D92B115}" srcOrd="13" destOrd="0" presId="urn:microsoft.com/office/officeart/2005/8/layout/default"/>
    <dgm:cxn modelId="{72700E1F-257E-494D-ACB8-779B9C986C49}" type="presParOf" srcId="{60AF127B-1F0D-469B-AD40-8663C0D7C3F3}" destId="{E04ACAFF-C874-4382-A324-17BE48141F45}" srcOrd="14" destOrd="0" presId="urn:microsoft.com/office/officeart/2005/8/layout/default"/>
    <dgm:cxn modelId="{1337EC3C-9A5E-410E-BCDC-43A552893C9D}" type="presParOf" srcId="{60AF127B-1F0D-469B-AD40-8663C0D7C3F3}" destId="{EF93FFBF-FE9A-432C-9F62-27097F4458D2}" srcOrd="15" destOrd="0" presId="urn:microsoft.com/office/officeart/2005/8/layout/default"/>
    <dgm:cxn modelId="{E890D6B2-31C2-491D-9917-05E88CE29D34}" type="presParOf" srcId="{60AF127B-1F0D-469B-AD40-8663C0D7C3F3}" destId="{35523B7C-8638-4981-8A6D-A41202C91FDC}" srcOrd="16" destOrd="0" presId="urn:microsoft.com/office/officeart/2005/8/layout/default"/>
    <dgm:cxn modelId="{F5342C7D-1D76-4421-AAA4-53C750526C4A}" type="presParOf" srcId="{60AF127B-1F0D-469B-AD40-8663C0D7C3F3}" destId="{ED772E8F-7BB4-41FA-9007-96A8496D6114}" srcOrd="17" destOrd="0" presId="urn:microsoft.com/office/officeart/2005/8/layout/default"/>
    <dgm:cxn modelId="{55191497-8767-4928-ABE4-CC9DF0A4C58E}" type="presParOf" srcId="{60AF127B-1F0D-469B-AD40-8663C0D7C3F3}" destId="{FF1CB885-A5A9-4D14-8F17-B58A13C358B9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5DC2B1-D87F-45D2-AFA7-093569AFBAE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8609F8CE-A516-4A6E-86AE-F2598EAC4316}">
      <dgm:prSet phldrT="[Teksti]" custT="1"/>
      <dgm:spPr/>
      <dgm:t>
        <a:bodyPr/>
        <a:lstStyle/>
        <a:p>
          <a:endParaRPr lang="fi-FI" sz="1600" b="1" dirty="0" smtClean="0"/>
        </a:p>
        <a:p>
          <a:r>
            <a:rPr lang="fi-FI" sz="1600" b="1" dirty="0" smtClean="0"/>
            <a:t>Agreement negotiation</a:t>
          </a:r>
        </a:p>
        <a:p>
          <a:endParaRPr lang="fi-FI" sz="1600" b="1" dirty="0" smtClean="0"/>
        </a:p>
        <a:p>
          <a:r>
            <a:rPr lang="fi-FI" sz="1600" b="1" dirty="0" smtClean="0"/>
            <a:t>Preliminary time frame for the audit</a:t>
          </a:r>
        </a:p>
        <a:p>
          <a:endParaRPr lang="fi-FI" sz="1600" b="1" dirty="0" smtClean="0"/>
        </a:p>
      </dgm:t>
    </dgm:pt>
    <dgm:pt modelId="{26AA7818-7B79-48F7-B570-1726A7451E41}" type="parTrans" cxnId="{223C8E73-BCEF-482B-9104-CD859AC712CE}">
      <dgm:prSet/>
      <dgm:spPr/>
      <dgm:t>
        <a:bodyPr/>
        <a:lstStyle/>
        <a:p>
          <a:endParaRPr lang="fi-FI"/>
        </a:p>
      </dgm:t>
    </dgm:pt>
    <dgm:pt modelId="{4B8D2A59-9BAE-4366-81D5-7BD4E9F44FD0}" type="sibTrans" cxnId="{223C8E73-BCEF-482B-9104-CD859AC712CE}">
      <dgm:prSet/>
      <dgm:spPr/>
      <dgm:t>
        <a:bodyPr/>
        <a:lstStyle/>
        <a:p>
          <a:endParaRPr lang="fi-FI"/>
        </a:p>
      </dgm:t>
    </dgm:pt>
    <dgm:pt modelId="{84957DC1-4121-4CC5-9484-F716E2D21480}">
      <dgm:prSet phldrT="[Teksti]" custT="1"/>
      <dgm:spPr/>
      <dgm:t>
        <a:bodyPr/>
        <a:lstStyle/>
        <a:p>
          <a:r>
            <a:rPr lang="fi-FI" sz="1600" b="1" dirty="0" smtClean="0"/>
            <a:t>Self-evaluation </a:t>
          </a:r>
        </a:p>
        <a:p>
          <a:endParaRPr lang="fi-FI" sz="1600" b="1" dirty="0" smtClean="0"/>
        </a:p>
        <a:p>
          <a:r>
            <a:rPr lang="fi-FI" sz="1600" b="1" dirty="0" smtClean="0"/>
            <a:t>Compilation and submission of other audit material</a:t>
          </a:r>
        </a:p>
      </dgm:t>
    </dgm:pt>
    <dgm:pt modelId="{3B6AFAC2-71E2-499B-ABCD-9DA22C578D78}" type="parTrans" cxnId="{9FD5981C-1ABA-4CF6-9FA4-AB902FE22E06}">
      <dgm:prSet/>
      <dgm:spPr/>
      <dgm:t>
        <a:bodyPr/>
        <a:lstStyle/>
        <a:p>
          <a:endParaRPr lang="fi-FI"/>
        </a:p>
      </dgm:t>
    </dgm:pt>
    <dgm:pt modelId="{C0BBF113-7767-4AF1-861B-7C5F0CCD4CBA}" type="sibTrans" cxnId="{9FD5981C-1ABA-4CF6-9FA4-AB902FE22E06}">
      <dgm:prSet/>
      <dgm:spPr/>
      <dgm:t>
        <a:bodyPr/>
        <a:lstStyle/>
        <a:p>
          <a:endParaRPr lang="fi-FI"/>
        </a:p>
      </dgm:t>
    </dgm:pt>
    <dgm:pt modelId="{B5B6B976-DC4E-4773-9958-EF9FFB208FDB}">
      <dgm:prSet phldrT="[Teksti]" custT="1"/>
      <dgm:spPr/>
      <dgm:t>
        <a:bodyPr/>
        <a:lstStyle/>
        <a:p>
          <a:r>
            <a:rPr lang="fi-FI" sz="1600" b="1" dirty="0" smtClean="0"/>
            <a:t>Audit visit</a:t>
          </a:r>
        </a:p>
        <a:p>
          <a:r>
            <a:rPr lang="fi-FI" sz="1600" b="1" dirty="0" smtClean="0"/>
            <a:t> </a:t>
          </a:r>
        </a:p>
        <a:p>
          <a:r>
            <a:rPr lang="fi-FI" sz="1600" b="1" dirty="0" smtClean="0"/>
            <a:t>Audit team’s report and recommen-dation regarding the audit result</a:t>
          </a:r>
        </a:p>
      </dgm:t>
    </dgm:pt>
    <dgm:pt modelId="{97A21462-EE39-408C-A784-15BF56D2C78D}" type="parTrans" cxnId="{E8921BD2-388B-4330-A387-7866BBE4AA8C}">
      <dgm:prSet/>
      <dgm:spPr/>
      <dgm:t>
        <a:bodyPr/>
        <a:lstStyle/>
        <a:p>
          <a:endParaRPr lang="fi-FI"/>
        </a:p>
      </dgm:t>
    </dgm:pt>
    <dgm:pt modelId="{7E98F944-095E-4356-9110-DF596D86F2D0}" type="sibTrans" cxnId="{E8921BD2-388B-4330-A387-7866BBE4AA8C}">
      <dgm:prSet/>
      <dgm:spPr/>
      <dgm:t>
        <a:bodyPr/>
        <a:lstStyle/>
        <a:p>
          <a:endParaRPr lang="fi-FI"/>
        </a:p>
      </dgm:t>
    </dgm:pt>
    <dgm:pt modelId="{4A4936A0-6962-44FC-B02F-777ECB80F7C8}">
      <dgm:prSet custT="1"/>
      <dgm:spPr/>
      <dgm:t>
        <a:bodyPr/>
        <a:lstStyle/>
        <a:p>
          <a:r>
            <a:rPr lang="fi-FI" sz="1600" b="1" i="0" dirty="0" smtClean="0"/>
            <a:t>Publication of the report</a:t>
          </a:r>
        </a:p>
        <a:p>
          <a:endParaRPr lang="fi-FI" sz="1600" b="1" i="0" baseline="0" dirty="0" smtClean="0">
            <a:solidFill>
              <a:schemeClr val="bg1"/>
            </a:solidFill>
          </a:endParaRPr>
        </a:p>
        <a:p>
          <a:r>
            <a:rPr lang="fi-FI" sz="1600" b="1" i="0" baseline="0" dirty="0" smtClean="0">
              <a:solidFill>
                <a:schemeClr val="bg1"/>
              </a:solidFill>
            </a:rPr>
            <a:t>Quality label – valid for 6 years</a:t>
          </a:r>
        </a:p>
      </dgm:t>
    </dgm:pt>
    <dgm:pt modelId="{7318E38D-1168-4872-93E5-6D07BFC45443}" type="parTrans" cxnId="{18C00DB3-4B36-415C-ACDC-1E1E7C6D2DE6}">
      <dgm:prSet/>
      <dgm:spPr/>
      <dgm:t>
        <a:bodyPr/>
        <a:lstStyle/>
        <a:p>
          <a:endParaRPr lang="fi-FI"/>
        </a:p>
      </dgm:t>
    </dgm:pt>
    <dgm:pt modelId="{C4BACC2E-8D50-439E-985A-BB65ABC8BE9B}" type="sibTrans" cxnId="{18C00DB3-4B36-415C-ACDC-1E1E7C6D2DE6}">
      <dgm:prSet/>
      <dgm:spPr/>
      <dgm:t>
        <a:bodyPr/>
        <a:lstStyle/>
        <a:p>
          <a:endParaRPr lang="fi-FI"/>
        </a:p>
      </dgm:t>
    </dgm:pt>
    <dgm:pt modelId="{82F2939F-C61E-445B-913D-9DFBC8911C07}">
      <dgm:prSet custT="1"/>
      <dgm:spPr/>
      <dgm:t>
        <a:bodyPr/>
        <a:lstStyle/>
        <a:p>
          <a:r>
            <a:rPr lang="fi-FI" sz="1600" b="1" baseline="0" dirty="0" smtClean="0">
              <a:solidFill>
                <a:schemeClr val="bg1"/>
              </a:solidFill>
            </a:rPr>
            <a:t>Concluding seminar at the HEI</a:t>
          </a:r>
          <a:endParaRPr lang="fi-FI" sz="1600" b="1" baseline="0" dirty="0">
            <a:solidFill>
              <a:schemeClr val="bg1"/>
            </a:solidFill>
          </a:endParaRPr>
        </a:p>
      </dgm:t>
    </dgm:pt>
    <dgm:pt modelId="{8731B88D-2995-486B-AF08-1EF339AF137E}" type="parTrans" cxnId="{F2108361-738E-46B9-BD0A-83DF30B34246}">
      <dgm:prSet/>
      <dgm:spPr/>
      <dgm:t>
        <a:bodyPr/>
        <a:lstStyle/>
        <a:p>
          <a:endParaRPr lang="fi-FI"/>
        </a:p>
      </dgm:t>
    </dgm:pt>
    <dgm:pt modelId="{61ED9408-7F75-437B-8791-B7A1C6E196D7}" type="sibTrans" cxnId="{F2108361-738E-46B9-BD0A-83DF30B34246}">
      <dgm:prSet/>
      <dgm:spPr/>
      <dgm:t>
        <a:bodyPr/>
        <a:lstStyle/>
        <a:p>
          <a:endParaRPr lang="fi-FI"/>
        </a:p>
      </dgm:t>
    </dgm:pt>
    <dgm:pt modelId="{B1A8721D-7E5D-4A41-AD91-AFD3DBCEEB36}" type="pres">
      <dgm:prSet presAssocID="{7D5DC2B1-D87F-45D2-AFA7-093569AFBAEF}" presName="CompostProcess" presStyleCnt="0">
        <dgm:presLayoutVars>
          <dgm:dir/>
          <dgm:resizeHandles val="exact"/>
        </dgm:presLayoutVars>
      </dgm:prSet>
      <dgm:spPr/>
    </dgm:pt>
    <dgm:pt modelId="{4CFC0B37-84CC-4B81-A80C-215990C81532}" type="pres">
      <dgm:prSet presAssocID="{7D5DC2B1-D87F-45D2-AFA7-093569AFBAEF}" presName="arrow" presStyleLbl="bgShp" presStyleIdx="0" presStyleCnt="1" custLinFactNeighborX="320"/>
      <dgm:spPr/>
    </dgm:pt>
    <dgm:pt modelId="{1EF7AB29-E5CF-4A06-82C5-98804B7E9CE8}" type="pres">
      <dgm:prSet presAssocID="{7D5DC2B1-D87F-45D2-AFA7-093569AFBAEF}" presName="linearProcess" presStyleCnt="0"/>
      <dgm:spPr/>
    </dgm:pt>
    <dgm:pt modelId="{39F9B52D-198C-47F1-BB25-23F1F2F6BBB8}" type="pres">
      <dgm:prSet presAssocID="{8609F8CE-A516-4A6E-86AE-F2598EAC4316}" presName="textNode" presStyleLbl="node1" presStyleIdx="0" presStyleCnt="5" custScaleX="116059" custScaleY="122097" custLinFactNeighborX="91273" custLinFactNeighborY="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B687B7D-C583-438A-B84E-07E2D9506930}" type="pres">
      <dgm:prSet presAssocID="{4B8D2A59-9BAE-4366-81D5-7BD4E9F44FD0}" presName="sibTrans" presStyleCnt="0"/>
      <dgm:spPr/>
    </dgm:pt>
    <dgm:pt modelId="{388E89B4-7B7D-4545-9F7C-CDA09FB5DB7F}" type="pres">
      <dgm:prSet presAssocID="{84957DC1-4121-4CC5-9484-F716E2D21480}" presName="textNode" presStyleLbl="node1" presStyleIdx="1" presStyleCnt="5" custScaleX="106282" custScaleY="120739" custLinFactNeighborX="39718" custLinFactNeighborY="-67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32D4E3E-2D9A-4C13-B98E-EA752168ADDD}" type="pres">
      <dgm:prSet presAssocID="{C0BBF113-7767-4AF1-861B-7C5F0CCD4CBA}" presName="sibTrans" presStyleCnt="0"/>
      <dgm:spPr/>
    </dgm:pt>
    <dgm:pt modelId="{B15CD184-7D8F-40D7-A6B5-9B1A847F4E60}" type="pres">
      <dgm:prSet presAssocID="{B5B6B976-DC4E-4773-9958-EF9FFB208FDB}" presName="textNode" presStyleLbl="node1" presStyleIdx="2" presStyleCnt="5" custScaleX="111307" custScaleY="12209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1A53872-2D57-421E-AEF8-3B6C494624F3}" type="pres">
      <dgm:prSet presAssocID="{7E98F944-095E-4356-9110-DF596D86F2D0}" presName="sibTrans" presStyleCnt="0"/>
      <dgm:spPr/>
    </dgm:pt>
    <dgm:pt modelId="{62781C84-9D24-40AA-825C-581EC07BE2E3}" type="pres">
      <dgm:prSet presAssocID="{4A4936A0-6962-44FC-B02F-777ECB80F7C8}" presName="textNode" presStyleLbl="node1" presStyleIdx="3" presStyleCnt="5" custScaleX="111307" custScaleY="124049" custLinFactNeighborX="-73277" custLinFactNeighborY="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A1A07F6-A862-4E9B-845A-D5CFB959BACD}" type="pres">
      <dgm:prSet presAssocID="{C4BACC2E-8D50-439E-985A-BB65ABC8BE9B}" presName="sibTrans" presStyleCnt="0"/>
      <dgm:spPr/>
    </dgm:pt>
    <dgm:pt modelId="{E274736C-940E-4C4A-8024-2165D006833C}" type="pres">
      <dgm:prSet presAssocID="{82F2939F-C61E-445B-913D-9DFBC8911C07}" presName="textNode" presStyleLbl="node1" presStyleIdx="4" presStyleCnt="5" custScaleY="121571" custLinFactX="-3972" custLinFactNeighborX="-100000" custLinFactNeighborY="-123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18C00DB3-4B36-415C-ACDC-1E1E7C6D2DE6}" srcId="{7D5DC2B1-D87F-45D2-AFA7-093569AFBAEF}" destId="{4A4936A0-6962-44FC-B02F-777ECB80F7C8}" srcOrd="3" destOrd="0" parTransId="{7318E38D-1168-4872-93E5-6D07BFC45443}" sibTransId="{C4BACC2E-8D50-439E-985A-BB65ABC8BE9B}"/>
    <dgm:cxn modelId="{5FC4F469-B549-4BA0-A95B-1B00E0886CF7}" type="presOf" srcId="{84957DC1-4121-4CC5-9484-F716E2D21480}" destId="{388E89B4-7B7D-4545-9F7C-CDA09FB5DB7F}" srcOrd="0" destOrd="0" presId="urn:microsoft.com/office/officeart/2005/8/layout/hProcess9"/>
    <dgm:cxn modelId="{9FD5981C-1ABA-4CF6-9FA4-AB902FE22E06}" srcId="{7D5DC2B1-D87F-45D2-AFA7-093569AFBAEF}" destId="{84957DC1-4121-4CC5-9484-F716E2D21480}" srcOrd="1" destOrd="0" parTransId="{3B6AFAC2-71E2-499B-ABCD-9DA22C578D78}" sibTransId="{C0BBF113-7767-4AF1-861B-7C5F0CCD4CBA}"/>
    <dgm:cxn modelId="{F58ECDE9-A295-4444-9324-A3AFB5FE7ED4}" type="presOf" srcId="{8609F8CE-A516-4A6E-86AE-F2598EAC4316}" destId="{39F9B52D-198C-47F1-BB25-23F1F2F6BBB8}" srcOrd="0" destOrd="0" presId="urn:microsoft.com/office/officeart/2005/8/layout/hProcess9"/>
    <dgm:cxn modelId="{F02DB12A-84CD-4622-83CC-6A2521BD3DB9}" type="presOf" srcId="{82F2939F-C61E-445B-913D-9DFBC8911C07}" destId="{E274736C-940E-4C4A-8024-2165D006833C}" srcOrd="0" destOrd="0" presId="urn:microsoft.com/office/officeart/2005/8/layout/hProcess9"/>
    <dgm:cxn modelId="{B16ECB4A-16A8-41AF-AA9F-23379BEA147C}" type="presOf" srcId="{B5B6B976-DC4E-4773-9958-EF9FFB208FDB}" destId="{B15CD184-7D8F-40D7-A6B5-9B1A847F4E60}" srcOrd="0" destOrd="0" presId="urn:microsoft.com/office/officeart/2005/8/layout/hProcess9"/>
    <dgm:cxn modelId="{F2108361-738E-46B9-BD0A-83DF30B34246}" srcId="{7D5DC2B1-D87F-45D2-AFA7-093569AFBAEF}" destId="{82F2939F-C61E-445B-913D-9DFBC8911C07}" srcOrd="4" destOrd="0" parTransId="{8731B88D-2995-486B-AF08-1EF339AF137E}" sibTransId="{61ED9408-7F75-437B-8791-B7A1C6E196D7}"/>
    <dgm:cxn modelId="{E8921BD2-388B-4330-A387-7866BBE4AA8C}" srcId="{7D5DC2B1-D87F-45D2-AFA7-093569AFBAEF}" destId="{B5B6B976-DC4E-4773-9958-EF9FFB208FDB}" srcOrd="2" destOrd="0" parTransId="{97A21462-EE39-408C-A784-15BF56D2C78D}" sibTransId="{7E98F944-095E-4356-9110-DF596D86F2D0}"/>
    <dgm:cxn modelId="{223C8E73-BCEF-482B-9104-CD859AC712CE}" srcId="{7D5DC2B1-D87F-45D2-AFA7-093569AFBAEF}" destId="{8609F8CE-A516-4A6E-86AE-F2598EAC4316}" srcOrd="0" destOrd="0" parTransId="{26AA7818-7B79-48F7-B570-1726A7451E41}" sibTransId="{4B8D2A59-9BAE-4366-81D5-7BD4E9F44FD0}"/>
    <dgm:cxn modelId="{5ABF482C-D506-4E35-B7DE-9EE37E9F74FA}" type="presOf" srcId="{7D5DC2B1-D87F-45D2-AFA7-093569AFBAEF}" destId="{B1A8721D-7E5D-4A41-AD91-AFD3DBCEEB36}" srcOrd="0" destOrd="0" presId="urn:microsoft.com/office/officeart/2005/8/layout/hProcess9"/>
    <dgm:cxn modelId="{1117C0F4-A047-4367-90D0-D99D9FA1F44D}" type="presOf" srcId="{4A4936A0-6962-44FC-B02F-777ECB80F7C8}" destId="{62781C84-9D24-40AA-825C-581EC07BE2E3}" srcOrd="0" destOrd="0" presId="urn:microsoft.com/office/officeart/2005/8/layout/hProcess9"/>
    <dgm:cxn modelId="{64824620-D2BA-4EB3-846E-9A82C1AF42E7}" type="presParOf" srcId="{B1A8721D-7E5D-4A41-AD91-AFD3DBCEEB36}" destId="{4CFC0B37-84CC-4B81-A80C-215990C81532}" srcOrd="0" destOrd="0" presId="urn:microsoft.com/office/officeart/2005/8/layout/hProcess9"/>
    <dgm:cxn modelId="{5F268DC1-216A-4714-BCFD-AB6C9C36733A}" type="presParOf" srcId="{B1A8721D-7E5D-4A41-AD91-AFD3DBCEEB36}" destId="{1EF7AB29-E5CF-4A06-82C5-98804B7E9CE8}" srcOrd="1" destOrd="0" presId="urn:microsoft.com/office/officeart/2005/8/layout/hProcess9"/>
    <dgm:cxn modelId="{983AC96C-F968-4413-8609-763FB315ABC8}" type="presParOf" srcId="{1EF7AB29-E5CF-4A06-82C5-98804B7E9CE8}" destId="{39F9B52D-198C-47F1-BB25-23F1F2F6BBB8}" srcOrd="0" destOrd="0" presId="urn:microsoft.com/office/officeart/2005/8/layout/hProcess9"/>
    <dgm:cxn modelId="{13FD71D9-F691-47C4-A002-184ABB7BB698}" type="presParOf" srcId="{1EF7AB29-E5CF-4A06-82C5-98804B7E9CE8}" destId="{7B687B7D-C583-438A-B84E-07E2D9506930}" srcOrd="1" destOrd="0" presId="urn:microsoft.com/office/officeart/2005/8/layout/hProcess9"/>
    <dgm:cxn modelId="{D9E34F56-50E0-491A-9E6E-9860B9210932}" type="presParOf" srcId="{1EF7AB29-E5CF-4A06-82C5-98804B7E9CE8}" destId="{388E89B4-7B7D-4545-9F7C-CDA09FB5DB7F}" srcOrd="2" destOrd="0" presId="urn:microsoft.com/office/officeart/2005/8/layout/hProcess9"/>
    <dgm:cxn modelId="{C5063FF6-A973-464D-B7F9-0681067FC7B2}" type="presParOf" srcId="{1EF7AB29-E5CF-4A06-82C5-98804B7E9CE8}" destId="{932D4E3E-2D9A-4C13-B98E-EA752168ADDD}" srcOrd="3" destOrd="0" presId="urn:microsoft.com/office/officeart/2005/8/layout/hProcess9"/>
    <dgm:cxn modelId="{D67A4B65-7B82-40AF-97BE-DFE001C4D57E}" type="presParOf" srcId="{1EF7AB29-E5CF-4A06-82C5-98804B7E9CE8}" destId="{B15CD184-7D8F-40D7-A6B5-9B1A847F4E60}" srcOrd="4" destOrd="0" presId="urn:microsoft.com/office/officeart/2005/8/layout/hProcess9"/>
    <dgm:cxn modelId="{63ABE5F8-51F5-425B-9669-03A86032D66B}" type="presParOf" srcId="{1EF7AB29-E5CF-4A06-82C5-98804B7E9CE8}" destId="{71A53872-2D57-421E-AEF8-3B6C494624F3}" srcOrd="5" destOrd="0" presId="urn:microsoft.com/office/officeart/2005/8/layout/hProcess9"/>
    <dgm:cxn modelId="{CB45FC3A-9443-41AD-ABD4-C19755602010}" type="presParOf" srcId="{1EF7AB29-E5CF-4A06-82C5-98804B7E9CE8}" destId="{62781C84-9D24-40AA-825C-581EC07BE2E3}" srcOrd="6" destOrd="0" presId="urn:microsoft.com/office/officeart/2005/8/layout/hProcess9"/>
    <dgm:cxn modelId="{2B27AE5D-CB24-4E15-A58D-4308104EB621}" type="presParOf" srcId="{1EF7AB29-E5CF-4A06-82C5-98804B7E9CE8}" destId="{4A1A07F6-A862-4E9B-845A-D5CFB959BACD}" srcOrd="7" destOrd="0" presId="urn:microsoft.com/office/officeart/2005/8/layout/hProcess9"/>
    <dgm:cxn modelId="{7CF23309-F580-40D6-AA82-C75E50C9EA2B}" type="presParOf" srcId="{1EF7AB29-E5CF-4A06-82C5-98804B7E9CE8}" destId="{E274736C-940E-4C4A-8024-2165D006833C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FC0B37-84CC-4B81-A80C-215990C81532}">
      <dsp:nvSpPr>
        <dsp:cNvPr id="0" name=""/>
        <dsp:cNvSpPr/>
      </dsp:nvSpPr>
      <dsp:spPr>
        <a:xfrm>
          <a:off x="658388" y="0"/>
          <a:ext cx="7200591" cy="514543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F9B52D-198C-47F1-BB25-23F1F2F6BBB8}">
      <dsp:nvSpPr>
        <dsp:cNvPr id="0" name=""/>
        <dsp:cNvSpPr/>
      </dsp:nvSpPr>
      <dsp:spPr>
        <a:xfrm>
          <a:off x="211267" y="1316233"/>
          <a:ext cx="1607250" cy="2512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dirty="0" smtClean="0"/>
            <a:t>Agreement negotiation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dirty="0" smtClean="0"/>
            <a:t>Preliminary time frame for the audit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600" b="1" kern="1200" dirty="0" smtClean="0"/>
        </a:p>
      </dsp:txBody>
      <dsp:txXfrm>
        <a:off x="289726" y="1394692"/>
        <a:ext cx="1450332" cy="2356050"/>
      </dsp:txXfrm>
    </dsp:sp>
    <dsp:sp modelId="{388E89B4-7B7D-4545-9F7C-CDA09FB5DB7F}">
      <dsp:nvSpPr>
        <dsp:cNvPr id="0" name=""/>
        <dsp:cNvSpPr/>
      </dsp:nvSpPr>
      <dsp:spPr>
        <a:xfrm>
          <a:off x="1930333" y="1316233"/>
          <a:ext cx="1471853" cy="24850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dirty="0" smtClean="0"/>
            <a:t>Self-evaluation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dirty="0" smtClean="0"/>
            <a:t>Compilation and submission of other audit material</a:t>
          </a:r>
        </a:p>
      </dsp:txBody>
      <dsp:txXfrm>
        <a:off x="2002183" y="1388083"/>
        <a:ext cx="1328153" cy="2341318"/>
      </dsp:txXfrm>
    </dsp:sp>
    <dsp:sp modelId="{B15CD184-7D8F-40D7-A6B5-9B1A847F4E60}">
      <dsp:nvSpPr>
        <dsp:cNvPr id="0" name=""/>
        <dsp:cNvSpPr/>
      </dsp:nvSpPr>
      <dsp:spPr>
        <a:xfrm>
          <a:off x="3541323" y="1316233"/>
          <a:ext cx="1541442" cy="2512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dirty="0" smtClean="0"/>
            <a:t>Audit visit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dirty="0" smtClean="0"/>
            <a:t>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dirty="0" smtClean="0"/>
            <a:t>Audit team’s report and recommen-dation regarding the audit result</a:t>
          </a:r>
        </a:p>
      </dsp:txBody>
      <dsp:txXfrm>
        <a:off x="3616570" y="1391480"/>
        <a:ext cx="1390948" cy="2362474"/>
      </dsp:txXfrm>
    </dsp:sp>
    <dsp:sp modelId="{62781C84-9D24-40AA-825C-581EC07BE2E3}">
      <dsp:nvSpPr>
        <dsp:cNvPr id="0" name=""/>
        <dsp:cNvSpPr/>
      </dsp:nvSpPr>
      <dsp:spPr>
        <a:xfrm>
          <a:off x="5144444" y="1296145"/>
          <a:ext cx="1541442" cy="25531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i="0" kern="1200" dirty="0" smtClean="0"/>
            <a:t>Publication of the report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600" b="1" i="0" kern="1200" baseline="0" dirty="0" smtClean="0">
            <a:solidFill>
              <a:schemeClr val="bg1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i="0" kern="1200" baseline="0" dirty="0" smtClean="0">
              <a:solidFill>
                <a:schemeClr val="bg1"/>
              </a:solidFill>
            </a:rPr>
            <a:t>Quality label – valid for 6 years</a:t>
          </a:r>
        </a:p>
      </dsp:txBody>
      <dsp:txXfrm>
        <a:off x="5219691" y="1371392"/>
        <a:ext cx="1390948" cy="2402650"/>
      </dsp:txXfrm>
    </dsp:sp>
    <dsp:sp modelId="{E274736C-940E-4C4A-8024-2165D006833C}">
      <dsp:nvSpPr>
        <dsp:cNvPr id="0" name=""/>
        <dsp:cNvSpPr/>
      </dsp:nvSpPr>
      <dsp:spPr>
        <a:xfrm>
          <a:off x="6800010" y="1296145"/>
          <a:ext cx="1384856" cy="25021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baseline="0" dirty="0" smtClean="0">
              <a:solidFill>
                <a:schemeClr val="bg1"/>
              </a:solidFill>
            </a:rPr>
            <a:t>Concluding seminar at the HEI</a:t>
          </a:r>
          <a:endParaRPr lang="fi-FI" sz="1600" b="1" kern="1200" baseline="0" dirty="0">
            <a:solidFill>
              <a:schemeClr val="bg1"/>
            </a:solidFill>
          </a:endParaRPr>
        </a:p>
      </dsp:txBody>
      <dsp:txXfrm>
        <a:off x="6867613" y="1363748"/>
        <a:ext cx="1249650" cy="23669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5/13/2016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pPr>
              <a:defRPr/>
            </a:pPr>
            <a:fld id="{2666334D-7A27-9F43-9EC7-CCD7CF254A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78059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BA4E3A-D2E6-4947-B46E-18DB598EA3A1}" type="datetime1">
              <a:rPr lang="fi-FI"/>
              <a:pPr>
                <a:defRPr/>
              </a:pPr>
              <a:t>13.5.2016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fi-F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0889F7-7C3B-BA40-BE46-7E19F6C058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48377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89F7-7C3B-BA40-BE46-7E19F6C05879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832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i-FI" altLang="fi-FI" smtClean="0"/>
          </a:p>
        </p:txBody>
      </p:sp>
      <p:sp>
        <p:nvSpPr>
          <p:cNvPr id="31748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6546" indent="-23330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3164" indent="-23330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9782" indent="-23330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6401" indent="-233309" defTabSz="4666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33019" indent="-233309" defTabSz="4666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9637" indent="-233309" defTabSz="4666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6256" indent="-233309" defTabSz="4666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B093128-DC6D-4AEF-B380-CF1AE3C0AB1E}" type="slidenum">
              <a:rPr lang="en-US" altLang="en-US" smtClean="0">
                <a:latin typeface="Calibri" panose="020F0502020204030204" pitchFamily="34" charset="0"/>
              </a:rPr>
              <a:pPr/>
              <a:t>13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756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43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11.5.2014</a:t>
            </a:r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00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11.5.2014</a:t>
            </a:r>
            <a:endParaRPr lang="fi-FI"/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9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151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11.5.2014</a:t>
            </a:r>
            <a:endParaRPr lang="fi-FI"/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7901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11.5.2014</a:t>
            </a:r>
            <a:endParaRPr lang="fi-FI"/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499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5100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463" y="631825"/>
            <a:ext cx="8348662" cy="1025525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8463" y="1819275"/>
            <a:ext cx="8348662" cy="417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11.5.2014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35C1D-843F-490D-AF89-76AB15293D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507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alkoinen kansi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75"/>
            <a:ext cx="3519713" cy="154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986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11.5.2014</a:t>
            </a:r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2495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439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963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763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147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815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199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657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418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 smtClean="0"/>
              <a:t>11.5.2014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5DB13D-24FD-0641-8100-A6CD964B88B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378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37" r:id="rId1"/>
    <p:sldLayoutId id="2147484839" r:id="rId2"/>
    <p:sldLayoutId id="2147484840" r:id="rId3"/>
    <p:sldLayoutId id="2147484842" r:id="rId4"/>
    <p:sldLayoutId id="2147484843" r:id="rId5"/>
    <p:sldLayoutId id="2147484844" r:id="rId6"/>
    <p:sldLayoutId id="2147484821" r:id="rId7"/>
    <p:sldLayoutId id="2147484847" r:id="rId8"/>
    <p:sldLayoutId id="2147484845" r:id="rId9"/>
    <p:sldLayoutId id="2147484850" r:id="rId10"/>
    <p:sldLayoutId id="2147484848" r:id="rId11"/>
    <p:sldLayoutId id="2147484852" r:id="rId12"/>
    <p:sldLayoutId id="2147484853" r:id="rId13"/>
    <p:sldLayoutId id="2147484854" r:id="rId14"/>
    <p:sldLayoutId id="2147484855" r:id="rId15"/>
    <p:sldLayoutId id="2147484856" r:id="rId16"/>
    <p:sldLayoutId id="2147484857" r:id="rId1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karvi.fi/app/uploads/2015/02/KARVI_0215.pdf" TargetMode="Externa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karvi.fi/en/higher-education/audits-quality-systems/audit-register/" TargetMode="Externa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33666" y="1777690"/>
            <a:ext cx="8083322" cy="3960440"/>
          </a:xfrm>
        </p:spPr>
        <p:txBody>
          <a:bodyPr/>
          <a:lstStyle/>
          <a:p>
            <a:r>
              <a:rPr lang="fi-FI" sz="5400" dirty="0" err="1" smtClean="0"/>
              <a:t>Higher</a:t>
            </a:r>
            <a:r>
              <a:rPr lang="fi-FI" sz="5400" dirty="0" smtClean="0"/>
              <a:t> </a:t>
            </a:r>
            <a:r>
              <a:rPr lang="fi-FI" sz="5400" dirty="0" err="1" smtClean="0"/>
              <a:t>Education</a:t>
            </a:r>
            <a:r>
              <a:rPr lang="fi-FI" sz="5400" dirty="0" smtClean="0"/>
              <a:t/>
            </a:r>
            <a:br>
              <a:rPr lang="fi-FI" sz="5400" dirty="0" smtClean="0"/>
            </a:br>
            <a:r>
              <a:rPr lang="fi-FI" sz="5400" dirty="0" err="1" smtClean="0"/>
              <a:t>Evaluations</a:t>
            </a:r>
            <a:r>
              <a:rPr lang="fi-FI" sz="5400" dirty="0" smtClean="0"/>
              <a:t> -</a:t>
            </a:r>
            <a:r>
              <a:rPr lang="fi-FI" sz="5400" dirty="0"/>
              <a:t/>
            </a:r>
            <a:br>
              <a:rPr lang="fi-FI" sz="5400" dirty="0"/>
            </a:br>
            <a:r>
              <a:rPr lang="fi-FI" sz="5400" dirty="0" smtClean="0"/>
              <a:t>Audit </a:t>
            </a:r>
            <a:r>
              <a:rPr lang="fi-FI" sz="5400" dirty="0" err="1" smtClean="0"/>
              <a:t>model</a:t>
            </a:r>
            <a:endParaRPr lang="fi-FI" sz="54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34978" y="5076678"/>
            <a:ext cx="5422394" cy="562392"/>
          </a:xfrm>
        </p:spPr>
        <p:txBody>
          <a:bodyPr>
            <a:normAutofit fontScale="25000" lnSpcReduction="20000"/>
          </a:bodyPr>
          <a:lstStyle/>
          <a:p>
            <a:r>
              <a:rPr lang="fi-FI" sz="9600" dirty="0" smtClean="0">
                <a:solidFill>
                  <a:schemeClr val="tx1"/>
                </a:solidFill>
              </a:rPr>
              <a:t>Helka Kekäläinen, </a:t>
            </a:r>
            <a:r>
              <a:rPr lang="fi-FI" sz="9600" dirty="0" err="1" smtClean="0">
                <a:solidFill>
                  <a:schemeClr val="tx1"/>
                </a:solidFill>
              </a:rPr>
              <a:t>PhD</a:t>
            </a:r>
            <a:r>
              <a:rPr lang="fi-FI" sz="9600" dirty="0" smtClean="0">
                <a:solidFill>
                  <a:schemeClr val="tx1"/>
                </a:solidFill>
              </a:rPr>
              <a:t>, </a:t>
            </a:r>
            <a:r>
              <a:rPr lang="fi-FI" sz="9600" dirty="0" err="1">
                <a:solidFill>
                  <a:schemeClr val="tx1"/>
                </a:solidFill>
              </a:rPr>
              <a:t>H</a:t>
            </a:r>
            <a:r>
              <a:rPr lang="fi-FI" sz="9600" dirty="0" err="1" smtClean="0">
                <a:solidFill>
                  <a:schemeClr val="tx1"/>
                </a:solidFill>
              </a:rPr>
              <a:t>ead</a:t>
            </a:r>
            <a:r>
              <a:rPr lang="fi-FI" sz="9600" dirty="0" smtClean="0">
                <a:solidFill>
                  <a:schemeClr val="tx1"/>
                </a:solidFill>
              </a:rPr>
              <a:t> of </a:t>
            </a:r>
            <a:r>
              <a:rPr lang="fi-FI" sz="9600" dirty="0" err="1" smtClean="0">
                <a:solidFill>
                  <a:schemeClr val="tx1"/>
                </a:solidFill>
              </a:rPr>
              <a:t>Unit</a:t>
            </a:r>
            <a:endParaRPr lang="fi-FI" sz="9600" dirty="0" smtClean="0">
              <a:solidFill>
                <a:schemeClr val="tx1"/>
              </a:solidFill>
            </a:endParaRPr>
          </a:p>
          <a:p>
            <a:r>
              <a:rPr lang="fi-FI" sz="9600" dirty="0" smtClean="0">
                <a:solidFill>
                  <a:schemeClr val="tx1"/>
                </a:solidFill>
              </a:rPr>
              <a:t>16.5.2016 Armenian  </a:t>
            </a:r>
            <a:r>
              <a:rPr lang="fi-FI" sz="9600" dirty="0" err="1" smtClean="0">
                <a:solidFill>
                  <a:schemeClr val="tx1"/>
                </a:solidFill>
              </a:rPr>
              <a:t>visit</a:t>
            </a:r>
            <a:r>
              <a:rPr lang="fi-FI" sz="9600" dirty="0" smtClean="0">
                <a:solidFill>
                  <a:schemeClr val="tx1"/>
                </a:solidFill>
              </a:rPr>
              <a:t> </a:t>
            </a:r>
            <a:endParaRPr lang="fi-FI" sz="9600" dirty="0" smtClean="0">
              <a:solidFill>
                <a:schemeClr val="tx1"/>
              </a:solidFill>
            </a:endParaRPr>
          </a:p>
          <a:p>
            <a:endParaRPr lang="fi-FI" sz="9600" dirty="0" smtClean="0">
              <a:solidFill>
                <a:schemeClr val="bg1"/>
              </a:solidFill>
            </a:endParaRPr>
          </a:p>
          <a:p>
            <a:endParaRPr lang="fi-FI" dirty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54373"/>
            <a:ext cx="2880321" cy="144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76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41338" y="128359"/>
            <a:ext cx="8047037" cy="1195798"/>
          </a:xfrm>
        </p:spPr>
        <p:txBody>
          <a:bodyPr/>
          <a:lstStyle/>
          <a:p>
            <a:pPr algn="ctr"/>
            <a:r>
              <a:rPr lang="sv-FI" dirty="0" smtClean="0"/>
              <a:t/>
            </a:r>
            <a:br>
              <a:rPr lang="sv-FI" dirty="0" smtClean="0"/>
            </a:br>
            <a:r>
              <a:rPr lang="sv-FI" dirty="0" smtClean="0"/>
              <a:t>FINEEC AUDIT</a:t>
            </a:r>
            <a:r>
              <a:rPr lang="sv-FI" dirty="0">
                <a:solidFill>
                  <a:srgbClr val="1B272C"/>
                </a:solidFill>
              </a:rPr>
              <a:t> </a:t>
            </a:r>
            <a:r>
              <a:rPr lang="sv-FI" dirty="0" smtClean="0"/>
              <a:t>– BACKGROUND AND PHILOSOPHY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800" dirty="0" err="1">
                <a:solidFill>
                  <a:srgbClr val="1B272C"/>
                </a:solidFill>
                <a:latin typeface="+mn-lt"/>
              </a:rPr>
              <a:t>Finland’s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response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to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request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of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Bologna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process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to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develop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a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comprehensive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national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higher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education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QA </a:t>
            </a:r>
            <a:r>
              <a:rPr lang="fi-FI" sz="1800" dirty="0" err="1" smtClean="0">
                <a:solidFill>
                  <a:srgbClr val="1B272C"/>
                </a:solidFill>
                <a:latin typeface="+mn-lt"/>
              </a:rPr>
              <a:t>system</a:t>
            </a:r>
            <a:r>
              <a:rPr lang="fi-FI" sz="1800" dirty="0" smtClean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b="0" dirty="0" smtClean="0">
                <a:solidFill>
                  <a:srgbClr val="1B272C"/>
                </a:solidFill>
                <a:latin typeface="+mn-lt"/>
              </a:rPr>
              <a:t>(”</a:t>
            </a:r>
            <a:r>
              <a:rPr lang="fi-FI" sz="1800" b="0" dirty="0" err="1" smtClean="0">
                <a:solidFill>
                  <a:srgbClr val="1B272C"/>
                </a:solidFill>
                <a:latin typeface="+mn-lt"/>
              </a:rPr>
              <a:t>system</a:t>
            </a:r>
            <a:r>
              <a:rPr lang="fi-FI" sz="1800" b="0" dirty="0" smtClean="0">
                <a:solidFill>
                  <a:srgbClr val="1B272C"/>
                </a:solidFill>
                <a:latin typeface="+mn-lt"/>
              </a:rPr>
              <a:t> of </a:t>
            </a:r>
            <a:r>
              <a:rPr lang="fi-FI" sz="1800" b="0" dirty="0" err="1" smtClean="0">
                <a:solidFill>
                  <a:srgbClr val="1B272C"/>
                </a:solidFill>
                <a:latin typeface="+mn-lt"/>
              </a:rPr>
              <a:t>accreditation</a:t>
            </a:r>
            <a:r>
              <a:rPr lang="fi-FI" sz="1800" b="0" dirty="0" smtClean="0">
                <a:solidFill>
                  <a:srgbClr val="1B272C"/>
                </a:solidFill>
                <a:latin typeface="+mn-lt"/>
              </a:rPr>
              <a:t>, </a:t>
            </a:r>
            <a:r>
              <a:rPr lang="fi-FI" sz="1800" b="0" dirty="0" err="1" smtClean="0">
                <a:solidFill>
                  <a:srgbClr val="1B272C"/>
                </a:solidFill>
                <a:latin typeface="+mn-lt"/>
              </a:rPr>
              <a:t>certification</a:t>
            </a:r>
            <a:r>
              <a:rPr lang="fi-FI" sz="1800" b="0" dirty="0" smtClean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b="0" dirty="0" err="1" smtClean="0">
                <a:solidFill>
                  <a:srgbClr val="1B272C"/>
                </a:solidFill>
                <a:latin typeface="+mn-lt"/>
              </a:rPr>
              <a:t>or</a:t>
            </a:r>
            <a:r>
              <a:rPr lang="fi-FI" sz="1800" b="0" dirty="0" smtClean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b="0" dirty="0" err="1" smtClean="0">
                <a:solidFill>
                  <a:srgbClr val="1B272C"/>
                </a:solidFill>
                <a:latin typeface="+mn-lt"/>
              </a:rPr>
              <a:t>comparable</a:t>
            </a:r>
            <a:r>
              <a:rPr lang="fi-FI" sz="1800" b="0" dirty="0" smtClean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b="0" dirty="0" err="1" smtClean="0">
                <a:solidFill>
                  <a:srgbClr val="1B272C"/>
                </a:solidFill>
                <a:latin typeface="+mn-lt"/>
              </a:rPr>
              <a:t>procedure</a:t>
            </a:r>
            <a:r>
              <a:rPr lang="fi-FI" sz="1800" b="0" dirty="0" smtClean="0">
                <a:solidFill>
                  <a:srgbClr val="1B272C"/>
                </a:solidFill>
                <a:latin typeface="+mn-lt"/>
              </a:rPr>
              <a:t>”)</a:t>
            </a: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dirty="0" err="1">
                <a:solidFill>
                  <a:srgbClr val="1B272C"/>
                </a:solidFill>
                <a:latin typeface="+mn-lt"/>
              </a:rPr>
              <a:t>Institutional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approach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–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same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model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for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both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higher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education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sectors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b="0" dirty="0">
                <a:solidFill>
                  <a:srgbClr val="1B272C"/>
                </a:solidFill>
                <a:latin typeface="+mn-lt"/>
              </a:rPr>
              <a:t>(</a:t>
            </a:r>
            <a:r>
              <a:rPr lang="fi-FI" sz="1800" b="0" dirty="0" err="1">
                <a:solidFill>
                  <a:srgbClr val="1B272C"/>
                </a:solidFill>
                <a:latin typeface="+mn-lt"/>
              </a:rPr>
              <a:t>universities</a:t>
            </a:r>
            <a:r>
              <a:rPr lang="fi-FI" sz="1800" b="0" dirty="0">
                <a:solidFill>
                  <a:srgbClr val="1B272C"/>
                </a:solidFill>
                <a:latin typeface="+mn-lt"/>
              </a:rPr>
              <a:t> and </a:t>
            </a:r>
            <a:r>
              <a:rPr lang="fi-FI" sz="1800" b="0" dirty="0" err="1">
                <a:solidFill>
                  <a:srgbClr val="1B272C"/>
                </a:solidFill>
                <a:latin typeface="+mn-lt"/>
              </a:rPr>
              <a:t>universities</a:t>
            </a:r>
            <a:r>
              <a:rPr lang="fi-FI" sz="1800" b="0" dirty="0">
                <a:solidFill>
                  <a:srgbClr val="1B272C"/>
                </a:solidFill>
                <a:latin typeface="+mn-lt"/>
              </a:rPr>
              <a:t> of </a:t>
            </a:r>
            <a:r>
              <a:rPr lang="fi-FI" sz="1800" b="0" dirty="0" err="1">
                <a:solidFill>
                  <a:srgbClr val="1B272C"/>
                </a:solidFill>
                <a:latin typeface="+mn-lt"/>
              </a:rPr>
              <a:t>applied</a:t>
            </a:r>
            <a:r>
              <a:rPr lang="fi-FI" sz="1800" b="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b="0" dirty="0" err="1">
                <a:solidFill>
                  <a:srgbClr val="1B272C"/>
                </a:solidFill>
                <a:latin typeface="+mn-lt"/>
              </a:rPr>
              <a:t>sciences</a:t>
            </a:r>
            <a:r>
              <a:rPr lang="fi-FI" sz="1800" b="0" dirty="0" smtClean="0">
                <a:solidFill>
                  <a:srgbClr val="1B272C"/>
                </a:solidFill>
                <a:latin typeface="+mn-lt"/>
              </a:rPr>
              <a:t>)</a:t>
            </a:r>
          </a:p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sz="1800" b="0" dirty="0">
              <a:solidFill>
                <a:srgbClr val="1B272C"/>
              </a:solidFill>
              <a:latin typeface="+mn-lt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fi-FI" sz="1800" b="1" dirty="0">
                <a:solidFill>
                  <a:srgbClr val="1B272C"/>
                </a:solidFill>
                <a:latin typeface="+mn-lt"/>
              </a:rPr>
              <a:t>Comprehensive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approach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–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covers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 smtClean="0">
                <a:solidFill>
                  <a:srgbClr val="1B272C"/>
                </a:solidFill>
                <a:latin typeface="+mn-lt"/>
              </a:rPr>
              <a:t>research</a:t>
            </a:r>
            <a:r>
              <a:rPr lang="fi-FI" sz="1800" dirty="0" smtClean="0">
                <a:solidFill>
                  <a:srgbClr val="1B272C"/>
                </a:solidFill>
                <a:latin typeface="+mn-lt"/>
              </a:rPr>
              <a:t>/RDI,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education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and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social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impact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– and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overall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quality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management 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dirty="0" err="1">
                <a:solidFill>
                  <a:srgbClr val="1B272C"/>
                </a:solidFill>
                <a:latin typeface="+mn-lt"/>
              </a:rPr>
              <a:t>External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assessment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of 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internal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QA -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reflects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institutions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’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autonomy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and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responsibility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, and a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large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measure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of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trust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i-FI" sz="1800" dirty="0" err="1">
                <a:solidFill>
                  <a:srgbClr val="1B272C"/>
                </a:solidFill>
                <a:latin typeface="+mn-lt"/>
              </a:rPr>
              <a:t>HEIs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are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responsible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for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quality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of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their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operations</a:t>
            </a: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i-FI" sz="1800" dirty="0" err="1">
                <a:solidFill>
                  <a:srgbClr val="1B272C"/>
                </a:solidFill>
                <a:latin typeface="+mn-lt"/>
              </a:rPr>
              <a:t>Each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institution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develops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its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quality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system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based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on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its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own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needs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and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goals</a:t>
            </a: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marL="36000" lvl="0" fontAlgn="auto">
              <a:spcBef>
                <a:spcPts val="0"/>
              </a:spcBef>
              <a:spcAft>
                <a:spcPts val="0"/>
              </a:spcAft>
              <a:buClr>
                <a:srgbClr val="E73333"/>
              </a:buClr>
            </a:pPr>
            <a:endParaRPr lang="fi-FI" sz="1600" dirty="0">
              <a:solidFill>
                <a:srgbClr val="1B272C"/>
              </a:solidFill>
              <a:latin typeface="+mn-lt"/>
            </a:endParaRPr>
          </a:p>
          <a:p>
            <a:endParaRPr lang="fi-FI" dirty="0">
              <a:latin typeface="+mn-lt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025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ENHANCEMENT-LED APPROACH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000" dirty="0" err="1">
                <a:solidFill>
                  <a:srgbClr val="1B272C"/>
                </a:solidFill>
                <a:latin typeface="+mn-lt"/>
              </a:rPr>
              <a:t>Aim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to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support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HEIs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in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enhancement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of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quality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and establishment of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quality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culture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by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endParaRPr lang="fi-FI" sz="2000" dirty="0" smtClean="0">
              <a:solidFill>
                <a:srgbClr val="1B272C"/>
              </a:solidFill>
              <a:latin typeface="+mn-lt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AutoNum type="arabicParenBoth"/>
            </a:pPr>
            <a:r>
              <a:rPr lang="fi-FI" sz="2000" b="0" dirty="0" err="1" smtClean="0">
                <a:solidFill>
                  <a:srgbClr val="1B272C"/>
                </a:solidFill>
                <a:latin typeface="+mn-lt"/>
              </a:rPr>
              <a:t>producing</a:t>
            </a:r>
            <a:r>
              <a:rPr lang="fi-FI" sz="2000" b="0" dirty="0" smtClean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b="0" dirty="0" err="1">
                <a:solidFill>
                  <a:srgbClr val="1B272C"/>
                </a:solidFill>
                <a:latin typeface="+mn-lt"/>
              </a:rPr>
              <a:t>information</a:t>
            </a:r>
            <a:r>
              <a:rPr lang="fi-FI" sz="2000" b="0" dirty="0">
                <a:solidFill>
                  <a:srgbClr val="1B272C"/>
                </a:solidFill>
                <a:latin typeface="+mn-lt"/>
              </a:rPr>
              <a:t> to </a:t>
            </a:r>
            <a:r>
              <a:rPr lang="fi-FI" sz="2000" b="0" dirty="0" err="1">
                <a:solidFill>
                  <a:srgbClr val="1B272C"/>
                </a:solidFill>
                <a:latin typeface="+mn-lt"/>
              </a:rPr>
              <a:t>assist</a:t>
            </a:r>
            <a:r>
              <a:rPr lang="fi-FI" sz="2000" b="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b="0" dirty="0" err="1">
                <a:solidFill>
                  <a:srgbClr val="1B272C"/>
                </a:solidFill>
                <a:latin typeface="+mn-lt"/>
              </a:rPr>
              <a:t>HEIs</a:t>
            </a:r>
            <a:r>
              <a:rPr lang="fi-FI" sz="2000" b="0" dirty="0">
                <a:solidFill>
                  <a:srgbClr val="1B272C"/>
                </a:solidFill>
                <a:latin typeface="+mn-lt"/>
              </a:rPr>
              <a:t> to </a:t>
            </a:r>
            <a:r>
              <a:rPr lang="fi-FI" sz="2000" b="0" dirty="0" err="1">
                <a:solidFill>
                  <a:srgbClr val="1B272C"/>
                </a:solidFill>
                <a:latin typeface="+mn-lt"/>
              </a:rPr>
              <a:t>develop</a:t>
            </a:r>
            <a:r>
              <a:rPr lang="fi-FI" sz="2000" b="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b="0" dirty="0" err="1">
                <a:solidFill>
                  <a:srgbClr val="1B272C"/>
                </a:solidFill>
                <a:latin typeface="+mn-lt"/>
              </a:rPr>
              <a:t>their</a:t>
            </a:r>
            <a:r>
              <a:rPr lang="fi-FI" sz="2000" b="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b="0" dirty="0" err="1">
                <a:solidFill>
                  <a:srgbClr val="1B272C"/>
                </a:solidFill>
                <a:latin typeface="+mn-lt"/>
              </a:rPr>
              <a:t>activities</a:t>
            </a:r>
            <a:r>
              <a:rPr lang="fi-FI" sz="2000" b="0" dirty="0">
                <a:solidFill>
                  <a:srgbClr val="1B272C"/>
                </a:solidFill>
                <a:latin typeface="+mn-lt"/>
              </a:rPr>
              <a:t>, and </a:t>
            </a:r>
            <a:r>
              <a:rPr lang="fi-FI" sz="2000" b="0" dirty="0" err="1">
                <a:solidFill>
                  <a:srgbClr val="1B272C"/>
                </a:solidFill>
                <a:latin typeface="+mn-lt"/>
              </a:rPr>
              <a:t>by</a:t>
            </a:r>
            <a:r>
              <a:rPr lang="fi-FI" sz="2000" b="0" dirty="0">
                <a:solidFill>
                  <a:srgbClr val="1B272C"/>
                </a:solidFill>
                <a:latin typeface="+mn-lt"/>
              </a:rPr>
              <a:t> </a:t>
            </a:r>
            <a:endParaRPr lang="fi-FI" sz="2000" b="0" dirty="0" smtClean="0">
              <a:solidFill>
                <a:srgbClr val="1B272C"/>
              </a:solidFill>
              <a:latin typeface="+mn-lt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AutoNum type="arabicParenBoth"/>
            </a:pPr>
            <a:r>
              <a:rPr lang="fi-FI" sz="2000" b="0" dirty="0" smtClean="0">
                <a:solidFill>
                  <a:srgbClr val="1B272C"/>
                </a:solidFill>
                <a:latin typeface="+mn-lt"/>
              </a:rPr>
              <a:t>(</a:t>
            </a:r>
            <a:r>
              <a:rPr lang="fi-FI" sz="2000" b="0" dirty="0">
                <a:solidFill>
                  <a:srgbClr val="1B272C"/>
                </a:solidFill>
                <a:latin typeface="+mn-lt"/>
              </a:rPr>
              <a:t>2) </a:t>
            </a:r>
            <a:r>
              <a:rPr lang="fi-FI" sz="2000" b="0" dirty="0" err="1">
                <a:solidFill>
                  <a:srgbClr val="1B272C"/>
                </a:solidFill>
                <a:latin typeface="+mn-lt"/>
              </a:rPr>
              <a:t>exchanging</a:t>
            </a:r>
            <a:r>
              <a:rPr lang="fi-FI" sz="2000" b="0" dirty="0">
                <a:solidFill>
                  <a:srgbClr val="1B272C"/>
                </a:solidFill>
                <a:latin typeface="+mn-lt"/>
              </a:rPr>
              <a:t> and </a:t>
            </a:r>
            <a:r>
              <a:rPr lang="fi-FI" sz="2000" b="0" dirty="0" err="1">
                <a:solidFill>
                  <a:srgbClr val="1B272C"/>
                </a:solidFill>
                <a:latin typeface="+mn-lt"/>
              </a:rPr>
              <a:t>disseminating</a:t>
            </a:r>
            <a:r>
              <a:rPr lang="fi-FI" sz="2000" b="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b="0" dirty="0" err="1">
                <a:solidFill>
                  <a:srgbClr val="1B272C"/>
                </a:solidFill>
                <a:latin typeface="+mn-lt"/>
              </a:rPr>
              <a:t>good</a:t>
            </a:r>
            <a:r>
              <a:rPr lang="fi-FI" sz="2000" b="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b="0" dirty="0" err="1">
                <a:solidFill>
                  <a:srgbClr val="1B272C"/>
                </a:solidFill>
                <a:latin typeface="+mn-lt"/>
              </a:rPr>
              <a:t>practices</a:t>
            </a:r>
            <a:r>
              <a:rPr lang="fi-FI" sz="2000" b="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b="0" dirty="0" err="1">
                <a:solidFill>
                  <a:srgbClr val="1B272C"/>
                </a:solidFill>
                <a:latin typeface="+mn-lt"/>
              </a:rPr>
              <a:t>among</a:t>
            </a:r>
            <a:r>
              <a:rPr lang="fi-FI" sz="2000" b="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b="0" dirty="0" err="1">
                <a:solidFill>
                  <a:srgbClr val="1B272C"/>
                </a:solidFill>
                <a:latin typeface="+mn-lt"/>
              </a:rPr>
              <a:t>other</a:t>
            </a:r>
            <a:r>
              <a:rPr lang="fi-FI" sz="2000" b="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b="0" dirty="0" err="1">
                <a:solidFill>
                  <a:srgbClr val="1B272C"/>
                </a:solidFill>
                <a:latin typeface="+mn-lt"/>
              </a:rPr>
              <a:t>HEIs</a:t>
            </a:r>
            <a:r>
              <a:rPr lang="fi-FI" sz="2000" b="0" dirty="0">
                <a:solidFill>
                  <a:srgbClr val="1B272C"/>
                </a:solidFill>
                <a:latin typeface="+mn-lt"/>
              </a:rPr>
              <a:t>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fi-FI" dirty="0">
              <a:solidFill>
                <a:srgbClr val="1B272C"/>
              </a:solidFill>
              <a:latin typeface="+mn-lt"/>
            </a:endParaRPr>
          </a:p>
          <a:p>
            <a:pPr marL="342900" lvl="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1B272C"/>
                </a:solidFill>
                <a:latin typeface="+mn-lt"/>
              </a:rPr>
              <a:t>As a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result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of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audit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, an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institution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either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passes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audit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and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receives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a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quality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label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or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is </a:t>
            </a:r>
            <a:r>
              <a:rPr lang="fi-FI" sz="2000" dirty="0" err="1" smtClean="0">
                <a:solidFill>
                  <a:srgbClr val="1B272C"/>
                </a:solidFill>
                <a:latin typeface="+mn-lt"/>
              </a:rPr>
              <a:t>subject</a:t>
            </a:r>
            <a:r>
              <a:rPr lang="fi-FI" sz="2000" dirty="0" smtClean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to a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subsequent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re-audit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dirty="0">
              <a:solidFill>
                <a:srgbClr val="1B272C"/>
              </a:solidFill>
              <a:latin typeface="+mn-lt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Georgia" panose="02040502050405020303" pitchFamily="18" charset="0"/>
              <a:buChar char="−"/>
            </a:pPr>
            <a:r>
              <a:rPr lang="fi-FI" dirty="0" err="1">
                <a:solidFill>
                  <a:srgbClr val="1B272C"/>
                </a:solidFill>
                <a:latin typeface="+mn-lt"/>
              </a:rPr>
              <a:t>Institutions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are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neither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rewarded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for a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positive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result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nor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punished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for a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negative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one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–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there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are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no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financial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incentives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or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loss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of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degree-awarding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powers</a:t>
            </a:r>
            <a:endParaRPr lang="fi-FI" dirty="0">
              <a:solidFill>
                <a:srgbClr val="1B272C"/>
              </a:solidFill>
              <a:latin typeface="+mn-lt"/>
            </a:endParaRPr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356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FI" dirty="0"/>
              <a:t>AUDIT MANUAL: PROCESS AND CRITERIA</a:t>
            </a:r>
            <a:r>
              <a:rPr lang="sv-FI" dirty="0">
                <a:solidFill>
                  <a:srgbClr val="1B272C"/>
                </a:solidFill>
              </a:rPr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dirty="0" err="1">
                <a:solidFill>
                  <a:srgbClr val="1B272C"/>
                </a:solidFill>
                <a:latin typeface="+mn-lt"/>
              </a:rPr>
              <a:t>Audits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are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based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on FINEEC Audit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Manual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(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process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and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criteria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)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lvl="0">
              <a:spcBef>
                <a:spcPts val="0"/>
              </a:spcBef>
            </a:pPr>
            <a:r>
              <a:rPr lang="fi-FI" sz="1800" b="0" dirty="0">
                <a:solidFill>
                  <a:srgbClr val="1B272C"/>
                </a:solidFill>
                <a:latin typeface="+mn-lt"/>
                <a:hlinkClick r:id="rId2"/>
              </a:rPr>
              <a:t>http://karvi.fi/app/uploads/2015/02/KARVI_0215.pdf</a:t>
            </a:r>
            <a:endParaRPr lang="fi-FI" sz="1800" b="0" dirty="0">
              <a:solidFill>
                <a:srgbClr val="1B272C"/>
              </a:solidFill>
              <a:latin typeface="+mn-lt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dirty="0">
                <a:solidFill>
                  <a:srgbClr val="1B272C"/>
                </a:solidFill>
                <a:latin typeface="+mn-lt"/>
              </a:rPr>
              <a:t>Full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cycle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of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audits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conducted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during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years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2005-2012,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second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audit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round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going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on (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until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2018)</a:t>
            </a:r>
          </a:p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i-FI" sz="1800" dirty="0">
                <a:solidFill>
                  <a:srgbClr val="1B272C"/>
                </a:solidFill>
                <a:latin typeface="+mn-lt"/>
              </a:rPr>
              <a:t>Feedback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from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audited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Finnish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HEIs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shows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that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they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have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been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quite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satisfied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with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audits</a:t>
            </a: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i-FI" sz="1800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model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refined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four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times</a:t>
            </a: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i-FI" sz="1800" dirty="0" err="1">
                <a:solidFill>
                  <a:srgbClr val="1B272C"/>
                </a:solidFill>
                <a:latin typeface="+mn-lt"/>
              </a:rPr>
              <a:t>Well-established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and </a:t>
            </a:r>
            <a:r>
              <a:rPr lang="fi-FI" sz="1800" dirty="0" err="1" smtClean="0">
                <a:solidFill>
                  <a:srgbClr val="1B272C"/>
                </a:solidFill>
                <a:latin typeface="+mn-lt"/>
              </a:rPr>
              <a:t>stable</a:t>
            </a:r>
            <a:r>
              <a:rPr lang="fi-FI" sz="1800" dirty="0" smtClean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procedure</a:t>
            </a: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dirty="0" err="1">
                <a:solidFill>
                  <a:srgbClr val="1B272C"/>
                </a:solidFill>
                <a:latin typeface="+mn-lt"/>
              </a:rPr>
              <a:t>Impact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studies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,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institutions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’ feedback and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follow-up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reports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: </a:t>
            </a:r>
            <a:r>
              <a:rPr lang="fi-FI" sz="1800" b="0" dirty="0" err="1">
                <a:solidFill>
                  <a:srgbClr val="1B272C"/>
                </a:solidFill>
                <a:latin typeface="+mn-lt"/>
              </a:rPr>
              <a:t>Improvement</a:t>
            </a:r>
            <a:r>
              <a:rPr lang="fi-FI" sz="1800" b="0" dirty="0">
                <a:solidFill>
                  <a:srgbClr val="1B272C"/>
                </a:solidFill>
                <a:latin typeface="+mn-lt"/>
              </a:rPr>
              <a:t> of management and feedback </a:t>
            </a:r>
            <a:r>
              <a:rPr lang="fi-FI" sz="1800" b="0" dirty="0" err="1">
                <a:solidFill>
                  <a:srgbClr val="1B272C"/>
                </a:solidFill>
                <a:latin typeface="+mn-lt"/>
              </a:rPr>
              <a:t>systems</a:t>
            </a:r>
            <a:r>
              <a:rPr lang="fi-FI" sz="1800" b="0" dirty="0">
                <a:solidFill>
                  <a:srgbClr val="1B272C"/>
                </a:solidFill>
                <a:latin typeface="+mn-lt"/>
              </a:rPr>
              <a:t> as </a:t>
            </a:r>
            <a:r>
              <a:rPr lang="fi-FI" sz="1800" b="0" dirty="0" err="1">
                <a:solidFill>
                  <a:srgbClr val="1B272C"/>
                </a:solidFill>
                <a:latin typeface="+mn-lt"/>
              </a:rPr>
              <a:t>well</a:t>
            </a:r>
            <a:r>
              <a:rPr lang="fi-FI" sz="1800" b="0" dirty="0">
                <a:solidFill>
                  <a:srgbClr val="1B272C"/>
                </a:solidFill>
                <a:latin typeface="+mn-lt"/>
              </a:rPr>
              <a:t> as </a:t>
            </a:r>
            <a:r>
              <a:rPr lang="fi-FI" sz="1800" b="0" dirty="0" err="1">
                <a:solidFill>
                  <a:srgbClr val="1B272C"/>
                </a:solidFill>
                <a:latin typeface="+mn-lt"/>
              </a:rPr>
              <a:t>results</a:t>
            </a:r>
            <a:r>
              <a:rPr lang="fi-FI" sz="1800" b="0" dirty="0">
                <a:solidFill>
                  <a:srgbClr val="1B272C"/>
                </a:solidFill>
                <a:latin typeface="+mn-lt"/>
              </a:rPr>
              <a:t> of </a:t>
            </a:r>
            <a:r>
              <a:rPr lang="fi-FI" sz="1800" b="0" dirty="0" err="1">
                <a:solidFill>
                  <a:srgbClr val="1B272C"/>
                </a:solidFill>
                <a:latin typeface="+mn-lt"/>
              </a:rPr>
              <a:t>activities</a:t>
            </a:r>
            <a:r>
              <a:rPr lang="fi-FI" sz="1800" b="0" dirty="0">
                <a:solidFill>
                  <a:srgbClr val="1B272C"/>
                </a:solidFill>
                <a:latin typeface="+mn-lt"/>
              </a:rPr>
              <a:t>, </a:t>
            </a:r>
            <a:r>
              <a:rPr lang="fi-FI" sz="1800" b="0" dirty="0" err="1">
                <a:solidFill>
                  <a:srgbClr val="1B272C"/>
                </a:solidFill>
                <a:latin typeface="+mn-lt"/>
              </a:rPr>
              <a:t>new</a:t>
            </a:r>
            <a:r>
              <a:rPr lang="fi-FI" sz="1800" b="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b="0" dirty="0" err="1">
                <a:solidFill>
                  <a:srgbClr val="1B272C"/>
                </a:solidFill>
                <a:latin typeface="+mn-lt"/>
              </a:rPr>
              <a:t>operational</a:t>
            </a:r>
            <a:r>
              <a:rPr lang="fi-FI" sz="1800" b="0" dirty="0">
                <a:solidFill>
                  <a:srgbClr val="1B272C"/>
                </a:solidFill>
                <a:latin typeface="+mn-lt"/>
              </a:rPr>
              <a:t> and </a:t>
            </a:r>
            <a:r>
              <a:rPr lang="fi-FI" sz="1800" b="0" dirty="0" err="1">
                <a:solidFill>
                  <a:srgbClr val="1B272C"/>
                </a:solidFill>
                <a:latin typeface="+mn-lt"/>
              </a:rPr>
              <a:t>quality</a:t>
            </a:r>
            <a:r>
              <a:rPr lang="fi-FI" sz="1800" b="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b="0" dirty="0" err="1">
                <a:solidFill>
                  <a:srgbClr val="1B272C"/>
                </a:solidFill>
                <a:latin typeface="+mn-lt"/>
              </a:rPr>
              <a:t>cultures</a:t>
            </a:r>
            <a:r>
              <a:rPr lang="fi-FI" sz="1800" b="0" dirty="0">
                <a:solidFill>
                  <a:srgbClr val="1B272C"/>
                </a:solidFill>
                <a:latin typeface="+mn-lt"/>
              </a:rPr>
              <a:t> in </a:t>
            </a:r>
            <a:r>
              <a:rPr lang="fi-FI" sz="1800" b="0" dirty="0" err="1">
                <a:solidFill>
                  <a:srgbClr val="1B272C"/>
                </a:solidFill>
                <a:latin typeface="+mn-lt"/>
              </a:rPr>
              <a:t>HEIs</a:t>
            </a:r>
            <a:endParaRPr lang="fi-FI" sz="1800" b="0" dirty="0">
              <a:solidFill>
                <a:srgbClr val="1B272C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b="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150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Sisällön paikkamerkki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7081396"/>
              </p:ext>
            </p:extLst>
          </p:nvPr>
        </p:nvGraphicFramePr>
        <p:xfrm>
          <a:off x="611560" y="620688"/>
          <a:ext cx="792088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0723" name="Title 3"/>
          <p:cNvSpPr txBox="1">
            <a:spLocks/>
          </p:cNvSpPr>
          <p:nvPr/>
        </p:nvSpPr>
        <p:spPr bwMode="auto">
          <a:xfrm>
            <a:off x="468313" y="260350"/>
            <a:ext cx="8218487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914400" eaLnBrk="1" hangingPunct="1"/>
            <a:r>
              <a:rPr lang="sv-FI" altLang="fi-FI" sz="4000" b="1" dirty="0" smtClean="0">
                <a:solidFill>
                  <a:srgbClr val="1F9CE0"/>
                </a:solidFill>
              </a:rPr>
              <a:t>AUDIT TARGETS</a:t>
            </a:r>
            <a:r>
              <a:rPr lang="sv-FI" altLang="fi-FI" sz="4000" b="1" dirty="0" smtClean="0">
                <a:solidFill>
                  <a:srgbClr val="1B272C"/>
                </a:solidFill>
              </a:rPr>
              <a:t> </a:t>
            </a:r>
            <a:endParaRPr lang="en-GB" altLang="fi-FI" sz="4000" b="1" dirty="0">
              <a:solidFill>
                <a:srgbClr val="1F9CE0"/>
              </a:solidFill>
            </a:endParaRPr>
          </a:p>
        </p:txBody>
      </p:sp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35C1D-843F-490D-AF89-76AB15293D5A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43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sz="4000" dirty="0" smtClean="0"/>
              <a:t>CRITERIA </a:t>
            </a:r>
            <a:r>
              <a:rPr lang="en-GB" sz="4000" dirty="0"/>
              <a:t>USED IN THE AUDIT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350838" y="1464695"/>
            <a:ext cx="8047037" cy="4250891"/>
          </a:xfrm>
        </p:spPr>
        <p:txBody>
          <a:bodyPr/>
          <a:lstStyle/>
          <a:p>
            <a:pPr marL="285750" indent="-28575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2"/>
                </a:solidFill>
                <a:latin typeface="+mn-lt"/>
              </a:rPr>
              <a:t>Audits employ a set of criteria that is based on a scale of four development stages of </a:t>
            </a:r>
            <a:r>
              <a:rPr lang="en-GB" sz="2000" dirty="0" smtClean="0">
                <a:solidFill>
                  <a:schemeClr val="tx2"/>
                </a:solidFill>
                <a:latin typeface="+mn-lt"/>
              </a:rPr>
              <a:t>quality management</a:t>
            </a:r>
            <a:endParaRPr lang="en-GB" sz="2000" dirty="0">
              <a:solidFill>
                <a:schemeClr val="tx2"/>
              </a:solidFill>
              <a:latin typeface="+mn-lt"/>
            </a:endParaRPr>
          </a:p>
          <a:p>
            <a:pPr lvl="1">
              <a:buFont typeface="Wingdings" pitchFamily="2" charset="2"/>
              <a:buChar char="Ø"/>
            </a:pPr>
            <a:r>
              <a:rPr lang="en-GB" dirty="0">
                <a:solidFill>
                  <a:srgbClr val="FFA300"/>
                </a:solidFill>
                <a:latin typeface="+mn-lt"/>
              </a:rPr>
              <a:t>absent</a:t>
            </a:r>
          </a:p>
          <a:p>
            <a:pPr lvl="1">
              <a:buFont typeface="Wingdings" pitchFamily="2" charset="2"/>
              <a:buChar char="Ø"/>
            </a:pPr>
            <a:r>
              <a:rPr lang="en-GB" dirty="0">
                <a:solidFill>
                  <a:srgbClr val="FFA300"/>
                </a:solidFill>
                <a:latin typeface="+mn-lt"/>
              </a:rPr>
              <a:t>emerging</a:t>
            </a:r>
          </a:p>
          <a:p>
            <a:pPr lvl="1">
              <a:buFont typeface="Wingdings" pitchFamily="2" charset="2"/>
              <a:buChar char="Ø"/>
            </a:pPr>
            <a:r>
              <a:rPr lang="en-GB" dirty="0">
                <a:solidFill>
                  <a:srgbClr val="FFA300"/>
                </a:solidFill>
                <a:latin typeface="+mn-lt"/>
              </a:rPr>
              <a:t>developing</a:t>
            </a:r>
          </a:p>
          <a:p>
            <a:pPr lvl="1">
              <a:buFont typeface="Wingdings" pitchFamily="2" charset="2"/>
              <a:buChar char="Ø"/>
            </a:pPr>
            <a:r>
              <a:rPr lang="en-GB" dirty="0" smtClean="0">
                <a:solidFill>
                  <a:srgbClr val="FFA300"/>
                </a:solidFill>
                <a:latin typeface="+mn-lt"/>
              </a:rPr>
              <a:t>advanced</a:t>
            </a:r>
            <a:endParaRPr lang="en-GB" dirty="0">
              <a:solidFill>
                <a:srgbClr val="FFA300"/>
              </a:solidFill>
              <a:latin typeface="+mn-lt"/>
            </a:endParaRPr>
          </a:p>
          <a:p>
            <a:pPr marL="285750" indent="-28575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GB" sz="2000" b="0" dirty="0">
                <a:latin typeface="+mn-lt"/>
              </a:rPr>
              <a:t>The development phase for each audit target is determined individually, including each degree programme </a:t>
            </a:r>
            <a:r>
              <a:rPr lang="en-GB" sz="2000" b="0" dirty="0" smtClean="0">
                <a:latin typeface="+mn-lt"/>
              </a:rPr>
              <a:t>sample</a:t>
            </a:r>
            <a:endParaRPr lang="en-GB" sz="2000" b="0" dirty="0">
              <a:latin typeface="+mn-lt"/>
            </a:endParaRPr>
          </a:p>
          <a:p>
            <a:pPr marL="285750" indent="-28575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GB" sz="2000" b="0" dirty="0">
                <a:latin typeface="+mn-lt"/>
              </a:rPr>
              <a:t>The audit team can propose that the institution passes the audit </a:t>
            </a:r>
            <a:r>
              <a:rPr lang="en-GB" sz="2000" dirty="0">
                <a:latin typeface="+mn-lt"/>
              </a:rPr>
              <a:t>if none of the targets are ‘absent’ and if the quality system as a whole is at least ‘developing’</a:t>
            </a:r>
          </a:p>
          <a:p>
            <a:endParaRPr lang="fi-FI" b="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452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15</a:t>
            </a:fld>
            <a:endParaRPr 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198712"/>
            <a:ext cx="8892882" cy="4461116"/>
          </a:xfrm>
          <a:prstGeom prst="rect">
            <a:avLst/>
          </a:prstGeom>
        </p:spPr>
      </p:pic>
      <p:sp>
        <p:nvSpPr>
          <p:cNvPr id="7" name="Otsikko 2"/>
          <p:cNvSpPr>
            <a:spLocks noGrp="1"/>
          </p:cNvSpPr>
          <p:nvPr/>
        </p:nvSpPr>
        <p:spPr>
          <a:xfrm>
            <a:off x="190500" y="0"/>
            <a:ext cx="8229600" cy="1012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1F9CE0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r>
              <a:rPr lang="fi-FI" sz="2600" b="1" dirty="0" smtClean="0"/>
              <a:t>AUDIT TARGET 6. THE QUALITY SYSTEM AS A WHOLE</a:t>
            </a:r>
            <a:endParaRPr lang="fi-FI" sz="2600" b="1" dirty="0"/>
          </a:p>
        </p:txBody>
      </p:sp>
    </p:spTree>
    <p:extLst>
      <p:ext uri="{BB962C8B-B14F-4D97-AF65-F5344CB8AC3E}">
        <p14:creationId xmlns:p14="http://schemas.microsoft.com/office/powerpoint/2010/main" val="353981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accent1"/>
                </a:solidFill>
              </a:rPr>
              <a:t>AUDIT PROCESS</a:t>
            </a:r>
            <a:r>
              <a:rPr lang="fi-FI" b="1" dirty="0" smtClean="0"/>
              <a:t> 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980728"/>
          <a:ext cx="8471284" cy="5145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kstiruutu 5"/>
          <p:cNvSpPr txBox="1"/>
          <p:nvPr/>
        </p:nvSpPr>
        <p:spPr>
          <a:xfrm>
            <a:off x="7236296" y="5157192"/>
            <a:ext cx="1800200" cy="523220"/>
          </a:xfrm>
          <a:prstGeom prst="rect">
            <a:avLst/>
          </a:prstGeom>
          <a:noFill/>
          <a:ln w="28575">
            <a:solidFill>
              <a:srgbClr val="1F9CE0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 smtClean="0">
                <a:solidFill>
                  <a:prstClr val="black"/>
                </a:solidFill>
              </a:rPr>
              <a:t>Feedback from the HEI and audit team</a:t>
            </a:r>
            <a:endParaRPr lang="fi-FI" sz="1400" dirty="0">
              <a:solidFill>
                <a:prstClr val="black"/>
              </a:solidFill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4211960" y="4941168"/>
            <a:ext cx="2602632" cy="523220"/>
          </a:xfrm>
          <a:prstGeom prst="rect">
            <a:avLst/>
          </a:prstGeom>
          <a:noFill/>
          <a:ln w="28575">
            <a:solidFill>
              <a:srgbClr val="1F9FE2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 smtClean="0">
                <a:solidFill>
                  <a:prstClr val="black"/>
                </a:solidFill>
              </a:rPr>
              <a:t>If the HEI does not pass the audit, re-audit in 2-3 years</a:t>
            </a:r>
            <a:endParaRPr lang="fi-FI" sz="1400" dirty="0">
              <a:solidFill>
                <a:prstClr val="black"/>
              </a:solidFill>
            </a:endParaRPr>
          </a:p>
        </p:txBody>
      </p:sp>
      <p:sp>
        <p:nvSpPr>
          <p:cNvPr id="7" name="Alanuoli 6"/>
          <p:cNvSpPr/>
          <p:nvPr/>
        </p:nvSpPr>
        <p:spPr>
          <a:xfrm>
            <a:off x="7596336" y="4797152"/>
            <a:ext cx="57606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prstClr val="white"/>
              </a:solidFill>
            </a:endParaRPr>
          </a:p>
        </p:txBody>
      </p:sp>
      <p:sp>
        <p:nvSpPr>
          <p:cNvPr id="8" name="Tekstiruutu 7"/>
          <p:cNvSpPr txBox="1"/>
          <p:nvPr/>
        </p:nvSpPr>
        <p:spPr>
          <a:xfrm>
            <a:off x="1079612" y="1124744"/>
            <a:ext cx="1872208" cy="954107"/>
          </a:xfrm>
          <a:prstGeom prst="rect">
            <a:avLst/>
          </a:prstGeom>
          <a:noFill/>
          <a:ln w="28575">
            <a:solidFill>
              <a:srgbClr val="1F9FE2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 smtClean="0">
                <a:solidFill>
                  <a:prstClr val="black"/>
                </a:solidFill>
              </a:rPr>
              <a:t>Higher Education Evaluation Committee appoints the audit team.</a:t>
            </a:r>
            <a:endParaRPr lang="fi-FI" sz="1400" dirty="0">
              <a:solidFill>
                <a:prstClr val="black"/>
              </a:solidFill>
            </a:endParaRPr>
          </a:p>
        </p:txBody>
      </p:sp>
      <p:sp>
        <p:nvSpPr>
          <p:cNvPr id="9" name="Tekstiruutu 8"/>
          <p:cNvSpPr txBox="1"/>
          <p:nvPr/>
        </p:nvSpPr>
        <p:spPr>
          <a:xfrm>
            <a:off x="4716016" y="5733256"/>
            <a:ext cx="2088232" cy="584775"/>
          </a:xfrm>
          <a:prstGeom prst="rect">
            <a:avLst/>
          </a:prstGeom>
          <a:noFill/>
          <a:ln w="28575">
            <a:solidFill>
              <a:srgbClr val="1F9CE0"/>
            </a:solidFill>
          </a:ln>
        </p:spPr>
        <p:txBody>
          <a:bodyPr wrap="square" rtlCol="0">
            <a:spAutoFit/>
          </a:bodyPr>
          <a:lstStyle/>
          <a:p>
            <a:r>
              <a:rPr lang="fi-FI" sz="1600" dirty="0" smtClean="0">
                <a:solidFill>
                  <a:prstClr val="black"/>
                </a:solidFill>
              </a:rPr>
              <a:t>Follow-up seminar 3 years after the audit 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0" name="Alanuoli 9"/>
          <p:cNvSpPr/>
          <p:nvPr/>
        </p:nvSpPr>
        <p:spPr>
          <a:xfrm rot="5400000">
            <a:off x="6732240" y="5085184"/>
            <a:ext cx="57606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prstClr val="white"/>
              </a:solidFill>
            </a:endParaRPr>
          </a:p>
        </p:txBody>
      </p:sp>
      <p:sp>
        <p:nvSpPr>
          <p:cNvPr id="11" name="Alanuoli 10"/>
          <p:cNvSpPr/>
          <p:nvPr/>
        </p:nvSpPr>
        <p:spPr>
          <a:xfrm rot="2939779">
            <a:off x="6821386" y="5825670"/>
            <a:ext cx="576064" cy="3079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prstClr val="white"/>
              </a:solidFill>
            </a:endParaRPr>
          </a:p>
        </p:txBody>
      </p:sp>
      <p:sp>
        <p:nvSpPr>
          <p:cNvPr id="12" name="Tekstiruutu 11"/>
          <p:cNvSpPr txBox="1"/>
          <p:nvPr/>
        </p:nvSpPr>
        <p:spPr>
          <a:xfrm>
            <a:off x="5436096" y="1124744"/>
            <a:ext cx="1944216" cy="954107"/>
          </a:xfrm>
          <a:prstGeom prst="rect">
            <a:avLst/>
          </a:prstGeom>
          <a:noFill/>
          <a:ln w="28575">
            <a:solidFill>
              <a:srgbClr val="1F9FE2"/>
            </a:solidFill>
          </a:ln>
        </p:spPr>
        <p:txBody>
          <a:bodyPr wrap="square" rtlCol="0">
            <a:spAutoFit/>
          </a:bodyPr>
          <a:lstStyle/>
          <a:p>
            <a:r>
              <a:rPr lang="fi-FI" sz="1400" dirty="0" smtClean="0">
                <a:solidFill>
                  <a:prstClr val="black"/>
                </a:solidFill>
              </a:rPr>
              <a:t>Higher Education Evaluation Committee makes the decision on the result. </a:t>
            </a:r>
            <a:endParaRPr lang="fi-FI" sz="1400" dirty="0">
              <a:solidFill>
                <a:prstClr val="black"/>
              </a:solidFill>
            </a:endParaRPr>
          </a:p>
        </p:txBody>
      </p:sp>
      <p:sp>
        <p:nvSpPr>
          <p:cNvPr id="13" name="Alanuoli 12"/>
          <p:cNvSpPr/>
          <p:nvPr/>
        </p:nvSpPr>
        <p:spPr>
          <a:xfrm rot="5400000">
            <a:off x="3573834" y="5435278"/>
            <a:ext cx="576064" cy="3079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prstClr val="white"/>
              </a:solidFill>
            </a:endParaRPr>
          </a:p>
        </p:txBody>
      </p:sp>
      <p:sp>
        <p:nvSpPr>
          <p:cNvPr id="14" name="Tekstiruutu 13"/>
          <p:cNvSpPr txBox="1"/>
          <p:nvPr/>
        </p:nvSpPr>
        <p:spPr>
          <a:xfrm>
            <a:off x="971600" y="5301208"/>
            <a:ext cx="2602632" cy="338554"/>
          </a:xfrm>
          <a:prstGeom prst="rect">
            <a:avLst/>
          </a:prstGeom>
          <a:noFill/>
          <a:ln w="28575">
            <a:solidFill>
              <a:srgbClr val="1F9FE2"/>
            </a:solidFill>
          </a:ln>
        </p:spPr>
        <p:txBody>
          <a:bodyPr wrap="square" rtlCol="0">
            <a:spAutoFit/>
          </a:bodyPr>
          <a:lstStyle/>
          <a:p>
            <a:r>
              <a:rPr lang="fi-FI" sz="1600" dirty="0" smtClean="0">
                <a:solidFill>
                  <a:prstClr val="black"/>
                </a:solidFill>
              </a:rPr>
              <a:t>Next audit in 6 years</a:t>
            </a:r>
            <a:endParaRPr lang="fi-FI" sz="1600" dirty="0">
              <a:solidFill>
                <a:prstClr val="black"/>
              </a:solidFill>
            </a:endParaRPr>
          </a:p>
        </p:txBody>
      </p:sp>
      <p:sp>
        <p:nvSpPr>
          <p:cNvPr id="15" name="Alanuoli 14"/>
          <p:cNvSpPr/>
          <p:nvPr/>
        </p:nvSpPr>
        <p:spPr>
          <a:xfrm rot="8993283">
            <a:off x="577922" y="4920878"/>
            <a:ext cx="576064" cy="3079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prstClr val="white"/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35C1D-843F-490D-AF89-76AB15293D5A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787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/>
            </a:r>
            <a:br>
              <a:rPr lang="fi-FI" dirty="0" smtClean="0"/>
            </a:br>
            <a:r>
              <a:rPr lang="fi-FI" sz="4000" dirty="0" smtClean="0"/>
              <a:t>AUDIT MATERIAL</a:t>
            </a:r>
            <a:endParaRPr lang="fi-FI" sz="400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17</a:t>
            </a:fld>
            <a:endParaRPr lang="fi-FI"/>
          </a:p>
        </p:txBody>
      </p:sp>
      <p:sp>
        <p:nvSpPr>
          <p:cNvPr id="6" name="Sisällön paikkamerkki 2"/>
          <p:cNvSpPr txBox="1">
            <a:spLocks/>
          </p:cNvSpPr>
          <p:nvPr/>
        </p:nvSpPr>
        <p:spPr>
          <a:xfrm>
            <a:off x="693738" y="1576798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100" b="1" kern="1200">
                <a:solidFill>
                  <a:schemeClr val="tx1"/>
                </a:solidFill>
                <a:latin typeface="+mj-lt"/>
                <a:ea typeface="ＭＳ Ｐゴシック" charset="0"/>
                <a:cs typeface="MS PGothic" pitchFamily="34" charset="-128"/>
              </a:defRPr>
            </a:lvl1pPr>
            <a:lvl2pPr marL="296863" indent="-271463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Georgia"/>
                <a:ea typeface="MS PGothic" pitchFamily="34" charset="-128"/>
                <a:cs typeface="MS PGothic" charset="0"/>
              </a:defRPr>
            </a:lvl2pPr>
            <a:lvl3pPr marL="601663" indent="-296863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‒"/>
              <a:defRPr sz="1600" i="1" kern="1200">
                <a:solidFill>
                  <a:schemeClr val="tx1"/>
                </a:solidFill>
                <a:latin typeface="Georgia"/>
                <a:ea typeface="ヒラギノ角ゴ Pro W3" charset="-128"/>
                <a:cs typeface="Georgia"/>
              </a:defRPr>
            </a:lvl3pPr>
            <a:lvl4pPr marL="900113" indent="-2984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‒"/>
              <a:defRPr sz="1400" kern="1200" baseline="0">
                <a:solidFill>
                  <a:schemeClr val="tx1"/>
                </a:solidFill>
                <a:latin typeface="Georgia"/>
                <a:ea typeface="ヒラギノ角ゴ Pro W3" charset="-128"/>
                <a:cs typeface="ヒラギノ角ゴ Pro W3" charset="0"/>
              </a:defRPr>
            </a:lvl4pPr>
            <a:lvl5pPr marL="1227138" indent="-320675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‒"/>
              <a:defRPr sz="1300" kern="1200" baseline="0">
                <a:solidFill>
                  <a:schemeClr val="tx1"/>
                </a:solidFill>
                <a:latin typeface="+mn-lt"/>
                <a:ea typeface="ＭＳ Ｐゴシック" charset="0"/>
                <a:cs typeface="MS PGothic" pitchFamily="34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 smtClean="0"/>
              <a:t>Basic </a:t>
            </a:r>
            <a:r>
              <a:rPr lang="fi-FI" dirty="0" err="1" smtClean="0"/>
              <a:t>material</a:t>
            </a:r>
            <a:endParaRPr lang="fi-FI" dirty="0" smtClean="0"/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 err="1" smtClean="0"/>
              <a:t>Self-evaluation</a:t>
            </a:r>
            <a:r>
              <a:rPr lang="fi-FI" dirty="0" smtClean="0"/>
              <a:t> </a:t>
            </a:r>
            <a:r>
              <a:rPr lang="fi-FI" dirty="0" err="1" smtClean="0"/>
              <a:t>report</a:t>
            </a:r>
            <a:endParaRPr lang="fi-FI" dirty="0" smtClean="0"/>
          </a:p>
          <a:p>
            <a:pPr marL="639763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/>
              <a:t>The report is structured according to FINEEC </a:t>
            </a:r>
            <a:r>
              <a:rPr lang="en-GB" dirty="0" smtClean="0"/>
              <a:t>guidelines</a:t>
            </a:r>
          </a:p>
          <a:p>
            <a:pPr marL="639763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/>
              <a:t>The structure mirrors the audit criteria, the length is limited</a:t>
            </a:r>
          </a:p>
          <a:p>
            <a:pPr marL="639763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/>
              <a:t>Each chapter ends with a summary table of strengths and areas in need of development, as recognised by the institution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 smtClean="0"/>
              <a:t>Electronic </a:t>
            </a:r>
            <a:r>
              <a:rPr lang="fi-FI" dirty="0" err="1" smtClean="0"/>
              <a:t>materials</a:t>
            </a:r>
            <a:endParaRPr lang="fi-FI" dirty="0" smtClean="0"/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 err="1" smtClean="0"/>
              <a:t>Interviews</a:t>
            </a:r>
            <a:endParaRPr lang="fi-FI" dirty="0" smtClean="0"/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dirty="0" err="1" smtClean="0"/>
              <a:t>Requested</a:t>
            </a:r>
            <a:r>
              <a:rPr lang="fi-FI" dirty="0" smtClean="0"/>
              <a:t> </a:t>
            </a:r>
            <a:r>
              <a:rPr lang="fi-FI" dirty="0" err="1" smtClean="0"/>
              <a:t>additional</a:t>
            </a:r>
            <a:r>
              <a:rPr lang="fi-FI" dirty="0" smtClean="0"/>
              <a:t> </a:t>
            </a:r>
            <a:r>
              <a:rPr lang="fi-FI" dirty="0" err="1" smtClean="0"/>
              <a:t>material</a:t>
            </a:r>
            <a:endParaRPr lang="fi-FI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025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/>
            </a:r>
            <a:br>
              <a:rPr lang="fi-FI" dirty="0" smtClean="0"/>
            </a:br>
            <a:r>
              <a:rPr lang="fi-FI" sz="4000" dirty="0" smtClean="0"/>
              <a:t>FINEEC AUDIT TEAMS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/>
              <a:t>An </a:t>
            </a:r>
            <a:r>
              <a:rPr lang="en-US" dirty="0" smtClean="0"/>
              <a:t>audit </a:t>
            </a:r>
            <a:r>
              <a:rPr lang="en-US" dirty="0"/>
              <a:t>team usually consists of five </a:t>
            </a:r>
            <a:r>
              <a:rPr lang="en-US" dirty="0" smtClean="0"/>
              <a:t>members</a:t>
            </a:r>
          </a:p>
          <a:p>
            <a:pPr marL="639763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In case of bigger institutions, can be up to seven members</a:t>
            </a:r>
          </a:p>
          <a:p>
            <a:r>
              <a:rPr lang="en-US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chemeClr val="accent1"/>
                </a:solidFill>
              </a:rPr>
              <a:t>S</a:t>
            </a:r>
            <a:r>
              <a:rPr lang="en-US" b="0" dirty="0" smtClean="0">
                <a:solidFill>
                  <a:schemeClr val="accent1"/>
                </a:solidFill>
              </a:rPr>
              <a:t>elected </a:t>
            </a:r>
            <a:r>
              <a:rPr lang="en-US" b="0" dirty="0">
                <a:solidFill>
                  <a:schemeClr val="accent1"/>
                </a:solidFill>
              </a:rPr>
              <a:t>so that they </a:t>
            </a:r>
            <a:r>
              <a:rPr lang="en-US" b="0" dirty="0" smtClean="0">
                <a:solidFill>
                  <a:schemeClr val="accent1"/>
                </a:solidFill>
              </a:rPr>
              <a:t>represent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0" dirty="0" smtClean="0"/>
              <a:t>the </a:t>
            </a:r>
            <a:r>
              <a:rPr lang="en-US" b="0" dirty="0"/>
              <a:t>two higher education </a:t>
            </a:r>
            <a:r>
              <a:rPr lang="en-US" b="0" dirty="0" smtClean="0"/>
              <a:t>sectors (research universities, professionally oriented HEIs)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0" dirty="0"/>
              <a:t>s</a:t>
            </a:r>
            <a:r>
              <a:rPr lang="en-US" b="0" dirty="0" smtClean="0"/>
              <a:t>tudents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0" dirty="0" smtClean="0"/>
              <a:t>working </a:t>
            </a:r>
            <a:r>
              <a:rPr lang="en-US" b="0" dirty="0"/>
              <a:t>life outside the </a:t>
            </a:r>
            <a:r>
              <a:rPr lang="en-US" b="0" dirty="0" smtClean="0"/>
              <a:t>higher </a:t>
            </a:r>
            <a:r>
              <a:rPr lang="fi-FI" b="0" dirty="0" err="1" smtClean="0"/>
              <a:t>education</a:t>
            </a:r>
            <a:r>
              <a:rPr lang="fi-FI" b="0" dirty="0" smtClean="0"/>
              <a:t> </a:t>
            </a:r>
            <a:r>
              <a:rPr lang="fi-FI" b="0" dirty="0" err="1" smtClean="0"/>
              <a:t>sector</a:t>
            </a:r>
            <a:endParaRPr lang="fi-FI" b="0" dirty="0" smtClean="0"/>
          </a:p>
          <a:p>
            <a:endParaRPr lang="fi-FI" b="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b="0" dirty="0" err="1" smtClean="0"/>
              <a:t>Experience</a:t>
            </a:r>
            <a:r>
              <a:rPr lang="fi-FI" b="0" dirty="0" smtClean="0"/>
              <a:t> and </a:t>
            </a:r>
            <a:r>
              <a:rPr lang="fi-FI" b="0" dirty="0" err="1" smtClean="0"/>
              <a:t>knowledge</a:t>
            </a:r>
            <a:r>
              <a:rPr lang="fi-FI" b="0" dirty="0" smtClean="0"/>
              <a:t> of </a:t>
            </a:r>
            <a:r>
              <a:rPr lang="fi-FI" b="0" dirty="0" err="1" smtClean="0"/>
              <a:t>the</a:t>
            </a:r>
            <a:r>
              <a:rPr lang="fi-FI" b="0" dirty="0" smtClean="0"/>
              <a:t> </a:t>
            </a:r>
            <a:r>
              <a:rPr lang="fi-FI" b="0" dirty="0" err="1" smtClean="0"/>
              <a:t>optional</a:t>
            </a:r>
            <a:r>
              <a:rPr lang="fi-FI" b="0" dirty="0" smtClean="0"/>
              <a:t> </a:t>
            </a:r>
            <a:r>
              <a:rPr lang="fi-FI" b="0" dirty="0" err="1" smtClean="0"/>
              <a:t>audit</a:t>
            </a:r>
            <a:r>
              <a:rPr lang="fi-FI" b="0" dirty="0" smtClean="0"/>
              <a:t> </a:t>
            </a:r>
            <a:r>
              <a:rPr lang="fi-FI" b="0" dirty="0" err="1" smtClean="0"/>
              <a:t>target</a:t>
            </a:r>
            <a:endParaRPr lang="fi-FI" b="0" dirty="0" smtClean="0"/>
          </a:p>
          <a:p>
            <a:endParaRPr lang="fi-FI" b="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002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/>
            </a:r>
            <a:br>
              <a:rPr lang="fi-FI" dirty="0" smtClean="0"/>
            </a:br>
            <a:r>
              <a:rPr lang="fi-FI" sz="4000" dirty="0" smtClean="0"/>
              <a:t>AUDIT AGREEMENT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FINEEC signs an agreement on the audit with the </a:t>
            </a:r>
            <a:r>
              <a:rPr lang="en-US" sz="2000" dirty="0" smtClean="0"/>
              <a:t>HEI </a:t>
            </a:r>
          </a:p>
          <a:p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</a:t>
            </a:r>
            <a:r>
              <a:rPr lang="en-US" sz="2000" dirty="0"/>
              <a:t>following issues </a:t>
            </a:r>
            <a:r>
              <a:rPr lang="en-US" sz="2000" dirty="0" smtClean="0"/>
              <a:t>are </a:t>
            </a:r>
            <a:r>
              <a:rPr lang="fi-FI" sz="2000" dirty="0" err="1" smtClean="0"/>
              <a:t>recorded</a:t>
            </a:r>
            <a:r>
              <a:rPr lang="fi-FI" sz="2000" dirty="0" smtClean="0"/>
              <a:t> </a:t>
            </a:r>
            <a:r>
              <a:rPr lang="fi-FI" sz="2000" dirty="0"/>
              <a:t>in </a:t>
            </a:r>
            <a:r>
              <a:rPr lang="fi-FI" sz="2000" dirty="0" err="1"/>
              <a:t>the</a:t>
            </a:r>
            <a:r>
              <a:rPr lang="fi-FI" sz="2000" dirty="0"/>
              <a:t> </a:t>
            </a:r>
            <a:r>
              <a:rPr lang="fi-FI" sz="2000" dirty="0" err="1"/>
              <a:t>agreement</a:t>
            </a:r>
            <a:r>
              <a:rPr lang="fi-FI" sz="2000" dirty="0"/>
              <a:t>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0" dirty="0"/>
              <a:t>͘͘ Audit targets (incl. the optional target)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0" dirty="0"/>
              <a:t>͘͘ Audit procedure and time frame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0" dirty="0"/>
              <a:t>͘͘ The national or international composition of the audit team and the language </a:t>
            </a:r>
            <a:r>
              <a:rPr lang="en-US" sz="2000" b="0" dirty="0" smtClean="0"/>
              <a:t>to be </a:t>
            </a:r>
            <a:r>
              <a:rPr lang="en-US" sz="2000" b="0" dirty="0"/>
              <a:t>used to carry out the audit (Finnish, Swedish or English)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0" dirty="0"/>
              <a:t>͘͘ Duration of the audit visit (3–5 days)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i-FI" sz="2000" b="0" dirty="0"/>
              <a:t>͘͘ Price of </a:t>
            </a:r>
            <a:r>
              <a:rPr lang="fi-FI" sz="2000" b="0" dirty="0" err="1"/>
              <a:t>the</a:t>
            </a:r>
            <a:r>
              <a:rPr lang="fi-FI" sz="2000" b="0" dirty="0"/>
              <a:t> </a:t>
            </a:r>
            <a:r>
              <a:rPr lang="fi-FI" sz="2000" b="0" dirty="0" err="1" smtClean="0"/>
              <a:t>audit</a:t>
            </a:r>
            <a:r>
              <a:rPr lang="fi-FI" sz="2000" b="0" dirty="0" smtClean="0"/>
              <a:t> (</a:t>
            </a:r>
            <a:r>
              <a:rPr lang="fi-FI" sz="2000" b="0" dirty="0" err="1" smtClean="0"/>
              <a:t>costs</a:t>
            </a:r>
            <a:r>
              <a:rPr lang="fi-FI" sz="2000" b="0" dirty="0" smtClean="0"/>
              <a:t> </a:t>
            </a:r>
            <a:r>
              <a:rPr lang="fi-FI" sz="2000" b="0" dirty="0" err="1" smtClean="0"/>
              <a:t>are</a:t>
            </a:r>
            <a:r>
              <a:rPr lang="fi-FI" sz="2000" b="0" dirty="0" smtClean="0"/>
              <a:t> </a:t>
            </a:r>
            <a:r>
              <a:rPr lang="fi-FI" sz="2000" b="0" dirty="0" err="1" smtClean="0"/>
              <a:t>shared</a:t>
            </a:r>
            <a:r>
              <a:rPr lang="fi-FI" sz="2000" b="0" dirty="0" smtClean="0"/>
              <a:t> </a:t>
            </a:r>
            <a:r>
              <a:rPr lang="fi-FI" sz="2000" b="0" dirty="0" err="1" smtClean="0"/>
              <a:t>between</a:t>
            </a:r>
            <a:r>
              <a:rPr lang="fi-FI" sz="2000" b="0" dirty="0" smtClean="0"/>
              <a:t> FINEEC and HEI)</a:t>
            </a:r>
            <a:endParaRPr lang="fi-FI" sz="2000" b="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0" dirty="0"/>
              <a:t>͘͘ Commitment to a potential </a:t>
            </a:r>
            <a:r>
              <a:rPr lang="en-US" sz="2000" b="0" dirty="0" smtClean="0"/>
              <a:t>re-audit</a:t>
            </a:r>
            <a:endParaRPr lang="fi-FI" sz="200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696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sz="6000" dirty="0" smtClean="0">
                <a:solidFill>
                  <a:schemeClr val="accent5"/>
                </a:solidFill>
              </a:rPr>
              <a:t>WARMLY WELCOME TO FINEEC!</a:t>
            </a:r>
            <a:endParaRPr lang="fi-FI" sz="60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71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>FINEEC´S HIGHER EDUCATION EVALUATION COMMITTEE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94678" y="1684110"/>
            <a:ext cx="8047037" cy="425089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 err="1" smtClean="0"/>
              <a:t>Committee</a:t>
            </a:r>
            <a:r>
              <a:rPr lang="fi-FI" sz="2000" dirty="0" smtClean="0"/>
              <a:t> </a:t>
            </a:r>
            <a:r>
              <a:rPr lang="fi-FI" sz="2000" dirty="0" err="1"/>
              <a:t>has</a:t>
            </a:r>
            <a:r>
              <a:rPr lang="fi-FI" sz="2000" dirty="0"/>
              <a:t> 9 </a:t>
            </a:r>
            <a:r>
              <a:rPr lang="fi-FI" sz="2000" dirty="0" err="1"/>
              <a:t>members</a:t>
            </a:r>
            <a:r>
              <a:rPr lang="fi-FI" sz="2000" dirty="0"/>
              <a:t>: </a:t>
            </a:r>
            <a:r>
              <a:rPr lang="fi-FI" sz="2000" dirty="0" err="1"/>
              <a:t>HEIs</a:t>
            </a:r>
            <a:r>
              <a:rPr lang="fi-FI" sz="2000" dirty="0"/>
              <a:t>, </a:t>
            </a:r>
            <a:r>
              <a:rPr lang="fi-FI" sz="2000" dirty="0" err="1"/>
              <a:t>students</a:t>
            </a:r>
            <a:r>
              <a:rPr lang="fi-FI" sz="2000" dirty="0"/>
              <a:t>, </a:t>
            </a:r>
            <a:r>
              <a:rPr lang="fi-FI" sz="2000" dirty="0" err="1"/>
              <a:t>working</a:t>
            </a:r>
            <a:r>
              <a:rPr lang="fi-FI" sz="2000" dirty="0"/>
              <a:t> life </a:t>
            </a:r>
            <a:r>
              <a:rPr lang="fi-FI" sz="2000" dirty="0" err="1"/>
              <a:t>represented</a:t>
            </a:r>
            <a:endParaRPr lang="fi-FI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000" b="0" dirty="0" err="1"/>
              <a:t>Professor</a:t>
            </a:r>
            <a:r>
              <a:rPr lang="fi-FI" sz="2000" b="0" dirty="0"/>
              <a:t> Jouni Välijärvi, </a:t>
            </a:r>
            <a:r>
              <a:rPr lang="fi-FI" sz="2000" b="0" dirty="0" err="1"/>
              <a:t>University</a:t>
            </a:r>
            <a:r>
              <a:rPr lang="fi-FI" sz="2000" b="0" dirty="0"/>
              <a:t> of Jyväskylä/Chair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000" b="0" dirty="0" err="1"/>
              <a:t>Rector</a:t>
            </a:r>
            <a:r>
              <a:rPr lang="fi-FI" sz="2000" b="0" dirty="0"/>
              <a:t> Anneli Pirttilä, Saimia UAS/</a:t>
            </a:r>
            <a:r>
              <a:rPr lang="fi-FI" sz="2000" b="0" dirty="0" err="1"/>
              <a:t>Vice</a:t>
            </a:r>
            <a:r>
              <a:rPr lang="fi-FI" sz="2000" b="0" dirty="0"/>
              <a:t> Chair</a:t>
            </a:r>
          </a:p>
          <a:p>
            <a:endParaRPr lang="fi-FI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b="0" dirty="0" err="1"/>
              <a:t>Decides</a:t>
            </a:r>
            <a:r>
              <a:rPr lang="fi-FI" sz="2000" b="0" dirty="0"/>
              <a:t> on Audit </a:t>
            </a:r>
            <a:r>
              <a:rPr lang="fi-FI" sz="2000" b="0" dirty="0" err="1"/>
              <a:t>manual</a:t>
            </a:r>
            <a:r>
              <a:rPr lang="fi-FI" sz="2000" b="0" dirty="0"/>
              <a:t>, </a:t>
            </a:r>
            <a:r>
              <a:rPr lang="fi-FI" sz="2000" b="0" dirty="0" err="1"/>
              <a:t>audit</a:t>
            </a:r>
            <a:r>
              <a:rPr lang="fi-FI" sz="2000" b="0" dirty="0"/>
              <a:t> </a:t>
            </a:r>
            <a:r>
              <a:rPr lang="fi-FI" sz="2000" b="0" dirty="0" err="1"/>
              <a:t>teams</a:t>
            </a:r>
            <a:r>
              <a:rPr lang="fi-FI" sz="2000" b="0" dirty="0"/>
              <a:t> and </a:t>
            </a:r>
            <a:r>
              <a:rPr lang="fi-FI" sz="2000" b="0" dirty="0" err="1"/>
              <a:t>audit</a:t>
            </a:r>
            <a:r>
              <a:rPr lang="fi-FI" sz="2000" b="0" dirty="0"/>
              <a:t> </a:t>
            </a:r>
            <a:r>
              <a:rPr lang="fi-FI" sz="2000" b="0" dirty="0" err="1"/>
              <a:t>outcomes</a:t>
            </a:r>
            <a:endParaRPr lang="fi-FI" sz="2000" b="0" dirty="0"/>
          </a:p>
          <a:p>
            <a:endParaRPr lang="fi-FI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b="0" dirty="0" err="1"/>
              <a:t>Approves</a:t>
            </a:r>
            <a:r>
              <a:rPr lang="fi-FI" sz="2000" b="0" dirty="0"/>
              <a:t> </a:t>
            </a:r>
            <a:r>
              <a:rPr lang="fi-FI" sz="2000" b="0" dirty="0" err="1"/>
              <a:t>the</a:t>
            </a:r>
            <a:r>
              <a:rPr lang="fi-FI" sz="2000" b="0" dirty="0"/>
              <a:t> </a:t>
            </a:r>
            <a:r>
              <a:rPr lang="fi-FI" sz="2000" b="0" dirty="0" err="1"/>
              <a:t>project</a:t>
            </a:r>
            <a:r>
              <a:rPr lang="fi-FI" sz="2000" b="0" dirty="0"/>
              <a:t> </a:t>
            </a:r>
            <a:r>
              <a:rPr lang="fi-FI" sz="2000" b="0" dirty="0" err="1"/>
              <a:t>plans</a:t>
            </a:r>
            <a:r>
              <a:rPr lang="fi-FI" sz="2000" b="0" dirty="0"/>
              <a:t>, </a:t>
            </a:r>
            <a:r>
              <a:rPr lang="fi-FI" sz="2000" b="0" dirty="0" err="1"/>
              <a:t>planning</a:t>
            </a:r>
            <a:r>
              <a:rPr lang="fi-FI" sz="2000" b="0" dirty="0"/>
              <a:t> </a:t>
            </a:r>
            <a:r>
              <a:rPr lang="fi-FI" sz="2000" b="0" dirty="0" err="1"/>
              <a:t>groups</a:t>
            </a:r>
            <a:r>
              <a:rPr lang="fi-FI" sz="2000" b="0" dirty="0"/>
              <a:t> and </a:t>
            </a:r>
            <a:r>
              <a:rPr lang="fi-FI" sz="2000" b="0" dirty="0" err="1"/>
              <a:t>evaluation</a:t>
            </a:r>
            <a:r>
              <a:rPr lang="fi-FI" sz="2000" b="0" dirty="0"/>
              <a:t> </a:t>
            </a:r>
            <a:r>
              <a:rPr lang="fi-FI" sz="2000" b="0" dirty="0" err="1"/>
              <a:t>teams</a:t>
            </a:r>
            <a:r>
              <a:rPr lang="fi-FI" sz="2000" b="0" dirty="0"/>
              <a:t> of </a:t>
            </a:r>
            <a:r>
              <a:rPr lang="fi-FI" sz="2000" b="0" dirty="0" err="1"/>
              <a:t>evaluations</a:t>
            </a:r>
            <a:r>
              <a:rPr lang="fi-FI" sz="2000" b="0" dirty="0"/>
              <a:t> </a:t>
            </a:r>
            <a:r>
              <a:rPr lang="fi-FI" sz="2000" b="0" dirty="0" err="1"/>
              <a:t>that</a:t>
            </a:r>
            <a:r>
              <a:rPr lang="fi-FI" sz="2000" b="0" dirty="0"/>
              <a:t> </a:t>
            </a:r>
            <a:r>
              <a:rPr lang="fi-FI" sz="2000" b="0" dirty="0" err="1"/>
              <a:t>concern</a:t>
            </a:r>
            <a:r>
              <a:rPr lang="fi-FI" sz="2000" b="0" dirty="0"/>
              <a:t> </a:t>
            </a:r>
            <a:r>
              <a:rPr lang="fi-FI" sz="2000" b="0" dirty="0" err="1"/>
              <a:t>higher</a:t>
            </a:r>
            <a:r>
              <a:rPr lang="fi-FI" sz="2000" b="0" dirty="0"/>
              <a:t> </a:t>
            </a:r>
            <a:r>
              <a:rPr lang="fi-FI" sz="2000" b="0" dirty="0" err="1"/>
              <a:t>education</a:t>
            </a:r>
            <a:endParaRPr lang="fi-FI" sz="2000" b="0" dirty="0"/>
          </a:p>
          <a:p>
            <a:endParaRPr lang="fi-FI" sz="200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986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757419"/>
          </a:xfrm>
        </p:spPr>
        <p:txBody>
          <a:bodyPr/>
          <a:lstStyle/>
          <a:p>
            <a:pPr algn="ctr"/>
            <a:r>
              <a:rPr lang="fi-FI" sz="4000" dirty="0" smtClean="0"/>
              <a:t>OUTCOME OF AN AUDIT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285750" indent="-285750">
              <a:lnSpc>
                <a:spcPts val="3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+mn-lt"/>
              </a:rPr>
              <a:t>The FINEEC Higher Education Evaluation Committee decides </a:t>
            </a:r>
            <a:r>
              <a:rPr lang="en-US" sz="2000" dirty="0">
                <a:latin typeface="+mn-lt"/>
              </a:rPr>
              <a:t>on the audit result on the basis of the proposal by the audit team and on the audit report</a:t>
            </a:r>
            <a:endParaRPr lang="en-GB" sz="2000" dirty="0">
              <a:latin typeface="+mn-lt"/>
            </a:endParaRPr>
          </a:p>
          <a:p>
            <a:pPr marL="285750" indent="-285750">
              <a:lnSpc>
                <a:spcPts val="3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000" b="0" dirty="0">
                <a:latin typeface="+mn-lt"/>
              </a:rPr>
              <a:t>The task of the Committee is to ensure that decisions are impartial</a:t>
            </a:r>
          </a:p>
          <a:p>
            <a:pPr marL="285750" indent="-285750">
              <a:lnSpc>
                <a:spcPts val="3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000" b="0" dirty="0">
                <a:latin typeface="+mn-lt"/>
              </a:rPr>
              <a:t>HEIs that pass the audit receive a quality label and are added to the register of audited institutions maintained on FINEEC’s website</a:t>
            </a:r>
          </a:p>
          <a:p>
            <a:pPr>
              <a:lnSpc>
                <a:spcPts val="3000"/>
              </a:lnSpc>
              <a:spcAft>
                <a:spcPts val="1000"/>
              </a:spcAft>
              <a:buClr>
                <a:srgbClr val="2BB6B7"/>
              </a:buClr>
            </a:pPr>
            <a:r>
              <a:rPr lang="en-GB" sz="2000" b="0" dirty="0">
                <a:latin typeface="+mn-lt"/>
                <a:hlinkClick r:id="rId2"/>
              </a:rPr>
              <a:t>http://karvi.fi/en/higher-education/audits-quality-systems/audit-register/</a:t>
            </a:r>
            <a:endParaRPr lang="en-GB" sz="2000" b="0" dirty="0">
              <a:latin typeface="+mn-lt"/>
            </a:endParaRPr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886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FI" dirty="0" smtClean="0"/>
              <a:t>GENERAL </a:t>
            </a:r>
            <a:r>
              <a:rPr lang="sv-FI" dirty="0"/>
              <a:t>REMARKS ON THE FIRST AUDIT ROUND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lvl="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000" dirty="0" err="1">
                <a:solidFill>
                  <a:srgbClr val="1B272C"/>
                </a:solidFill>
                <a:latin typeface="+mn-lt"/>
              </a:rPr>
              <a:t>Nearly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one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in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five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audits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(18%)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resulted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in a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re-audit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decision</a:t>
            </a:r>
            <a:endParaRPr lang="fi-FI" sz="2000" dirty="0">
              <a:solidFill>
                <a:srgbClr val="1B272C"/>
              </a:solidFill>
              <a:latin typeface="+mn-lt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</a:pPr>
            <a:r>
              <a:rPr lang="fi-FI" dirty="0">
                <a:solidFill>
                  <a:srgbClr val="1B272C"/>
                </a:solidFill>
                <a:latin typeface="+mn-lt"/>
              </a:rPr>
              <a:t>14% of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UASs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vs. 24% of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universities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2000" dirty="0">
              <a:solidFill>
                <a:srgbClr val="1B272C"/>
              </a:solidFill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1B272C"/>
                </a:solidFill>
                <a:latin typeface="+mn-lt"/>
              </a:rPr>
              <a:t>Feedback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from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 err="1">
                <a:solidFill>
                  <a:srgbClr val="1B272C"/>
                </a:solidFill>
                <a:latin typeface="+mn-lt"/>
              </a:rPr>
              <a:t>audited</a:t>
            </a:r>
            <a:r>
              <a:rPr lang="fi-FI" sz="20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2000" dirty="0" err="1" smtClean="0">
                <a:solidFill>
                  <a:srgbClr val="1B272C"/>
                </a:solidFill>
                <a:latin typeface="+mn-lt"/>
              </a:rPr>
              <a:t>HEIs</a:t>
            </a:r>
            <a:endParaRPr lang="fi-FI" sz="2000" dirty="0" smtClean="0">
              <a:solidFill>
                <a:srgbClr val="1B272C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i-FI" sz="2000" dirty="0">
              <a:solidFill>
                <a:srgbClr val="1B272C"/>
              </a:solidFill>
              <a:latin typeface="+mn-lt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</a:pPr>
            <a:r>
              <a:rPr lang="fi-FI" dirty="0">
                <a:solidFill>
                  <a:srgbClr val="1B272C"/>
                </a:solidFill>
                <a:latin typeface="+mn-lt"/>
              </a:rPr>
              <a:t>On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whole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,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HEIs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quite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b="1" dirty="0" err="1">
                <a:solidFill>
                  <a:srgbClr val="1B272C"/>
                </a:solidFill>
                <a:latin typeface="+mn-lt"/>
              </a:rPr>
              <a:t>satisfied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with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audits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;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satisfaction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remained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relatively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constant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throughout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first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audit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round</a:t>
            </a:r>
            <a:endParaRPr lang="fi-FI" dirty="0">
              <a:solidFill>
                <a:srgbClr val="1B272C"/>
              </a:solidFill>
              <a:latin typeface="+mn-lt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</a:pPr>
            <a:r>
              <a:rPr lang="fi-FI" dirty="0" err="1">
                <a:solidFill>
                  <a:srgbClr val="1B272C"/>
                </a:solidFill>
                <a:latin typeface="+mn-lt"/>
              </a:rPr>
              <a:t>UASs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slightly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more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satisfied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than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universities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</a:pPr>
            <a:r>
              <a:rPr lang="fi-FI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management and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central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administration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had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most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positive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view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on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quality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work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in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both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higher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education</a:t>
            </a:r>
            <a:r>
              <a:rPr lang="fi-FI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dirty="0" err="1">
                <a:solidFill>
                  <a:srgbClr val="1B272C"/>
                </a:solidFill>
                <a:latin typeface="+mn-lt"/>
              </a:rPr>
              <a:t>sectors</a:t>
            </a:r>
            <a:endParaRPr lang="en-GB" dirty="0">
              <a:latin typeface="+mn-lt"/>
              <a:cs typeface="Arial" charset="0"/>
            </a:endParaRPr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350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FI" dirty="0"/>
              <a:t>HEIS’ VIEWS ON THE IMPACT OF THE AUDIT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 err="1">
                <a:solidFill>
                  <a:srgbClr val="1B272C"/>
                </a:solidFill>
              </a:rPr>
              <a:t>Improvement</a:t>
            </a:r>
            <a:r>
              <a:rPr lang="fi-FI" sz="1600" b="0" dirty="0">
                <a:solidFill>
                  <a:srgbClr val="1B272C"/>
                </a:solidFill>
              </a:rPr>
              <a:t> of </a:t>
            </a:r>
            <a:r>
              <a:rPr lang="fi-FI" sz="1600" dirty="0">
                <a:solidFill>
                  <a:srgbClr val="1B272C"/>
                </a:solidFill>
              </a:rPr>
              <a:t>management </a:t>
            </a:r>
            <a:r>
              <a:rPr lang="fi-FI" sz="1600" dirty="0" err="1">
                <a:solidFill>
                  <a:srgbClr val="1B272C"/>
                </a:solidFill>
              </a:rPr>
              <a:t>systems</a:t>
            </a:r>
            <a:r>
              <a:rPr lang="fi-FI" sz="1600" b="0" dirty="0">
                <a:solidFill>
                  <a:srgbClr val="1B272C"/>
                </a:solidFill>
              </a:rPr>
              <a:t>, </a:t>
            </a:r>
            <a:r>
              <a:rPr lang="fi-FI" sz="1600" b="0" dirty="0" err="1">
                <a:solidFill>
                  <a:srgbClr val="1B272C"/>
                </a:solidFill>
              </a:rPr>
              <a:t>strengthening</a:t>
            </a:r>
            <a:r>
              <a:rPr lang="fi-FI" sz="1600" b="0" dirty="0">
                <a:solidFill>
                  <a:srgbClr val="1B272C"/>
                </a:solidFill>
              </a:rPr>
              <a:t> of </a:t>
            </a:r>
            <a:r>
              <a:rPr lang="fi-FI" sz="1600" dirty="0" err="1">
                <a:solidFill>
                  <a:srgbClr val="1B272C"/>
                </a:solidFill>
              </a:rPr>
              <a:t>strategic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dirty="0" err="1">
                <a:solidFill>
                  <a:srgbClr val="1B272C"/>
                </a:solidFill>
              </a:rPr>
              <a:t>work</a:t>
            </a:r>
            <a:endParaRPr lang="fi-FI" sz="1600" dirty="0">
              <a:solidFill>
                <a:srgbClr val="1B272C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sz="1600" b="0" dirty="0">
              <a:solidFill>
                <a:srgbClr val="1B272C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 err="1">
                <a:solidFill>
                  <a:srgbClr val="1B272C"/>
                </a:solidFill>
              </a:rPr>
              <a:t>Several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UASs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report</a:t>
            </a:r>
            <a:r>
              <a:rPr lang="fi-FI" sz="1600" b="0" dirty="0">
                <a:solidFill>
                  <a:srgbClr val="1B272C"/>
                </a:solidFill>
              </a:rPr>
              <a:t> on </a:t>
            </a:r>
            <a:r>
              <a:rPr lang="fi-FI" sz="1600" dirty="0" err="1">
                <a:solidFill>
                  <a:srgbClr val="1B272C"/>
                </a:solidFill>
              </a:rPr>
              <a:t>the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dirty="0" err="1">
                <a:solidFill>
                  <a:srgbClr val="1B272C"/>
                </a:solidFill>
              </a:rPr>
              <a:t>link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dirty="0" err="1">
                <a:solidFill>
                  <a:srgbClr val="1B272C"/>
                </a:solidFill>
              </a:rPr>
              <a:t>between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dirty="0" err="1">
                <a:solidFill>
                  <a:srgbClr val="1B272C"/>
                </a:solidFill>
              </a:rPr>
              <a:t>the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dirty="0" err="1">
                <a:solidFill>
                  <a:srgbClr val="1B272C"/>
                </a:solidFill>
              </a:rPr>
              <a:t>quality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dirty="0" err="1">
                <a:solidFill>
                  <a:srgbClr val="1B272C"/>
                </a:solidFill>
              </a:rPr>
              <a:t>system</a:t>
            </a:r>
            <a:r>
              <a:rPr lang="fi-FI" sz="1600" dirty="0">
                <a:solidFill>
                  <a:srgbClr val="1B272C"/>
                </a:solidFill>
              </a:rPr>
              <a:t> and </a:t>
            </a:r>
            <a:r>
              <a:rPr lang="fi-FI" sz="1600" dirty="0" err="1">
                <a:solidFill>
                  <a:srgbClr val="1B272C"/>
                </a:solidFill>
              </a:rPr>
              <a:t>the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dirty="0" err="1">
                <a:solidFill>
                  <a:srgbClr val="1B272C"/>
                </a:solidFill>
              </a:rPr>
              <a:t>improved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dirty="0" err="1">
                <a:solidFill>
                  <a:srgbClr val="1B272C"/>
                </a:solidFill>
              </a:rPr>
              <a:t>results</a:t>
            </a:r>
            <a:r>
              <a:rPr lang="fi-FI" sz="1600" dirty="0">
                <a:solidFill>
                  <a:srgbClr val="1B272C"/>
                </a:solidFill>
              </a:rPr>
              <a:t> of </a:t>
            </a:r>
            <a:r>
              <a:rPr lang="fi-FI" sz="1600" dirty="0" err="1">
                <a:solidFill>
                  <a:srgbClr val="1B272C"/>
                </a:solidFill>
              </a:rPr>
              <a:t>their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dirty="0" err="1">
                <a:solidFill>
                  <a:srgbClr val="1B272C"/>
                </a:solidFill>
              </a:rPr>
              <a:t>activities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b="0" dirty="0">
                <a:solidFill>
                  <a:srgbClr val="1B272C"/>
                </a:solidFill>
              </a:rPr>
              <a:t>(</a:t>
            </a:r>
            <a:r>
              <a:rPr lang="fi-FI" sz="1600" b="0" dirty="0" err="1">
                <a:solidFill>
                  <a:srgbClr val="1B272C"/>
                </a:solidFill>
              </a:rPr>
              <a:t>regarding</a:t>
            </a:r>
            <a:r>
              <a:rPr lang="fi-FI" sz="1600" b="0" dirty="0">
                <a:solidFill>
                  <a:srgbClr val="1B272C"/>
                </a:solidFill>
              </a:rPr>
              <a:t>, </a:t>
            </a:r>
            <a:r>
              <a:rPr lang="fi-FI" sz="1600" b="0" dirty="0" err="1">
                <a:solidFill>
                  <a:srgbClr val="1B272C"/>
                </a:solidFill>
              </a:rPr>
              <a:t>e.g</a:t>
            </a:r>
            <a:r>
              <a:rPr lang="fi-FI" sz="1600" b="0" dirty="0">
                <a:solidFill>
                  <a:srgbClr val="1B272C"/>
                </a:solidFill>
              </a:rPr>
              <a:t>., </a:t>
            </a:r>
            <a:r>
              <a:rPr lang="fi-FI" sz="1600" b="0" dirty="0" err="1">
                <a:solidFill>
                  <a:srgbClr val="1B272C"/>
                </a:solidFill>
              </a:rPr>
              <a:t>dropout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rate</a:t>
            </a:r>
            <a:r>
              <a:rPr lang="fi-FI" sz="1600" b="0" dirty="0">
                <a:solidFill>
                  <a:srgbClr val="1B272C"/>
                </a:solidFill>
              </a:rPr>
              <a:t>, progression and </a:t>
            </a:r>
            <a:r>
              <a:rPr lang="fi-FI" sz="1600" b="0" dirty="0" err="1">
                <a:solidFill>
                  <a:srgbClr val="1B272C"/>
                </a:solidFill>
              </a:rPr>
              <a:t>completion</a:t>
            </a:r>
            <a:r>
              <a:rPr lang="fi-FI" sz="1600" b="0" dirty="0">
                <a:solidFill>
                  <a:srgbClr val="1B272C"/>
                </a:solidFill>
              </a:rPr>
              <a:t> of </a:t>
            </a:r>
            <a:r>
              <a:rPr lang="fi-FI" sz="1600" b="0" dirty="0" err="1">
                <a:solidFill>
                  <a:srgbClr val="1B272C"/>
                </a:solidFill>
              </a:rPr>
              <a:t>studies</a:t>
            </a:r>
            <a:r>
              <a:rPr lang="fi-FI" sz="1600" b="0" dirty="0">
                <a:solidFill>
                  <a:srgbClr val="1B272C"/>
                </a:solidFill>
              </a:rPr>
              <a:t>)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sz="1600" b="0" dirty="0">
              <a:solidFill>
                <a:srgbClr val="1B272C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b="0" dirty="0" err="1">
                <a:solidFill>
                  <a:srgbClr val="1B272C"/>
                </a:solidFill>
              </a:rPr>
              <a:t>Improvement</a:t>
            </a:r>
            <a:r>
              <a:rPr lang="fi-FI" sz="1600" b="0" dirty="0">
                <a:solidFill>
                  <a:srgbClr val="1B272C"/>
                </a:solidFill>
              </a:rPr>
              <a:t> of </a:t>
            </a:r>
            <a:r>
              <a:rPr lang="fi-FI" sz="1600" dirty="0">
                <a:solidFill>
                  <a:srgbClr val="1B272C"/>
                </a:solidFill>
              </a:rPr>
              <a:t>feedback </a:t>
            </a:r>
            <a:r>
              <a:rPr lang="fi-FI" sz="1600" dirty="0" err="1">
                <a:solidFill>
                  <a:srgbClr val="1B272C"/>
                </a:solidFill>
              </a:rPr>
              <a:t>systems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b="0" dirty="0">
                <a:solidFill>
                  <a:srgbClr val="1B272C"/>
                </a:solidFill>
              </a:rPr>
              <a:t>(</a:t>
            </a:r>
            <a:r>
              <a:rPr lang="fi-FI" sz="1600" b="0" dirty="0" err="1">
                <a:solidFill>
                  <a:srgbClr val="1B272C"/>
                </a:solidFill>
              </a:rPr>
              <a:t>student</a:t>
            </a:r>
            <a:r>
              <a:rPr lang="fi-FI" sz="1600" b="0" dirty="0">
                <a:solidFill>
                  <a:srgbClr val="1B272C"/>
                </a:solidFill>
              </a:rPr>
              <a:t>, </a:t>
            </a:r>
            <a:r>
              <a:rPr lang="fi-FI" sz="1600" b="0" dirty="0" err="1">
                <a:solidFill>
                  <a:srgbClr val="1B272C"/>
                </a:solidFill>
              </a:rPr>
              <a:t>working</a:t>
            </a:r>
            <a:r>
              <a:rPr lang="fi-FI" sz="1600" b="0" dirty="0">
                <a:solidFill>
                  <a:srgbClr val="1B272C"/>
                </a:solidFill>
              </a:rPr>
              <a:t> life and alumni)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sz="1600" b="0" dirty="0">
              <a:solidFill>
                <a:srgbClr val="1B272C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600" dirty="0" err="1">
                <a:solidFill>
                  <a:srgbClr val="1B272C"/>
                </a:solidFill>
              </a:rPr>
              <a:t>Participation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b="0" dirty="0">
                <a:solidFill>
                  <a:srgbClr val="1B272C"/>
                </a:solidFill>
              </a:rPr>
              <a:t>of </a:t>
            </a:r>
            <a:r>
              <a:rPr lang="fi-FI" sz="1600" b="0" dirty="0" err="1">
                <a:solidFill>
                  <a:srgbClr val="1B272C"/>
                </a:solidFill>
              </a:rPr>
              <a:t>students</a:t>
            </a:r>
            <a:r>
              <a:rPr lang="fi-FI" sz="1600" b="0" dirty="0">
                <a:solidFill>
                  <a:srgbClr val="1B272C"/>
                </a:solidFill>
              </a:rPr>
              <a:t> and </a:t>
            </a:r>
            <a:r>
              <a:rPr lang="fi-FI" sz="1600" b="0" dirty="0" err="1">
                <a:solidFill>
                  <a:srgbClr val="1B272C"/>
                </a:solidFill>
              </a:rPr>
              <a:t>external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stakeholders</a:t>
            </a:r>
            <a:r>
              <a:rPr lang="fi-FI" sz="1600" b="0" dirty="0">
                <a:solidFill>
                  <a:srgbClr val="1B272C"/>
                </a:solidFill>
              </a:rPr>
              <a:t> in </a:t>
            </a:r>
            <a:r>
              <a:rPr lang="fi-FI" sz="1600" b="0" dirty="0" err="1">
                <a:solidFill>
                  <a:srgbClr val="1B272C"/>
                </a:solidFill>
              </a:rPr>
              <a:t>the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development</a:t>
            </a:r>
            <a:r>
              <a:rPr lang="fi-FI" sz="1600" b="0" dirty="0">
                <a:solidFill>
                  <a:srgbClr val="1B272C"/>
                </a:solidFill>
              </a:rPr>
              <a:t> of </a:t>
            </a:r>
            <a:r>
              <a:rPr lang="fi-FI" sz="1600" b="0" dirty="0" err="1">
                <a:solidFill>
                  <a:srgbClr val="1B272C"/>
                </a:solidFill>
              </a:rPr>
              <a:t>operations</a:t>
            </a:r>
            <a:r>
              <a:rPr lang="fi-FI" sz="1600" b="0" dirty="0">
                <a:solidFill>
                  <a:srgbClr val="1B272C"/>
                </a:solidFill>
              </a:rPr>
              <a:t>  </a:t>
            </a:r>
            <a:r>
              <a:rPr lang="fi-FI" sz="1600" b="0" dirty="0" err="1">
                <a:solidFill>
                  <a:srgbClr val="1B272C"/>
                </a:solidFill>
              </a:rPr>
              <a:t>enhanced</a:t>
            </a:r>
            <a:r>
              <a:rPr lang="fi-FI" sz="1600" b="0" dirty="0">
                <a:solidFill>
                  <a:srgbClr val="1B272C"/>
                </a:solidFill>
              </a:rPr>
              <a:t> and </a:t>
            </a:r>
            <a:r>
              <a:rPr lang="fi-FI" sz="1600" b="0" dirty="0" err="1">
                <a:solidFill>
                  <a:srgbClr val="1B272C"/>
                </a:solidFill>
              </a:rPr>
              <a:t>supported</a:t>
            </a:r>
            <a:endParaRPr lang="fi-FI" sz="1600" b="0" dirty="0">
              <a:solidFill>
                <a:srgbClr val="1B272C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fi-FI" sz="1600" b="0" dirty="0">
              <a:solidFill>
                <a:srgbClr val="1B272C"/>
              </a:solidFill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600" b="0" dirty="0" err="1">
                <a:solidFill>
                  <a:srgbClr val="1B272C"/>
                </a:solidFill>
              </a:rPr>
              <a:t>Dissemination</a:t>
            </a:r>
            <a:r>
              <a:rPr lang="fi-FI" sz="1600" b="0" dirty="0">
                <a:solidFill>
                  <a:srgbClr val="1B272C"/>
                </a:solidFill>
              </a:rPr>
              <a:t> of </a:t>
            </a:r>
            <a:r>
              <a:rPr lang="fi-FI" sz="1600" dirty="0" err="1">
                <a:solidFill>
                  <a:srgbClr val="1B272C"/>
                </a:solidFill>
              </a:rPr>
              <a:t>good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dirty="0" err="1">
                <a:solidFill>
                  <a:srgbClr val="1B272C"/>
                </a:solidFill>
              </a:rPr>
              <a:t>practices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within</a:t>
            </a:r>
            <a:r>
              <a:rPr lang="fi-FI" sz="1600" b="0" dirty="0">
                <a:solidFill>
                  <a:srgbClr val="1B272C"/>
                </a:solidFill>
              </a:rPr>
              <a:t> and </a:t>
            </a:r>
            <a:r>
              <a:rPr lang="fi-FI" sz="1600" b="0" dirty="0" err="1">
                <a:solidFill>
                  <a:srgbClr val="1B272C"/>
                </a:solidFill>
              </a:rPr>
              <a:t>between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HEIs</a:t>
            </a:r>
            <a:endParaRPr lang="fi-FI" sz="1600" b="0" dirty="0">
              <a:solidFill>
                <a:srgbClr val="1B272C"/>
              </a:solidFill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sz="1600" b="0" dirty="0">
              <a:solidFill>
                <a:srgbClr val="1B272C"/>
              </a:solidFill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600" b="0" dirty="0">
                <a:solidFill>
                  <a:srgbClr val="1B272C"/>
                </a:solidFill>
              </a:rPr>
              <a:t>More </a:t>
            </a:r>
            <a:r>
              <a:rPr lang="fi-FI" sz="1600" dirty="0" err="1">
                <a:solidFill>
                  <a:srgbClr val="1B272C"/>
                </a:solidFill>
              </a:rPr>
              <a:t>cooperation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dirty="0" err="1">
                <a:solidFill>
                  <a:srgbClr val="1B272C"/>
                </a:solidFill>
              </a:rPr>
              <a:t>within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dirty="0" err="1">
                <a:solidFill>
                  <a:srgbClr val="1B272C"/>
                </a:solidFill>
              </a:rPr>
              <a:t>institutions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between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different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units</a:t>
            </a:r>
            <a:r>
              <a:rPr lang="fi-FI" sz="1600" b="0" dirty="0">
                <a:solidFill>
                  <a:srgbClr val="1B272C"/>
                </a:solidFill>
              </a:rPr>
              <a:t> and </a:t>
            </a:r>
            <a:r>
              <a:rPr lang="fi-FI" sz="1600" b="0" dirty="0" err="1">
                <a:solidFill>
                  <a:srgbClr val="1B272C"/>
                </a:solidFill>
              </a:rPr>
              <a:t>between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HEIs</a:t>
            </a:r>
            <a:r>
              <a:rPr lang="fi-FI" sz="1600" b="0" dirty="0">
                <a:solidFill>
                  <a:srgbClr val="1B272C"/>
                </a:solidFill>
              </a:rPr>
              <a:t>, </a:t>
            </a:r>
            <a:r>
              <a:rPr lang="fi-FI" sz="1600" b="0" dirty="0" err="1">
                <a:solidFill>
                  <a:srgbClr val="1B272C"/>
                </a:solidFill>
              </a:rPr>
              <a:t>benchmarking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activities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have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increased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sz="1600" b="0" dirty="0">
              <a:solidFill>
                <a:srgbClr val="1B272C"/>
              </a:solidFill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rgbClr val="1B272C"/>
                </a:solidFill>
              </a:rPr>
              <a:t>New </a:t>
            </a:r>
            <a:r>
              <a:rPr lang="fi-FI" sz="1600" dirty="0" err="1">
                <a:solidFill>
                  <a:srgbClr val="1B272C"/>
                </a:solidFill>
              </a:rPr>
              <a:t>evaluation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dirty="0" err="1">
                <a:solidFill>
                  <a:srgbClr val="1B272C"/>
                </a:solidFill>
              </a:rPr>
              <a:t>cultures</a:t>
            </a:r>
            <a:r>
              <a:rPr lang="fi-FI" sz="1600" dirty="0">
                <a:solidFill>
                  <a:srgbClr val="1B272C"/>
                </a:solidFill>
              </a:rPr>
              <a:t> </a:t>
            </a:r>
            <a:r>
              <a:rPr lang="fi-FI" sz="1600" b="0" dirty="0">
                <a:solidFill>
                  <a:srgbClr val="1B272C"/>
                </a:solidFill>
              </a:rPr>
              <a:t>– </a:t>
            </a:r>
            <a:r>
              <a:rPr lang="fi-FI" sz="1600" b="0" dirty="0" err="1">
                <a:solidFill>
                  <a:srgbClr val="1B272C"/>
                </a:solidFill>
              </a:rPr>
              <a:t>external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evaluations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now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seen</a:t>
            </a:r>
            <a:r>
              <a:rPr lang="fi-FI" sz="1600" b="0" dirty="0">
                <a:solidFill>
                  <a:srgbClr val="1B272C"/>
                </a:solidFill>
              </a:rPr>
              <a:t> as </a:t>
            </a:r>
            <a:r>
              <a:rPr lang="fi-FI" sz="1600" b="0" dirty="0" err="1">
                <a:solidFill>
                  <a:srgbClr val="1B272C"/>
                </a:solidFill>
              </a:rPr>
              <a:t>more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significant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tools</a:t>
            </a:r>
            <a:r>
              <a:rPr lang="fi-FI" sz="1600" b="0" dirty="0">
                <a:solidFill>
                  <a:srgbClr val="1B272C"/>
                </a:solidFill>
              </a:rPr>
              <a:t> in </a:t>
            </a:r>
            <a:r>
              <a:rPr lang="fi-FI" sz="1600" b="0" dirty="0" err="1">
                <a:solidFill>
                  <a:srgbClr val="1B272C"/>
                </a:solidFill>
              </a:rPr>
              <a:t>the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development</a:t>
            </a:r>
            <a:r>
              <a:rPr lang="fi-FI" sz="1600" b="0" dirty="0">
                <a:solidFill>
                  <a:srgbClr val="1B272C"/>
                </a:solidFill>
              </a:rPr>
              <a:t> (</a:t>
            </a:r>
            <a:r>
              <a:rPr lang="fi-FI" sz="1600" b="0" dirty="0" err="1">
                <a:solidFill>
                  <a:srgbClr val="1B272C"/>
                </a:solidFill>
              </a:rPr>
              <a:t>international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evaluations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utilised</a:t>
            </a:r>
            <a:r>
              <a:rPr lang="fi-FI" sz="1600" b="0" dirty="0">
                <a:solidFill>
                  <a:srgbClr val="1B272C"/>
                </a:solidFill>
              </a:rPr>
              <a:t> at </a:t>
            </a:r>
            <a:r>
              <a:rPr lang="fi-FI" sz="1600" b="0" dirty="0" err="1">
                <a:solidFill>
                  <a:srgbClr val="1B272C"/>
                </a:solidFill>
              </a:rPr>
              <a:t>different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organisational</a:t>
            </a:r>
            <a:r>
              <a:rPr lang="fi-FI" sz="1600" b="0" dirty="0">
                <a:solidFill>
                  <a:srgbClr val="1B272C"/>
                </a:solidFill>
              </a:rPr>
              <a:t> </a:t>
            </a:r>
            <a:r>
              <a:rPr lang="fi-FI" sz="1600" b="0" dirty="0" err="1">
                <a:solidFill>
                  <a:srgbClr val="1B272C"/>
                </a:solidFill>
              </a:rPr>
              <a:t>levels</a:t>
            </a:r>
            <a:r>
              <a:rPr lang="fi-FI" sz="1600" b="0" dirty="0">
                <a:solidFill>
                  <a:srgbClr val="1B272C"/>
                </a:solidFill>
              </a:rPr>
              <a:t>)</a:t>
            </a:r>
          </a:p>
          <a:p>
            <a:endParaRPr lang="fi-FI" sz="180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980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FI" dirty="0" smtClean="0"/>
              <a:t/>
            </a:r>
            <a:br>
              <a:rPr lang="sv-FI" dirty="0" smtClean="0"/>
            </a:br>
            <a:r>
              <a:rPr lang="sv-FI" dirty="0" smtClean="0"/>
              <a:t>CONCLUSIONS</a:t>
            </a:r>
            <a:r>
              <a:rPr lang="sv-FI" dirty="0"/>
              <a:t>	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285750" lvl="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dirty="0" err="1">
                <a:solidFill>
                  <a:srgbClr val="1B272C"/>
                </a:solidFill>
                <a:latin typeface="+mn-lt"/>
              </a:rPr>
              <a:t>Audits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as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enhancement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-led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evaluations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have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received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wide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acceptance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</a:pPr>
            <a:r>
              <a:rPr lang="fi-FI" sz="1800" dirty="0">
                <a:solidFill>
                  <a:srgbClr val="1B272C"/>
                </a:solidFill>
                <a:latin typeface="+mn-lt"/>
              </a:rPr>
              <a:t>Mutual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trust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</a:pPr>
            <a:r>
              <a:rPr lang="fi-FI" sz="1800" dirty="0">
                <a:solidFill>
                  <a:srgbClr val="1B272C"/>
                </a:solidFill>
                <a:latin typeface="+mn-lt"/>
              </a:rPr>
              <a:t>Open and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supportive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communication</a:t>
            </a: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</a:pP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dirty="0" err="1">
                <a:solidFill>
                  <a:srgbClr val="1B272C"/>
                </a:solidFill>
                <a:latin typeface="+mn-lt"/>
              </a:rPr>
              <a:t>Audits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have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contributed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to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development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of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Finnish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higher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education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by</a:t>
            </a: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</a:pPr>
            <a:r>
              <a:rPr lang="fi-FI" sz="1800" dirty="0" err="1">
                <a:solidFill>
                  <a:srgbClr val="1B272C"/>
                </a:solidFill>
                <a:latin typeface="+mn-lt"/>
              </a:rPr>
              <a:t>Changing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quality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and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operational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cultures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in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HEIs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and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by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increasing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cooperation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within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whole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field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of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higher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education</a:t>
            </a: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marL="457200" lvl="1" indent="0" fontAlgn="auto">
              <a:spcBef>
                <a:spcPts val="0"/>
              </a:spcBef>
              <a:spcAft>
                <a:spcPts val="0"/>
              </a:spcAft>
              <a:buNone/>
            </a:pPr>
            <a:endParaRPr lang="fi-FI" sz="1800" dirty="0">
              <a:solidFill>
                <a:srgbClr val="1B272C"/>
              </a:solidFill>
              <a:latin typeface="+mn-lt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</a:pPr>
            <a:r>
              <a:rPr lang="fi-FI" sz="1800" dirty="0" err="1">
                <a:solidFill>
                  <a:srgbClr val="1B272C"/>
                </a:solidFill>
                <a:latin typeface="+mn-lt"/>
              </a:rPr>
              <a:t>Inclining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HEIs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to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learn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from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one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another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and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share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information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and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good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practices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with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one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another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,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also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between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two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higher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education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rgbClr val="1B272C"/>
                </a:solidFill>
                <a:latin typeface="+mn-lt"/>
              </a:rPr>
              <a:t>sectors</a:t>
            </a:r>
            <a:r>
              <a:rPr lang="fi-FI" sz="1800" dirty="0">
                <a:solidFill>
                  <a:srgbClr val="1B272C"/>
                </a:solidFill>
                <a:latin typeface="+mn-lt"/>
              </a:rPr>
              <a:t> – </a:t>
            </a:r>
            <a:r>
              <a:rPr lang="fi-FI" sz="1800" b="1" dirty="0" err="1">
                <a:solidFill>
                  <a:srgbClr val="1B272C"/>
                </a:solidFill>
                <a:latin typeface="+mn-lt"/>
              </a:rPr>
              <a:t>mutual</a:t>
            </a:r>
            <a:r>
              <a:rPr lang="fi-FI" sz="1800" b="1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b="1" dirty="0" err="1">
                <a:solidFill>
                  <a:srgbClr val="1B272C"/>
                </a:solidFill>
                <a:latin typeface="+mn-lt"/>
              </a:rPr>
              <a:t>understanding</a:t>
            </a:r>
            <a:r>
              <a:rPr lang="fi-FI" sz="1800" b="1" dirty="0">
                <a:solidFill>
                  <a:srgbClr val="1B272C"/>
                </a:solidFill>
                <a:latin typeface="+mn-lt"/>
              </a:rPr>
              <a:t> and </a:t>
            </a:r>
            <a:r>
              <a:rPr lang="fi-FI" sz="1800" b="1" dirty="0" err="1">
                <a:solidFill>
                  <a:srgbClr val="1B272C"/>
                </a:solidFill>
                <a:latin typeface="+mn-lt"/>
              </a:rPr>
              <a:t>collaboration</a:t>
            </a:r>
            <a:r>
              <a:rPr lang="fi-FI" sz="1800" b="1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b="1" dirty="0" err="1">
                <a:solidFill>
                  <a:srgbClr val="1B272C"/>
                </a:solidFill>
                <a:latin typeface="+mn-lt"/>
              </a:rPr>
              <a:t>between</a:t>
            </a:r>
            <a:r>
              <a:rPr lang="fi-FI" sz="1800" b="1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b="1" dirty="0" err="1">
                <a:solidFill>
                  <a:srgbClr val="1B272C"/>
                </a:solidFill>
                <a:latin typeface="+mn-lt"/>
              </a:rPr>
              <a:t>the</a:t>
            </a:r>
            <a:r>
              <a:rPr lang="fi-FI" sz="1800" b="1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b="1" dirty="0" err="1">
                <a:solidFill>
                  <a:srgbClr val="1B272C"/>
                </a:solidFill>
                <a:latin typeface="+mn-lt"/>
              </a:rPr>
              <a:t>sectors</a:t>
            </a:r>
            <a:r>
              <a:rPr lang="fi-FI" sz="1800" b="1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b="1" dirty="0" err="1">
                <a:solidFill>
                  <a:srgbClr val="1B272C"/>
                </a:solidFill>
                <a:latin typeface="+mn-lt"/>
              </a:rPr>
              <a:t>have</a:t>
            </a:r>
            <a:r>
              <a:rPr lang="fi-FI" sz="1800" b="1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b="1" dirty="0" err="1">
                <a:solidFill>
                  <a:srgbClr val="1B272C"/>
                </a:solidFill>
                <a:latin typeface="+mn-lt"/>
              </a:rPr>
              <a:t>been</a:t>
            </a:r>
            <a:r>
              <a:rPr lang="fi-FI" sz="1800" b="1" dirty="0">
                <a:solidFill>
                  <a:srgbClr val="1B272C"/>
                </a:solidFill>
                <a:latin typeface="+mn-lt"/>
              </a:rPr>
              <a:t> </a:t>
            </a:r>
            <a:r>
              <a:rPr lang="fi-FI" sz="1800" b="1" dirty="0" err="1">
                <a:solidFill>
                  <a:srgbClr val="1B272C"/>
                </a:solidFill>
                <a:latin typeface="+mn-lt"/>
              </a:rPr>
              <a:t>enhanced</a:t>
            </a:r>
            <a:endParaRPr lang="fi-FI" sz="1800" b="1" dirty="0">
              <a:solidFill>
                <a:srgbClr val="1B272C"/>
              </a:solidFill>
              <a:latin typeface="+mn-lt"/>
            </a:endParaRPr>
          </a:p>
          <a:p>
            <a:endParaRPr lang="fi-FI" dirty="0">
              <a:latin typeface="+mn-lt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722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1" descr="KoulutuskaavioE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60350"/>
            <a:ext cx="5656610" cy="585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35C1D-843F-490D-AF89-76AB15293D5A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11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sz="3200" dirty="0"/>
              <a:t>EVALUATIONS OF HIGHER EDUCATION BY FINEEC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381954" y="1317718"/>
            <a:ext cx="8047037" cy="4250891"/>
          </a:xfrm>
        </p:spPr>
        <p:txBody>
          <a:bodyPr/>
          <a:lstStyle/>
          <a:p>
            <a:r>
              <a:rPr lang="fi-FI" sz="1800" dirty="0" err="1">
                <a:solidFill>
                  <a:schemeClr val="accent1"/>
                </a:solidFill>
                <a:latin typeface="+mn-lt"/>
              </a:rPr>
              <a:t>Audits</a:t>
            </a:r>
            <a:r>
              <a:rPr lang="fi-FI" sz="1800" dirty="0">
                <a:solidFill>
                  <a:schemeClr val="accent1"/>
                </a:solidFill>
                <a:latin typeface="+mn-lt"/>
              </a:rPr>
              <a:t> of </a:t>
            </a:r>
            <a:r>
              <a:rPr lang="fi-FI" sz="1800" dirty="0" err="1">
                <a:solidFill>
                  <a:schemeClr val="accent1"/>
                </a:solidFill>
                <a:latin typeface="+mn-lt"/>
              </a:rPr>
              <a:t>Quality</a:t>
            </a:r>
            <a:r>
              <a:rPr lang="fi-FI" sz="1800" dirty="0">
                <a:solidFill>
                  <a:schemeClr val="accent1"/>
                </a:solidFill>
                <a:latin typeface="+mn-lt"/>
              </a:rPr>
              <a:t> S</a:t>
            </a:r>
            <a:r>
              <a:rPr lang="fi-FI" sz="1800" dirty="0" smtClean="0">
                <a:solidFill>
                  <a:schemeClr val="accent1"/>
                </a:solidFill>
                <a:latin typeface="+mn-lt"/>
              </a:rPr>
              <a:t>ystems </a:t>
            </a:r>
            <a:r>
              <a:rPr lang="fi-FI" sz="1800" dirty="0">
                <a:solidFill>
                  <a:schemeClr val="accent1"/>
                </a:solidFill>
                <a:latin typeface="+mn-lt"/>
              </a:rPr>
              <a:t>of </a:t>
            </a:r>
            <a:r>
              <a:rPr lang="fi-FI" sz="1800" dirty="0" err="1">
                <a:solidFill>
                  <a:schemeClr val="accent1"/>
                </a:solidFill>
                <a:latin typeface="+mn-lt"/>
              </a:rPr>
              <a:t>HEI`s</a:t>
            </a:r>
            <a:endParaRPr lang="fi-FI" sz="1800" dirty="0">
              <a:solidFill>
                <a:schemeClr val="accent1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i-FI" sz="1800" b="0" dirty="0" err="1" smtClean="0">
                <a:latin typeface="+mn-lt"/>
              </a:rPr>
              <a:t>Universities</a:t>
            </a:r>
            <a:r>
              <a:rPr lang="fi-FI" sz="1800" b="0" dirty="0" smtClean="0">
                <a:latin typeface="+mn-lt"/>
              </a:rPr>
              <a:t> </a:t>
            </a:r>
            <a:r>
              <a:rPr lang="fi-FI" sz="1800" b="0" dirty="0">
                <a:latin typeface="+mn-lt"/>
              </a:rPr>
              <a:t>and </a:t>
            </a:r>
            <a:r>
              <a:rPr lang="fi-FI" sz="1800" b="0" dirty="0" err="1">
                <a:latin typeface="+mn-lt"/>
              </a:rPr>
              <a:t>Universities</a:t>
            </a:r>
            <a:r>
              <a:rPr lang="fi-FI" sz="1800" b="0" dirty="0">
                <a:latin typeface="+mn-lt"/>
              </a:rPr>
              <a:t> of </a:t>
            </a:r>
            <a:r>
              <a:rPr lang="fi-FI" sz="1800" b="0" dirty="0" err="1">
                <a:latin typeface="+mn-lt"/>
              </a:rPr>
              <a:t>Applied</a:t>
            </a:r>
            <a:r>
              <a:rPr lang="fi-FI" sz="1800" b="0" dirty="0">
                <a:latin typeface="+mn-lt"/>
              </a:rPr>
              <a:t> </a:t>
            </a:r>
            <a:r>
              <a:rPr lang="fi-FI" sz="1800" b="0" dirty="0" smtClean="0">
                <a:latin typeface="+mn-lt"/>
              </a:rPr>
              <a:t>Sciences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i-FI" sz="1800" b="0" dirty="0" err="1" smtClean="0">
                <a:latin typeface="+mn-lt"/>
              </a:rPr>
              <a:t>Since</a:t>
            </a:r>
            <a:r>
              <a:rPr lang="fi-FI" sz="1800" b="0" dirty="0" smtClean="0">
                <a:latin typeface="+mn-lt"/>
              </a:rPr>
              <a:t> 2005, </a:t>
            </a:r>
            <a:r>
              <a:rPr lang="fi-FI" sz="1800" b="0" dirty="0" err="1" smtClean="0">
                <a:latin typeface="+mn-lt"/>
              </a:rPr>
              <a:t>all</a:t>
            </a:r>
            <a:r>
              <a:rPr lang="fi-FI" sz="1800" b="0" dirty="0" smtClean="0">
                <a:latin typeface="+mn-lt"/>
              </a:rPr>
              <a:t> </a:t>
            </a:r>
            <a:r>
              <a:rPr lang="fi-FI" sz="1800" b="0" dirty="0" err="1" smtClean="0">
                <a:latin typeface="+mn-lt"/>
              </a:rPr>
              <a:t>the</a:t>
            </a:r>
            <a:r>
              <a:rPr lang="fi-FI" sz="1800" b="0" dirty="0" smtClean="0">
                <a:latin typeface="+mn-lt"/>
              </a:rPr>
              <a:t> </a:t>
            </a:r>
            <a:r>
              <a:rPr lang="fi-FI" sz="1800" b="0" dirty="0" err="1" smtClean="0">
                <a:latin typeface="+mn-lt"/>
              </a:rPr>
              <a:t>institutions</a:t>
            </a:r>
            <a:r>
              <a:rPr lang="fi-FI" sz="1800" b="0" dirty="0" smtClean="0">
                <a:latin typeface="+mn-lt"/>
              </a:rPr>
              <a:t> </a:t>
            </a:r>
            <a:r>
              <a:rPr lang="fi-FI" sz="1800" b="0" dirty="0" err="1" smtClean="0">
                <a:latin typeface="+mn-lt"/>
              </a:rPr>
              <a:t>audited</a:t>
            </a:r>
            <a:r>
              <a:rPr lang="fi-FI" sz="1800" b="0" dirty="0" smtClean="0">
                <a:latin typeface="+mn-lt"/>
              </a:rPr>
              <a:t> at </a:t>
            </a:r>
            <a:r>
              <a:rPr lang="fi-FI" sz="1800" b="0" dirty="0" err="1" smtClean="0">
                <a:latin typeface="+mn-lt"/>
              </a:rPr>
              <a:t>least</a:t>
            </a:r>
            <a:r>
              <a:rPr lang="fi-FI" sz="1800" b="0" dirty="0" smtClean="0">
                <a:latin typeface="+mn-lt"/>
              </a:rPr>
              <a:t> </a:t>
            </a:r>
            <a:r>
              <a:rPr lang="fi-FI" sz="1800" b="0" dirty="0" err="1" smtClean="0">
                <a:latin typeface="+mn-lt"/>
              </a:rPr>
              <a:t>once</a:t>
            </a:r>
            <a:r>
              <a:rPr lang="fi-FI" sz="1800" b="0" dirty="0" smtClean="0">
                <a:latin typeface="+mn-lt"/>
              </a:rPr>
              <a:t> </a:t>
            </a:r>
            <a:endParaRPr lang="fi-FI" sz="1800" b="0" dirty="0">
              <a:latin typeface="+mn-lt"/>
            </a:endParaRPr>
          </a:p>
          <a:p>
            <a:endParaRPr lang="fi-FI" sz="1800" dirty="0">
              <a:latin typeface="+mn-lt"/>
            </a:endParaRPr>
          </a:p>
          <a:p>
            <a:r>
              <a:rPr lang="fi-FI" sz="1800" dirty="0" err="1">
                <a:solidFill>
                  <a:schemeClr val="accent1"/>
                </a:solidFill>
                <a:latin typeface="+mn-lt"/>
              </a:rPr>
              <a:t>Thematic</a:t>
            </a:r>
            <a:r>
              <a:rPr lang="fi-FI" sz="1800" dirty="0">
                <a:solidFill>
                  <a:schemeClr val="accent1"/>
                </a:solidFill>
                <a:latin typeface="+mn-lt"/>
              </a:rPr>
              <a:t> </a:t>
            </a:r>
            <a:r>
              <a:rPr lang="fi-FI" sz="1800" dirty="0" err="1" smtClean="0">
                <a:solidFill>
                  <a:schemeClr val="accent1"/>
                </a:solidFill>
                <a:latin typeface="+mn-lt"/>
              </a:rPr>
              <a:t>evaluations</a:t>
            </a:r>
            <a:endParaRPr lang="fi-FI" sz="1800" dirty="0">
              <a:solidFill>
                <a:schemeClr val="accent1"/>
              </a:solidFill>
              <a:latin typeface="+mn-lt"/>
            </a:endParaRPr>
          </a:p>
          <a:p>
            <a:pPr lvl="1"/>
            <a:r>
              <a:rPr lang="en-US" sz="1800" dirty="0">
                <a:latin typeface="+mn-lt"/>
              </a:rPr>
              <a:t>Study paths and working life co-operation between vocational education and training and professional higher education (ongoing)</a:t>
            </a:r>
            <a:endParaRPr lang="fi-FI" sz="1800" dirty="0">
              <a:latin typeface="+mn-lt"/>
            </a:endParaRPr>
          </a:p>
          <a:p>
            <a:pPr lvl="1"/>
            <a:r>
              <a:rPr lang="fi-FI" sz="1800" dirty="0" err="1">
                <a:latin typeface="+mn-lt"/>
              </a:rPr>
              <a:t>Subject</a:t>
            </a:r>
            <a:r>
              <a:rPr lang="fi-FI" sz="1800" dirty="0">
                <a:latin typeface="+mn-lt"/>
              </a:rPr>
              <a:t> </a:t>
            </a:r>
            <a:r>
              <a:rPr lang="fi-FI" sz="1800" dirty="0" err="1">
                <a:latin typeface="+mn-lt"/>
              </a:rPr>
              <a:t>teachers</a:t>
            </a:r>
            <a:r>
              <a:rPr lang="fi-FI" sz="1800" dirty="0">
                <a:latin typeface="+mn-lt"/>
              </a:rPr>
              <a:t> of </a:t>
            </a:r>
            <a:r>
              <a:rPr lang="fi-FI" sz="1800" dirty="0" err="1">
                <a:latin typeface="+mn-lt"/>
              </a:rPr>
              <a:t>Swedish</a:t>
            </a:r>
            <a:r>
              <a:rPr lang="fi-FI" sz="1800" dirty="0">
                <a:latin typeface="+mn-lt"/>
              </a:rPr>
              <a:t> </a:t>
            </a:r>
            <a:r>
              <a:rPr lang="fi-FI" sz="1800" dirty="0" err="1">
                <a:latin typeface="+mn-lt"/>
              </a:rPr>
              <a:t>language</a:t>
            </a:r>
            <a:r>
              <a:rPr lang="fi-FI" sz="1800" dirty="0">
                <a:latin typeface="+mn-lt"/>
              </a:rPr>
              <a:t> </a:t>
            </a:r>
            <a:r>
              <a:rPr lang="fi-FI" sz="1800" dirty="0" smtClean="0">
                <a:latin typeface="+mn-lt"/>
              </a:rPr>
              <a:t>(</a:t>
            </a:r>
            <a:r>
              <a:rPr lang="fi-FI" sz="1800" dirty="0" err="1" smtClean="0">
                <a:latin typeface="+mn-lt"/>
              </a:rPr>
              <a:t>ongoing</a:t>
            </a:r>
            <a:r>
              <a:rPr lang="fi-FI" sz="1800" dirty="0" smtClean="0">
                <a:latin typeface="+mn-lt"/>
              </a:rPr>
              <a:t>)</a:t>
            </a:r>
            <a:endParaRPr lang="fi-FI" sz="1800" dirty="0">
              <a:latin typeface="+mn-lt"/>
            </a:endParaRPr>
          </a:p>
          <a:p>
            <a:endParaRPr lang="fi-FI" sz="1800" dirty="0">
              <a:latin typeface="+mn-lt"/>
            </a:endParaRPr>
          </a:p>
          <a:p>
            <a:r>
              <a:rPr lang="fi-FI" sz="1800" dirty="0" err="1">
                <a:solidFill>
                  <a:schemeClr val="tx2"/>
                </a:solidFill>
                <a:latin typeface="+mn-lt"/>
              </a:rPr>
              <a:t>Evaluations</a:t>
            </a:r>
            <a:r>
              <a:rPr lang="fi-FI" sz="1800" dirty="0">
                <a:solidFill>
                  <a:schemeClr val="tx2"/>
                </a:solidFill>
                <a:latin typeface="+mn-lt"/>
              </a:rPr>
              <a:t> of </a:t>
            </a:r>
            <a:r>
              <a:rPr lang="fi-FI" sz="1800" dirty="0" err="1">
                <a:solidFill>
                  <a:schemeClr val="tx2"/>
                </a:solidFill>
                <a:latin typeface="+mn-lt"/>
              </a:rPr>
              <a:t>educational</a:t>
            </a:r>
            <a:r>
              <a:rPr lang="fi-FI" sz="1800" dirty="0">
                <a:solidFill>
                  <a:schemeClr val="tx2"/>
                </a:solidFill>
                <a:latin typeface="+mn-lt"/>
              </a:rPr>
              <a:t> </a:t>
            </a:r>
            <a:r>
              <a:rPr lang="fi-FI" sz="1800" dirty="0" err="1">
                <a:solidFill>
                  <a:schemeClr val="tx2"/>
                </a:solidFill>
                <a:latin typeface="+mn-lt"/>
              </a:rPr>
              <a:t>fields</a:t>
            </a:r>
            <a:endParaRPr lang="fi-FI" sz="1800" dirty="0">
              <a:solidFill>
                <a:schemeClr val="tx2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i-FI" sz="1800" b="0" dirty="0" err="1">
                <a:latin typeface="+mn-lt"/>
              </a:rPr>
              <a:t>Education</a:t>
            </a:r>
            <a:r>
              <a:rPr lang="fi-FI" sz="1800" b="0" dirty="0">
                <a:latin typeface="+mn-lt"/>
              </a:rPr>
              <a:t> and </a:t>
            </a:r>
            <a:r>
              <a:rPr lang="fi-FI" sz="1800" b="0" dirty="0" err="1">
                <a:latin typeface="+mn-lt"/>
              </a:rPr>
              <a:t>training</a:t>
            </a:r>
            <a:r>
              <a:rPr lang="fi-FI" sz="1800" b="0" dirty="0">
                <a:latin typeface="+mn-lt"/>
              </a:rPr>
              <a:t> in </a:t>
            </a:r>
            <a:r>
              <a:rPr lang="fi-FI" sz="1800" b="0" dirty="0" err="1">
                <a:latin typeface="+mn-lt"/>
              </a:rPr>
              <a:t>early</a:t>
            </a:r>
            <a:r>
              <a:rPr lang="fi-FI" sz="1800" b="0" dirty="0">
                <a:latin typeface="+mn-lt"/>
              </a:rPr>
              <a:t> </a:t>
            </a:r>
            <a:r>
              <a:rPr lang="fi-FI" sz="1800" b="0" dirty="0" err="1">
                <a:latin typeface="+mn-lt"/>
              </a:rPr>
              <a:t>childhood</a:t>
            </a:r>
            <a:r>
              <a:rPr lang="fi-FI" sz="1800" b="0" dirty="0">
                <a:latin typeface="+mn-lt"/>
              </a:rPr>
              <a:t> </a:t>
            </a:r>
            <a:r>
              <a:rPr lang="fi-FI" sz="1800" b="0" dirty="0" err="1" smtClean="0">
                <a:latin typeface="+mn-lt"/>
              </a:rPr>
              <a:t>education</a:t>
            </a:r>
            <a:endParaRPr lang="fi-FI" sz="1800" b="0" dirty="0">
              <a:solidFill>
                <a:srgbClr val="FF0000"/>
              </a:solidFill>
              <a:latin typeface="+mn-lt"/>
            </a:endParaRPr>
          </a:p>
          <a:p>
            <a:endParaRPr lang="fi-FI" sz="1800" dirty="0" smtClean="0">
              <a:latin typeface="+mn-lt"/>
            </a:endParaRPr>
          </a:p>
          <a:p>
            <a:r>
              <a:rPr lang="fi-FI" sz="1800" dirty="0" err="1" smtClean="0">
                <a:solidFill>
                  <a:schemeClr val="accent1"/>
                </a:solidFill>
                <a:latin typeface="+mn-lt"/>
              </a:rPr>
              <a:t>Voluntary</a:t>
            </a:r>
            <a:r>
              <a:rPr lang="fi-FI" sz="1800" smtClean="0">
                <a:solidFill>
                  <a:schemeClr val="accent1"/>
                </a:solidFill>
                <a:latin typeface="+mn-lt"/>
              </a:rPr>
              <a:t> Engineering </a:t>
            </a:r>
            <a:r>
              <a:rPr lang="fi-FI" sz="1800" dirty="0" err="1">
                <a:solidFill>
                  <a:schemeClr val="accent1"/>
                </a:solidFill>
                <a:latin typeface="+mn-lt"/>
              </a:rPr>
              <a:t>Programme</a:t>
            </a:r>
            <a:r>
              <a:rPr lang="fi-FI" sz="1800" dirty="0">
                <a:solidFill>
                  <a:schemeClr val="accent1"/>
                </a:solidFill>
                <a:latin typeface="+mn-lt"/>
              </a:rPr>
              <a:t> </a:t>
            </a:r>
            <a:r>
              <a:rPr lang="fi-FI" sz="1800" dirty="0" err="1" smtClean="0">
                <a:solidFill>
                  <a:schemeClr val="accent1"/>
                </a:solidFill>
                <a:latin typeface="+mn-lt"/>
              </a:rPr>
              <a:t>Accreditations</a:t>
            </a:r>
            <a:r>
              <a:rPr lang="fi-FI" sz="1800" dirty="0" smtClean="0">
                <a:solidFill>
                  <a:schemeClr val="accent1"/>
                </a:solidFill>
                <a:latin typeface="+mn-lt"/>
              </a:rPr>
              <a:t> (EUR-ACE)</a:t>
            </a:r>
            <a:endParaRPr lang="fi-FI" sz="1800" dirty="0">
              <a:solidFill>
                <a:schemeClr val="accent1"/>
              </a:solidFill>
              <a:latin typeface="+mn-lt"/>
            </a:endParaRPr>
          </a:p>
          <a:p>
            <a:endParaRPr lang="fi-FI" sz="180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425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3200" dirty="0" smtClean="0"/>
              <a:t>OTHER ACTIVITIES OF HIGHER EDUCATION UNIT 2014 -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747078" y="1576798"/>
            <a:ext cx="8047037" cy="4250891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buNone/>
            </a:pPr>
            <a:endParaRPr lang="en-US" sz="2000" b="1" dirty="0" smtClean="0">
              <a:solidFill>
                <a:schemeClr val="accent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r>
              <a:rPr lang="en-US" sz="2000" b="1" dirty="0" smtClean="0">
                <a:solidFill>
                  <a:schemeClr val="accent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INTERNATIONAL PROJECTS</a:t>
            </a:r>
          </a:p>
          <a:p>
            <a:pPr marL="0" lvl="0" indent="0">
              <a:lnSpc>
                <a:spcPct val="107000"/>
              </a:lnSpc>
              <a:buNone/>
            </a:pPr>
            <a:endParaRPr lang="en-US" sz="20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Twinning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Project: </a:t>
            </a:r>
            <a:r>
              <a:rPr lang="en-US" sz="2000" b="0" dirty="0">
                <a:ea typeface="Times New Roman" panose="02020603050405020304" pitchFamily="18" charset="0"/>
                <a:cs typeface="Times New Roman" panose="02020603050405020304" pitchFamily="18" charset="0"/>
              </a:rPr>
              <a:t>Empowerment of the Tertiary Level Education of the Republic of Armenia for European Higher Education Area Integration “EHEA</a:t>
            </a:r>
            <a:r>
              <a:rPr lang="en-US" sz="2000" b="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pPr lvl="0">
              <a:lnSpc>
                <a:spcPct val="107000"/>
              </a:lnSpc>
            </a:pPr>
            <a:endParaRPr lang="en-US" sz="2000" b="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Twinning Project: </a:t>
            </a:r>
            <a:r>
              <a:rPr lang="en-GB" sz="2000" b="0" dirty="0"/>
              <a:t>Support to the Ministry of Education of the Republic of Azerbaijan for Further Adherence of the Higher Education System to the European Higher Education Area (AZ-ad-EHE</a:t>
            </a:r>
            <a:r>
              <a:rPr lang="en-GB" sz="2000" b="0" i="1" dirty="0"/>
              <a:t>A)</a:t>
            </a:r>
            <a:endParaRPr lang="fi-FI" sz="2000" b="0" dirty="0"/>
          </a:p>
          <a:p>
            <a:pPr marL="0" indent="0">
              <a:buNone/>
            </a:pPr>
            <a:r>
              <a:rPr lang="en-US" sz="2000" dirty="0" smtClean="0">
                <a:ea typeface="Calibri" panose="020F0502020204030204" pitchFamily="34" charset="0"/>
                <a:cs typeface="Mangal" panose="02040503050203030202" pitchFamily="18" charset="0"/>
              </a:rPr>
              <a:t>      </a:t>
            </a:r>
            <a:endParaRPr lang="fi-FI" sz="20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941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INTERNATIONAL ACTIVITIES</a:t>
            </a:r>
            <a:endParaRPr lang="en-GB" dirty="0"/>
          </a:p>
        </p:txBody>
      </p:sp>
      <p:sp>
        <p:nvSpPr>
          <p:cNvPr id="6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361950" indent="-327025">
              <a:defRPr/>
            </a:pPr>
            <a:r>
              <a:rPr lang="en-GB" dirty="0" smtClean="0"/>
              <a:t>ENQA – European Association for Quality Assurance in Higher Education </a:t>
            </a:r>
            <a:r>
              <a:rPr lang="en-GB" sz="2000" dirty="0" smtClean="0"/>
              <a:t>(Board member  2008, Vice-President 2010- )</a:t>
            </a:r>
          </a:p>
          <a:p>
            <a:pPr marL="493200" indent="-457200">
              <a:defRPr/>
            </a:pPr>
            <a:endParaRPr lang="en-GB" dirty="0" smtClean="0"/>
          </a:p>
          <a:p>
            <a:pPr marL="361950" indent="-327025">
              <a:defRPr/>
            </a:pPr>
            <a:r>
              <a:rPr lang="en-GB" dirty="0" smtClean="0"/>
              <a:t>EQAR – European Quality Assurance Register for Higher Education</a:t>
            </a:r>
          </a:p>
          <a:p>
            <a:pPr marL="361950" indent="-327025">
              <a:defRPr/>
            </a:pPr>
            <a:endParaRPr lang="en-GB" sz="2000" dirty="0" smtClean="0"/>
          </a:p>
          <a:p>
            <a:pPr marL="361950" indent="-327025">
              <a:defRPr/>
            </a:pPr>
            <a:r>
              <a:rPr lang="en-GB" dirty="0" smtClean="0"/>
              <a:t>NOQA, INQAAHE – international networks for quality assurance agencies</a:t>
            </a:r>
          </a:p>
          <a:p>
            <a:pPr marL="378900">
              <a:defRPr/>
            </a:pPr>
            <a:endParaRPr lang="en-GB" dirty="0" smtClean="0"/>
          </a:p>
          <a:p>
            <a:r>
              <a:rPr lang="en-GB" dirty="0" smtClean="0"/>
              <a:t>EUR-ACE – European Accreditation of Engineering Programmes</a:t>
            </a:r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buFont typeface="Arial" charset="0"/>
              <a:buChar char="•"/>
              <a:defRPr/>
            </a:pPr>
            <a:endParaRPr lang="en-GB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999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3200" dirty="0" smtClean="0"/>
              <a:t>FUNDING MODEL OF UNIVERSITIES</a:t>
            </a:r>
            <a:endParaRPr lang="fi-FI" sz="3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 rotWithShape="1">
          <a:blip r:embed="rId3"/>
          <a:srcRect r="3762" b="6713"/>
          <a:stretch/>
        </p:blipFill>
        <p:spPr>
          <a:xfrm>
            <a:off x="541338" y="823269"/>
            <a:ext cx="7781530" cy="531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87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FUNDING MODEL OF UAS’S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856" y="888664"/>
            <a:ext cx="7236000" cy="5316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76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505053" y="2956964"/>
            <a:ext cx="8083322" cy="1344728"/>
          </a:xfrm>
        </p:spPr>
        <p:txBody>
          <a:bodyPr/>
          <a:lstStyle/>
          <a:p>
            <a:r>
              <a:rPr lang="fi-FI" sz="4400" dirty="0"/>
              <a:t>FINEEC </a:t>
            </a:r>
            <a:r>
              <a:rPr lang="fi-FI" sz="4400" dirty="0" smtClean="0"/>
              <a:t>AUDITS </a:t>
            </a:r>
            <a:r>
              <a:rPr lang="fi-FI" sz="4400" dirty="0"/>
              <a:t>AND </a:t>
            </a:r>
            <a:r>
              <a:rPr lang="fi-FI" sz="4400" dirty="0" smtClean="0"/>
              <a:t/>
            </a:r>
            <a:br>
              <a:rPr lang="fi-FI" sz="4400" dirty="0" smtClean="0"/>
            </a:br>
            <a:r>
              <a:rPr lang="fi-FI" sz="4400" dirty="0" smtClean="0"/>
              <a:t>THEIR IMPACT ON </a:t>
            </a:r>
            <a:br>
              <a:rPr lang="fi-FI" sz="4400" dirty="0" smtClean="0"/>
            </a:br>
            <a:r>
              <a:rPr lang="fi-FI" sz="4400" dirty="0" smtClean="0"/>
              <a:t>HIGHER EDUCATION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211051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KARVI_FI_2015</Template>
  <TotalTime>545</TotalTime>
  <Words>1378</Words>
  <Application>Microsoft Office PowerPoint</Application>
  <PresentationFormat>Näytössä katseltava diaesitys (4:3)</PresentationFormat>
  <Paragraphs>206</Paragraphs>
  <Slides>24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10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24</vt:i4>
      </vt:variant>
    </vt:vector>
  </HeadingPairs>
  <TitlesOfParts>
    <vt:vector size="35" baseType="lpstr">
      <vt:lpstr>ＭＳ Ｐゴシック</vt:lpstr>
      <vt:lpstr>ＭＳ Ｐゴシック</vt:lpstr>
      <vt:lpstr>Arial</vt:lpstr>
      <vt:lpstr>Calibri</vt:lpstr>
      <vt:lpstr>Georgia</vt:lpstr>
      <vt:lpstr>Mangal</vt:lpstr>
      <vt:lpstr>Symbol</vt:lpstr>
      <vt:lpstr>Times New Roman</vt:lpstr>
      <vt:lpstr>Wingdings</vt:lpstr>
      <vt:lpstr>ヒラギノ角ゴ Pro W3</vt:lpstr>
      <vt:lpstr>KARVI_FI_2015</vt:lpstr>
      <vt:lpstr>Higher Education Evaluations - Audit model</vt:lpstr>
      <vt:lpstr>WARMLY WELCOME TO FINEEC!</vt:lpstr>
      <vt:lpstr>PowerPoint-esitys</vt:lpstr>
      <vt:lpstr>EVALUATIONS OF HIGHER EDUCATION BY FINEEC</vt:lpstr>
      <vt:lpstr> OTHER ACTIVITIES OF HIGHER EDUCATION UNIT 2014 -</vt:lpstr>
      <vt:lpstr> INTERNATIONAL ACTIVITIES</vt:lpstr>
      <vt:lpstr>FUNDING MODEL OF UNIVERSITIES</vt:lpstr>
      <vt:lpstr>FUNDING MODEL OF UAS’S</vt:lpstr>
      <vt:lpstr>FINEEC AUDITS AND  THEIR IMPACT ON  HIGHER EDUCATION</vt:lpstr>
      <vt:lpstr> FINEEC AUDIT – BACKGROUND AND PHILOSOPHY</vt:lpstr>
      <vt:lpstr> ENHANCEMENT-LED APPROACH</vt:lpstr>
      <vt:lpstr>AUDIT MANUAL: PROCESS AND CRITERIA </vt:lpstr>
      <vt:lpstr>PowerPoint-esitys</vt:lpstr>
      <vt:lpstr> CRITERIA USED IN THE AUDIT</vt:lpstr>
      <vt:lpstr>PowerPoint-esitys</vt:lpstr>
      <vt:lpstr>AUDIT PROCESS  </vt:lpstr>
      <vt:lpstr> AUDIT MATERIAL</vt:lpstr>
      <vt:lpstr> FINEEC AUDIT TEAMS</vt:lpstr>
      <vt:lpstr> AUDIT AGREEMENT</vt:lpstr>
      <vt:lpstr>FINEEC´S HIGHER EDUCATION EVALUATION COMMITTEE</vt:lpstr>
      <vt:lpstr>OUTCOME OF AN AUDIT</vt:lpstr>
      <vt:lpstr>GENERAL REMARKS ON THE FIRST AUDIT ROUND </vt:lpstr>
      <vt:lpstr>HEIS’ VIEWS ON THE IMPACT OF THE AUDIT</vt:lpstr>
      <vt:lpstr> CONCLUSIONS  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KARVI</dc:title>
  <dc:creator>Seven</dc:creator>
  <cp:lastModifiedBy>Kekäläinen Helka</cp:lastModifiedBy>
  <cp:revision>51</cp:revision>
  <cp:lastPrinted>2015-10-23T10:51:37Z</cp:lastPrinted>
  <dcterms:created xsi:type="dcterms:W3CDTF">2015-03-29T18:47:00Z</dcterms:created>
  <dcterms:modified xsi:type="dcterms:W3CDTF">2016-05-13T11:51:08Z</dcterms:modified>
</cp:coreProperties>
</file>