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4814" r:id="rId1"/>
  </p:sldMasterIdLst>
  <p:notesMasterIdLst>
    <p:notesMasterId r:id="rId22"/>
  </p:notesMasterIdLst>
  <p:handoutMasterIdLst>
    <p:handoutMasterId r:id="rId23"/>
  </p:handoutMasterIdLst>
  <p:sldIdLst>
    <p:sldId id="303" r:id="rId2"/>
    <p:sldId id="328" r:id="rId3"/>
    <p:sldId id="391" r:id="rId4"/>
    <p:sldId id="388" r:id="rId5"/>
    <p:sldId id="376" r:id="rId6"/>
    <p:sldId id="390" r:id="rId7"/>
    <p:sldId id="354" r:id="rId8"/>
    <p:sldId id="392" r:id="rId9"/>
    <p:sldId id="389" r:id="rId10"/>
    <p:sldId id="330" r:id="rId11"/>
    <p:sldId id="377" r:id="rId12"/>
    <p:sldId id="378" r:id="rId13"/>
    <p:sldId id="379" r:id="rId14"/>
    <p:sldId id="380" r:id="rId15"/>
    <p:sldId id="381" r:id="rId16"/>
    <p:sldId id="382" r:id="rId17"/>
    <p:sldId id="383" r:id="rId18"/>
    <p:sldId id="384" r:id="rId19"/>
    <p:sldId id="393" r:id="rId20"/>
    <p:sldId id="348"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341">
          <p15:clr>
            <a:srgbClr val="A4A3A4"/>
          </p15:clr>
        </p15:guide>
        <p15:guide id="3" pos="54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00"/>
    <a:srgbClr val="00A8B4"/>
    <a:srgbClr val="D20D0D"/>
    <a:srgbClr val="928B81"/>
    <a:srgbClr val="FFCF06"/>
    <a:srgbClr val="F8C704"/>
    <a:srgbClr val="EFC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snapToObjects="1">
      <p:cViewPr varScale="1">
        <p:scale>
          <a:sx n="74" d="100"/>
          <a:sy n="74" d="100"/>
        </p:scale>
        <p:origin x="1050" y="72"/>
      </p:cViewPr>
      <p:guideLst>
        <p:guide orient="horz"/>
        <p:guide pos="341"/>
        <p:guide pos="5410"/>
      </p:guideLst>
    </p:cSldViewPr>
  </p:slideViewPr>
  <p:notesTextViewPr>
    <p:cViewPr>
      <p:scale>
        <a:sx n="100" d="100"/>
        <a:sy n="100" d="100"/>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6/17/2017</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66334D-7A27-9F43-9EC7-CCD7CF254AD1}" type="slidenum">
              <a:rPr lang="fi-FI"/>
              <a:pPr>
                <a:defRPr/>
              </a:pPr>
              <a:t>‹#›</a:t>
            </a:fld>
            <a:endParaRPr lang="fi-FI"/>
          </a:p>
        </p:txBody>
      </p:sp>
    </p:spTree>
    <p:extLst>
      <p:ext uri="{BB962C8B-B14F-4D97-AF65-F5344CB8AC3E}">
        <p14:creationId xmlns:p14="http://schemas.microsoft.com/office/powerpoint/2010/main" val="1107805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CBA4E3A-D2E6-4947-B46E-18DB598EA3A1}" type="datetime1">
              <a:rPr lang="fi-FI"/>
              <a:pPr>
                <a:defRPr/>
              </a:pPr>
              <a:t>17.6.2017</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0889F7-7C3B-BA40-BE46-7E19F6C05879}" type="slidenum">
              <a:rPr lang="fi-FI"/>
              <a:pPr>
                <a:defRPr/>
              </a:pPr>
              <a:t>‹#›</a:t>
            </a:fld>
            <a:endParaRPr lang="fi-FI"/>
          </a:p>
        </p:txBody>
      </p:sp>
    </p:spTree>
    <p:extLst>
      <p:ext uri="{BB962C8B-B14F-4D97-AF65-F5344CB8AC3E}">
        <p14:creationId xmlns:p14="http://schemas.microsoft.com/office/powerpoint/2010/main" val="1484837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1881543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fld id="{754F8F17-3624-4A3C-BF8E-67F16148186A}" type="datetime1">
              <a:rPr lang="fi-FI" smtClean="0"/>
              <a:t>17.6.2017</a:t>
            </a:fld>
            <a:endParaRPr lang="fi-FI"/>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4000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fld id="{0323EA99-8141-4261-A54F-1198EDA12522}" type="datetime1">
              <a:rPr lang="fi-FI" smtClean="0"/>
              <a:t>17.6.2017</a:t>
            </a:fld>
            <a:endParaRPr lang="fi-FI"/>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51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fld id="{EB77A580-F854-4ABC-8DDF-533A1C6F2AF1}" type="datetime1">
              <a:rPr lang="fi-FI" smtClean="0"/>
              <a:t>17.6.2017</a:t>
            </a:fld>
            <a:endParaRPr lang="fi-FI"/>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018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fld id="{CB875CA7-7977-4A11-A28A-FC9C22B46AB7}" type="datetime1">
              <a:rPr lang="fi-FI" smtClean="0"/>
              <a:t>17.6.2017</a:t>
            </a:fld>
            <a:endParaRPr lang="fi-FI"/>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499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003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solidFill>
                  <a:srgbClr val="1F9CE0"/>
                </a:solidFill>
                <a:latin typeface="Georgia" panose="02040502050405020303" pitchFamily="18" charset="0"/>
              </a:defRPr>
            </a:lvl1pPr>
          </a:lstStyle>
          <a:p>
            <a:r>
              <a:rPr lang="fi-FI" smtClean="0"/>
              <a:t>Muokkaa perustyyl. napsautt.</a:t>
            </a:r>
            <a:endParaRPr lang="fi-FI" dirty="0"/>
          </a:p>
        </p:txBody>
      </p:sp>
      <p:sp>
        <p:nvSpPr>
          <p:cNvPr id="3" name="Sisällön paikkamerkki 2"/>
          <p:cNvSpPr>
            <a:spLocks noGrp="1"/>
          </p:cNvSpPr>
          <p:nvPr>
            <p:ph idx="1"/>
          </p:nvPr>
        </p:nvSpPr>
        <p:spPr>
          <a:xfrm>
            <a:off x="457200" y="1600200"/>
            <a:ext cx="82296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r>
              <a:rPr lang="fi-FI" dirty="0" smtClean="0"/>
              <a:t>26.5.2014</a:t>
            </a:r>
            <a:endParaRPr lang="fi-FI" dirty="0"/>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dirty="0"/>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217243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35424393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63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639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147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15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spTree>
    <p:extLst>
      <p:ext uri="{BB962C8B-B14F-4D97-AF65-F5344CB8AC3E}">
        <p14:creationId xmlns:p14="http://schemas.microsoft.com/office/powerpoint/2010/main" val="27981999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578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18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69FB6EC2-AA06-4363-AB3C-5E0C8BE1BC77}" type="datetime1">
              <a:rPr lang="fi-FI" smtClean="0"/>
              <a:t>17.6.2017</a:t>
            </a:fld>
            <a:endParaRPr lang="fi-FI" dirty="0"/>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3133785548"/>
      </p:ext>
    </p:extLst>
  </p:cSld>
  <p:clrMap bg1="lt1" tx1="dk1" bg2="lt2" tx2="dk2" accent1="accent1" accent2="accent2" accent3="accent3" accent4="accent4" accent5="accent5" accent6="accent6" hlink="hlink" folHlink="folHlink"/>
  <p:sldLayoutIdLst>
    <p:sldLayoutId id="2147484837" r:id="rId1"/>
    <p:sldLayoutId id="2147484839" r:id="rId2"/>
    <p:sldLayoutId id="2147484840" r:id="rId3"/>
    <p:sldLayoutId id="2147484842" r:id="rId4"/>
    <p:sldLayoutId id="2147484843" r:id="rId5"/>
    <p:sldLayoutId id="2147484844" r:id="rId6"/>
    <p:sldLayoutId id="2147484821" r:id="rId7"/>
    <p:sldLayoutId id="2147484847" r:id="rId8"/>
    <p:sldLayoutId id="2147484845" r:id="rId9"/>
    <p:sldLayoutId id="2147484850" r:id="rId10"/>
    <p:sldLayoutId id="2147484848" r:id="rId11"/>
    <p:sldLayoutId id="2147484852" r:id="rId12"/>
    <p:sldLayoutId id="2147484853" r:id="rId13"/>
    <p:sldLayoutId id="2147484854" r:id="rId14"/>
    <p:sldLayoutId id="2147484855" r:id="rId15"/>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6366" y="1968276"/>
            <a:ext cx="8328445" cy="1628590"/>
          </a:xfrm>
        </p:spPr>
        <p:txBody>
          <a:bodyPr/>
          <a:lstStyle/>
          <a:p>
            <a:pPr>
              <a:lnSpc>
                <a:spcPct val="100000"/>
              </a:lnSpc>
            </a:pPr>
            <a:r>
              <a:rPr lang="fi-FI" sz="4400" dirty="0" smtClean="0"/>
              <a:t>European Style </a:t>
            </a:r>
            <a:r>
              <a:rPr lang="fi-FI" sz="4400" dirty="0" err="1" smtClean="0"/>
              <a:t>Pilot</a:t>
            </a:r>
            <a:r>
              <a:rPr lang="fi-FI" sz="4400" dirty="0" smtClean="0"/>
              <a:t> </a:t>
            </a:r>
            <a:r>
              <a:rPr lang="fi-FI" sz="4400" dirty="0" err="1" smtClean="0"/>
              <a:t>Evaluations</a:t>
            </a:r>
            <a:r>
              <a:rPr lang="fi-FI" sz="4400" dirty="0" smtClean="0"/>
              <a:t/>
            </a:r>
            <a:br>
              <a:rPr lang="fi-FI" sz="4400" dirty="0" smtClean="0"/>
            </a:br>
            <a:r>
              <a:rPr lang="fi-FI" sz="4400" dirty="0" smtClean="0"/>
              <a:t>in </a:t>
            </a:r>
            <a:r>
              <a:rPr lang="fi-FI" sz="4400" dirty="0" err="1" smtClean="0"/>
              <a:t>Azerbaijan</a:t>
            </a:r>
            <a:r>
              <a:rPr lang="fi-FI" sz="4400" dirty="0" smtClean="0"/>
              <a:t> </a:t>
            </a:r>
            <a:r>
              <a:rPr lang="fi-FI" sz="4400" dirty="0" err="1"/>
              <a:t>H</a:t>
            </a:r>
            <a:r>
              <a:rPr lang="fi-FI" sz="4400" dirty="0" err="1" smtClean="0"/>
              <a:t>igher</a:t>
            </a:r>
            <a:r>
              <a:rPr lang="fi-FI" sz="4400" dirty="0" smtClean="0"/>
              <a:t> </a:t>
            </a:r>
            <a:r>
              <a:rPr lang="fi-FI" sz="4400" dirty="0" err="1"/>
              <a:t>E</a:t>
            </a:r>
            <a:r>
              <a:rPr lang="fi-FI" sz="4400" dirty="0" err="1" smtClean="0"/>
              <a:t>ducation</a:t>
            </a:r>
            <a:r>
              <a:rPr lang="fi-FI" sz="4800" dirty="0" smtClean="0"/>
              <a:t/>
            </a:r>
            <a:br>
              <a:rPr lang="fi-FI" sz="4800" dirty="0" smtClean="0"/>
            </a:br>
            <a:r>
              <a:rPr lang="fi-FI" sz="6000" dirty="0" smtClean="0">
                <a:solidFill>
                  <a:schemeClr val="accent5"/>
                </a:solidFill>
              </a:rPr>
              <a:t/>
            </a:r>
            <a:br>
              <a:rPr lang="fi-FI" sz="6000" dirty="0" smtClean="0">
                <a:solidFill>
                  <a:schemeClr val="accent5"/>
                </a:solidFill>
              </a:rPr>
            </a:br>
            <a:r>
              <a:rPr lang="fi-FI" sz="6000" dirty="0" smtClean="0">
                <a:solidFill>
                  <a:schemeClr val="accent5"/>
                </a:solidFill>
              </a:rPr>
              <a:t/>
            </a:r>
            <a:br>
              <a:rPr lang="fi-FI" sz="6000" dirty="0" smtClean="0">
                <a:solidFill>
                  <a:schemeClr val="accent5"/>
                </a:solidFill>
              </a:rPr>
            </a:br>
            <a:r>
              <a:rPr lang="fi-FI" sz="2800" b="0" dirty="0" smtClean="0">
                <a:solidFill>
                  <a:schemeClr val="tx1"/>
                </a:solidFill>
              </a:rPr>
              <a:t>Baku 20 </a:t>
            </a:r>
            <a:r>
              <a:rPr lang="fi-FI" sz="2800" b="0" dirty="0" err="1" smtClean="0">
                <a:solidFill>
                  <a:schemeClr val="tx1"/>
                </a:solidFill>
              </a:rPr>
              <a:t>June</a:t>
            </a:r>
            <a:r>
              <a:rPr lang="fi-FI" sz="2800" b="0" dirty="0" smtClean="0">
                <a:solidFill>
                  <a:schemeClr val="tx1"/>
                </a:solidFill>
              </a:rPr>
              <a:t> 2017 </a:t>
            </a:r>
            <a:br>
              <a:rPr lang="fi-FI" sz="2800" b="0" dirty="0" smtClean="0">
                <a:solidFill>
                  <a:schemeClr val="tx1"/>
                </a:solidFill>
              </a:rPr>
            </a:br>
            <a:r>
              <a:rPr lang="fi-FI" sz="2800" b="0" dirty="0" smtClean="0">
                <a:solidFill>
                  <a:schemeClr val="tx1"/>
                </a:solidFill>
              </a:rPr>
              <a:t>Helka Kekäläinen, </a:t>
            </a:r>
            <a:r>
              <a:rPr lang="fi-FI" sz="2800" b="0" dirty="0" err="1" smtClean="0">
                <a:solidFill>
                  <a:schemeClr val="tx1"/>
                </a:solidFill>
              </a:rPr>
              <a:t>PhD</a:t>
            </a:r>
            <a:r>
              <a:rPr lang="fi-FI" sz="2800" b="0" dirty="0" smtClean="0">
                <a:solidFill>
                  <a:schemeClr val="tx1"/>
                </a:solidFill>
              </a:rPr>
              <a:t/>
            </a:r>
            <a:br>
              <a:rPr lang="fi-FI" sz="2800" b="0" dirty="0" smtClean="0">
                <a:solidFill>
                  <a:schemeClr val="tx1"/>
                </a:solidFill>
              </a:rPr>
            </a:br>
            <a:r>
              <a:rPr lang="fi-FI" sz="2800" b="0" dirty="0" smtClean="0">
                <a:solidFill>
                  <a:schemeClr val="tx1"/>
                </a:solidFill>
              </a:rPr>
              <a:t>Project </a:t>
            </a:r>
            <a:r>
              <a:rPr lang="fi-FI" sz="2800" b="0" dirty="0" err="1" smtClean="0">
                <a:solidFill>
                  <a:schemeClr val="tx1"/>
                </a:solidFill>
              </a:rPr>
              <a:t>Leader</a:t>
            </a:r>
            <a:r>
              <a:rPr lang="fi-FI" sz="3200" dirty="0" smtClean="0"/>
              <a:t/>
            </a:r>
            <a:br>
              <a:rPr lang="fi-FI" sz="3200" dirty="0" smtClean="0"/>
            </a:br>
            <a:r>
              <a:rPr lang="fi-FI" sz="3200" dirty="0" smtClean="0"/>
              <a:t>            </a:t>
            </a:r>
            <a:endParaRPr lang="fi-FI" dirty="0"/>
          </a:p>
        </p:txBody>
      </p:sp>
      <p:pic>
        <p:nvPicPr>
          <p:cNvPr id="5" name="Kuva 4"/>
          <p:cNvPicPr/>
          <p:nvPr/>
        </p:nvPicPr>
        <p:blipFill>
          <a:blip r:embed="rId2">
            <a:extLst>
              <a:ext uri="{28A0092B-C50C-407E-A947-70E740481C1C}">
                <a14:useLocalDpi xmlns:a14="http://schemas.microsoft.com/office/drawing/2010/main" val="0"/>
              </a:ext>
            </a:extLst>
          </a:blip>
          <a:srcRect/>
          <a:stretch>
            <a:fillRect/>
          </a:stretch>
        </p:blipFill>
        <p:spPr bwMode="auto">
          <a:xfrm>
            <a:off x="6439437" y="5460643"/>
            <a:ext cx="2458577" cy="1145094"/>
          </a:xfrm>
          <a:prstGeom prst="rect">
            <a:avLst/>
          </a:prstGeom>
          <a:noFill/>
        </p:spPr>
      </p:pic>
      <p:pic>
        <p:nvPicPr>
          <p:cNvPr id="1026" name="Picture 2" descr="Kuvahaun tulos haulle ekka logo estonian higher education quality agency (ek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80" y="135429"/>
            <a:ext cx="2162175"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89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62429"/>
          </a:xfrm>
        </p:spPr>
        <p:txBody>
          <a:bodyPr/>
          <a:lstStyle/>
          <a:p>
            <a:pPr algn="ctr"/>
            <a:r>
              <a:rPr lang="en-GB" dirty="0"/>
              <a:t>OVERALL STRENGTHS</a:t>
            </a:r>
            <a:r>
              <a:rPr lang="fi-FI" dirty="0"/>
              <a:t/>
            </a:r>
            <a:br>
              <a:rPr lang="fi-FI" dirty="0"/>
            </a:br>
            <a:endParaRPr lang="fi-FI" dirty="0"/>
          </a:p>
        </p:txBody>
      </p:sp>
      <p:sp>
        <p:nvSpPr>
          <p:cNvPr id="3" name="Sisällön paikkamerkki 2"/>
          <p:cNvSpPr>
            <a:spLocks noGrp="1"/>
          </p:cNvSpPr>
          <p:nvPr>
            <p:ph sz="quarter" idx="14"/>
          </p:nvPr>
        </p:nvSpPr>
        <p:spPr>
          <a:xfrm>
            <a:off x="541337" y="1576798"/>
            <a:ext cx="8047037" cy="3909008"/>
          </a:xfrm>
        </p:spPr>
        <p:txBody>
          <a:bodyPr/>
          <a:lstStyle/>
          <a:p>
            <a:pPr marL="342900" indent="-342900">
              <a:buFont typeface="Arial" panose="020B0604020202020204" pitchFamily="34" charset="0"/>
              <a:buChar char="•"/>
            </a:pPr>
            <a:r>
              <a:rPr lang="en-US" sz="2400" b="0" dirty="0"/>
              <a:t>T</a:t>
            </a:r>
            <a:r>
              <a:rPr lang="en-US" sz="2400" b="0" dirty="0" smtClean="0"/>
              <a:t>he </a:t>
            </a:r>
            <a:r>
              <a:rPr lang="en-US" sz="2400" b="0" dirty="0"/>
              <a:t>roles and focuses of the universities – pedagogy, economy, technology –  are clear and well justified</a:t>
            </a:r>
          </a:p>
          <a:p>
            <a:pPr marL="342900" indent="-342900">
              <a:buFont typeface="Arial" panose="020B0604020202020204" pitchFamily="34" charset="0"/>
              <a:buChar char="•"/>
            </a:pPr>
            <a:r>
              <a:rPr lang="en-US" sz="2400" b="0" dirty="0" smtClean="0"/>
              <a:t>Willingness </a:t>
            </a:r>
            <a:r>
              <a:rPr lang="en-US" sz="2400" b="0" dirty="0"/>
              <a:t>to improve, awareness of the need for change</a:t>
            </a:r>
          </a:p>
          <a:p>
            <a:pPr marL="342900" indent="-342900">
              <a:buFont typeface="Arial" panose="020B0604020202020204" pitchFamily="34" charset="0"/>
              <a:buChar char="•"/>
            </a:pPr>
            <a:r>
              <a:rPr lang="en-US" sz="2400" b="0" dirty="0" smtClean="0"/>
              <a:t>Orientation </a:t>
            </a:r>
            <a:r>
              <a:rPr lang="en-US" sz="2400" b="0" dirty="0"/>
              <a:t>towards improving the management structure and create conditions for the senior management staff to take more responsibility and ownership in fulfilling their role</a:t>
            </a:r>
          </a:p>
          <a:p>
            <a:pPr marL="342900" indent="-342900">
              <a:buFont typeface="Arial" panose="020B0604020202020204" pitchFamily="34" charset="0"/>
              <a:buChar char="•"/>
            </a:pPr>
            <a:r>
              <a:rPr lang="en-US" sz="2400" b="0" dirty="0" smtClean="0"/>
              <a:t>Awareness </a:t>
            </a:r>
            <a:r>
              <a:rPr lang="en-US" sz="2400" b="0" dirty="0"/>
              <a:t>of the need to improve management and leadership </a:t>
            </a:r>
            <a:r>
              <a:rPr lang="en-US" sz="2400" b="0" dirty="0" smtClean="0"/>
              <a:t>competences</a:t>
            </a:r>
            <a:r>
              <a:rPr lang="en-US" sz="2800" dirty="0"/>
              <a:t>.</a:t>
            </a:r>
            <a:endParaRPr lang="en-US" sz="2800" dirty="0">
              <a:solidFill>
                <a:schemeClr val="accent5"/>
              </a:solidFill>
            </a:endParaRPr>
          </a:p>
          <a:p>
            <a:endParaRPr lang="en-GB" sz="2800" dirty="0" smtClean="0">
              <a:solidFill>
                <a:schemeClr val="accent5"/>
              </a:solidFill>
            </a:endParaRPr>
          </a:p>
          <a:p>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10</a:t>
            </a:fld>
            <a:endParaRPr lang="fi-FI"/>
          </a:p>
        </p:txBody>
      </p:sp>
    </p:spTree>
    <p:extLst>
      <p:ext uri="{BB962C8B-B14F-4D97-AF65-F5344CB8AC3E}">
        <p14:creationId xmlns:p14="http://schemas.microsoft.com/office/powerpoint/2010/main" val="840535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en-GB" dirty="0"/>
              <a:t>OVERALL AREAS OF IMPROVEMENT</a:t>
            </a:r>
            <a:r>
              <a:rPr lang="fi-FI" dirty="0"/>
              <a:t/>
            </a:r>
            <a:br>
              <a:rPr lang="fi-FI" dirty="0"/>
            </a:br>
            <a:endParaRPr lang="fi-FI" dirty="0"/>
          </a:p>
        </p:txBody>
      </p:sp>
      <p:sp>
        <p:nvSpPr>
          <p:cNvPr id="3" name="Sisällön paikkamerkki 2"/>
          <p:cNvSpPr>
            <a:spLocks noGrp="1"/>
          </p:cNvSpPr>
          <p:nvPr>
            <p:ph sz="quarter" idx="14"/>
          </p:nvPr>
        </p:nvSpPr>
        <p:spPr>
          <a:xfrm>
            <a:off x="541337" y="1560286"/>
            <a:ext cx="8047037" cy="4303484"/>
          </a:xfrm>
        </p:spPr>
        <p:txBody>
          <a:bodyPr/>
          <a:lstStyle/>
          <a:p>
            <a:pPr marL="342900" lvl="0" indent="-342900">
              <a:buFont typeface="Arial" panose="020B0604020202020204" pitchFamily="34" charset="0"/>
              <a:buChar char="•"/>
            </a:pPr>
            <a:r>
              <a:rPr lang="en-GB" sz="2400" b="0" dirty="0"/>
              <a:t>The universities should work on its mission and vision statements and general objectives, which could be more academic in content and which lay down the general framework for the strategic choices</a:t>
            </a:r>
            <a:r>
              <a:rPr lang="en-GB" sz="2400" b="0" dirty="0" smtClean="0"/>
              <a:t>.</a:t>
            </a:r>
          </a:p>
          <a:p>
            <a:pPr marL="342900" lvl="0" indent="-342900">
              <a:buFont typeface="Arial" panose="020B0604020202020204" pitchFamily="34" charset="0"/>
              <a:buChar char="•"/>
            </a:pPr>
            <a:endParaRPr lang="fi-FI" sz="2400" b="0" dirty="0"/>
          </a:p>
          <a:p>
            <a:pPr marL="342900" lvl="0" indent="-342900">
              <a:buFont typeface="Arial" panose="020B0604020202020204" pitchFamily="34" charset="0"/>
              <a:buChar char="•"/>
            </a:pPr>
            <a:r>
              <a:rPr lang="en-GB" sz="2400" b="0" dirty="0"/>
              <a:t>All the relevant stakeholders should be taken along to the strategy process in the future. The universities should pay more attention to inform all stakeholders about the strategic development plan and the objectives.</a:t>
            </a:r>
            <a:endParaRPr lang="fi-FI" sz="2400" b="0" dirty="0"/>
          </a:p>
          <a:p>
            <a:endParaRPr lang="en-GB" sz="2400" b="0" dirty="0" smtClean="0">
              <a:solidFill>
                <a:schemeClr val="accent5"/>
              </a:solidFill>
            </a:endParaRPr>
          </a:p>
          <a:p>
            <a:pPr marL="514350" indent="-514350">
              <a:buFont typeface="+mj-lt"/>
              <a:buAutoNum type="arabicPeriod"/>
            </a:pPr>
            <a:endParaRPr lang="en-GB" sz="2800" dirty="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11</a:t>
            </a:fld>
            <a:endParaRPr lang="fi-FI"/>
          </a:p>
        </p:txBody>
      </p:sp>
    </p:spTree>
    <p:extLst>
      <p:ext uri="{BB962C8B-B14F-4D97-AF65-F5344CB8AC3E}">
        <p14:creationId xmlns:p14="http://schemas.microsoft.com/office/powerpoint/2010/main" val="2830727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671286"/>
          </a:xfrm>
        </p:spPr>
        <p:txBody>
          <a:bodyPr/>
          <a:lstStyle/>
          <a:p>
            <a:pPr algn="ctr"/>
            <a:r>
              <a:rPr lang="en-GB" dirty="0"/>
              <a:t>OVERALL AREAS OF IMPROVEMENT</a:t>
            </a:r>
            <a:endParaRPr lang="fi-FI" dirty="0"/>
          </a:p>
        </p:txBody>
      </p:sp>
      <p:sp>
        <p:nvSpPr>
          <p:cNvPr id="3" name="Sisällön paikkamerkki 2"/>
          <p:cNvSpPr>
            <a:spLocks noGrp="1"/>
          </p:cNvSpPr>
          <p:nvPr>
            <p:ph sz="quarter" idx="14"/>
          </p:nvPr>
        </p:nvSpPr>
        <p:spPr>
          <a:xfrm>
            <a:off x="541337" y="1429656"/>
            <a:ext cx="8047037" cy="4056149"/>
          </a:xfrm>
        </p:spPr>
        <p:txBody>
          <a:bodyPr/>
          <a:lstStyle/>
          <a:p>
            <a:pPr marL="342900" indent="-342900">
              <a:buFont typeface="Arial" panose="020B0604020202020204" pitchFamily="34" charset="0"/>
              <a:buChar char="•"/>
            </a:pPr>
            <a:r>
              <a:rPr lang="en-GB" sz="2400" b="0" dirty="0"/>
              <a:t>Even if the management and staff are aware of the needs to monitor changes in the labour market, the needs of the society, and the need to involve more stakeholders, addressing those needs requires a more systematic and efficient approach</a:t>
            </a:r>
            <a:r>
              <a:rPr lang="en-GB" sz="2400" b="0" dirty="0" smtClean="0"/>
              <a:t>.</a:t>
            </a:r>
          </a:p>
          <a:p>
            <a:r>
              <a:rPr lang="en-GB" sz="2400" b="0" dirty="0" smtClean="0"/>
              <a:t> </a:t>
            </a:r>
          </a:p>
          <a:p>
            <a:pPr marL="342900" lvl="0" indent="-342900">
              <a:buFont typeface="Arial" panose="020B0604020202020204" pitchFamily="34" charset="0"/>
              <a:buChar char="•"/>
            </a:pPr>
            <a:r>
              <a:rPr lang="en-GB" sz="2400" b="0" dirty="0"/>
              <a:t>Management of lower level is very fragmented – very many positions and duties. There is too much focus on rector’s level – middle management level does not work properly.</a:t>
            </a:r>
            <a:endParaRPr lang="fi-FI" sz="2400" b="0" dirty="0"/>
          </a:p>
          <a:p>
            <a:pPr marL="342900" indent="-342900">
              <a:buFont typeface="Arial" panose="020B0604020202020204" pitchFamily="34" charset="0"/>
              <a:buChar char="•"/>
            </a:pPr>
            <a:endParaRPr lang="fi-FI" sz="2400" b="0" dirty="0"/>
          </a:p>
          <a:p>
            <a:endParaRPr lang="en-GB" sz="2400" dirty="0">
              <a:solidFill>
                <a:schemeClr val="accent5"/>
              </a:solidFill>
            </a:endParaRPr>
          </a:p>
          <a:p>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12</a:t>
            </a:fld>
            <a:endParaRPr lang="fi-FI"/>
          </a:p>
        </p:txBody>
      </p:sp>
    </p:spTree>
    <p:extLst>
      <p:ext uri="{BB962C8B-B14F-4D97-AF65-F5344CB8AC3E}">
        <p14:creationId xmlns:p14="http://schemas.microsoft.com/office/powerpoint/2010/main" val="217884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en-GB" dirty="0"/>
              <a:t>OVERALL AREAS OF IMPROVEMENT</a:t>
            </a:r>
            <a:r>
              <a:rPr lang="fi-FI" dirty="0"/>
              <a:t/>
            </a:r>
            <a:br>
              <a:rPr lang="fi-FI" dirty="0"/>
            </a:br>
            <a:endParaRPr lang="fi-FI" dirty="0"/>
          </a:p>
        </p:txBody>
      </p:sp>
      <p:sp>
        <p:nvSpPr>
          <p:cNvPr id="3" name="Sisällön paikkamerkki 2"/>
          <p:cNvSpPr>
            <a:spLocks noGrp="1"/>
          </p:cNvSpPr>
          <p:nvPr>
            <p:ph sz="quarter" idx="14"/>
          </p:nvPr>
        </p:nvSpPr>
        <p:spPr>
          <a:xfrm>
            <a:off x="541337" y="1114652"/>
            <a:ext cx="8047037" cy="4749118"/>
          </a:xfrm>
        </p:spPr>
        <p:txBody>
          <a:bodyPr/>
          <a:lstStyle/>
          <a:p>
            <a:pPr marL="342900" indent="-342900">
              <a:buFont typeface="Arial" panose="020B0604020202020204" pitchFamily="34" charset="0"/>
              <a:buChar char="•"/>
            </a:pPr>
            <a:r>
              <a:rPr lang="en-GB" sz="2400" b="0" dirty="0"/>
              <a:t>Reviewing of study programmes and syllabuses should be conducted regularly. Students and external stakeholders should be involved in these reviews</a:t>
            </a:r>
            <a:r>
              <a:rPr lang="en-GB" sz="2400" b="0" dirty="0" smtClean="0"/>
              <a:t>.</a:t>
            </a:r>
          </a:p>
          <a:p>
            <a:pPr marL="342900" indent="-342900">
              <a:buFont typeface="Arial" panose="020B0604020202020204" pitchFamily="34" charset="0"/>
              <a:buChar char="•"/>
            </a:pPr>
            <a:r>
              <a:rPr lang="en-GB" sz="2400" b="0" dirty="0" smtClean="0"/>
              <a:t>The </a:t>
            </a:r>
            <a:r>
              <a:rPr lang="en-GB" sz="2400" b="0" dirty="0"/>
              <a:t>improvement of teaching staff’s competencies as well as the monitoring of the improvement should be systematic</a:t>
            </a:r>
            <a:r>
              <a:rPr lang="en-GB" sz="2400" b="0" dirty="0" smtClean="0"/>
              <a:t>.</a:t>
            </a:r>
            <a:endParaRPr lang="fi-FI" sz="2400" b="0" dirty="0"/>
          </a:p>
          <a:p>
            <a:pPr marL="342900" lvl="0" indent="-342900">
              <a:buFont typeface="Arial" panose="020B0604020202020204" pitchFamily="34" charset="0"/>
              <a:buChar char="•"/>
            </a:pPr>
            <a:r>
              <a:rPr lang="en-GB" sz="2400" b="0" dirty="0"/>
              <a:t>More emphasise should be given to the relevance of up-to-date teaching materials, technical resources should be improved and the efficient use of technical equipment in the teaching and learning process assured</a:t>
            </a:r>
            <a:r>
              <a:rPr lang="en-GB" sz="2400" b="0" dirty="0" smtClean="0"/>
              <a:t>.</a:t>
            </a:r>
            <a:endParaRPr lang="fi-FI" sz="2400" b="0" dirty="0"/>
          </a:p>
          <a:p>
            <a:pPr marL="342900" lvl="0" indent="-342900">
              <a:buFont typeface="Arial" panose="020B0604020202020204" pitchFamily="34" charset="0"/>
              <a:buChar char="•"/>
            </a:pPr>
            <a:r>
              <a:rPr lang="en-GB" sz="2400" b="0" dirty="0"/>
              <a:t>Learning outcome based and student-centred approach in teaching and learning need to be </a:t>
            </a:r>
            <a:r>
              <a:rPr lang="en-GB" sz="2400" b="0" dirty="0" smtClean="0"/>
              <a:t>developed</a:t>
            </a:r>
            <a:r>
              <a:rPr lang="en-GB" sz="2400" b="0" dirty="0"/>
              <a:t>.</a:t>
            </a:r>
            <a:endParaRPr lang="en-GB" sz="2400" b="0" dirty="0" smtClean="0">
              <a:solidFill>
                <a:schemeClr val="accent5"/>
              </a:solidFill>
            </a:endParaRPr>
          </a:p>
          <a:p>
            <a:pPr marL="514350" indent="-514350">
              <a:buFont typeface="+mj-lt"/>
              <a:buAutoNum type="arabicPeriod"/>
            </a:pPr>
            <a:endParaRPr lang="en-GB" sz="2800" dirty="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13</a:t>
            </a:fld>
            <a:endParaRPr lang="fi-FI"/>
          </a:p>
        </p:txBody>
      </p:sp>
    </p:spTree>
    <p:extLst>
      <p:ext uri="{BB962C8B-B14F-4D97-AF65-F5344CB8AC3E}">
        <p14:creationId xmlns:p14="http://schemas.microsoft.com/office/powerpoint/2010/main" val="162262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en-GB" dirty="0"/>
              <a:t>OVERALL AREAS OF IMPROVEMENT</a:t>
            </a:r>
            <a:r>
              <a:rPr lang="fi-FI" dirty="0"/>
              <a:t/>
            </a:r>
            <a:br>
              <a:rPr lang="fi-FI" dirty="0"/>
            </a:br>
            <a:endParaRPr lang="fi-FI" dirty="0"/>
          </a:p>
        </p:txBody>
      </p:sp>
      <p:sp>
        <p:nvSpPr>
          <p:cNvPr id="3" name="Sisällön paikkamerkki 2"/>
          <p:cNvSpPr>
            <a:spLocks noGrp="1"/>
          </p:cNvSpPr>
          <p:nvPr>
            <p:ph sz="quarter" idx="14"/>
          </p:nvPr>
        </p:nvSpPr>
        <p:spPr>
          <a:xfrm>
            <a:off x="541337" y="1114653"/>
            <a:ext cx="8047037" cy="4749118"/>
          </a:xfrm>
        </p:spPr>
        <p:txBody>
          <a:bodyPr/>
          <a:lstStyle/>
          <a:p>
            <a:pPr marL="342900" lvl="0" indent="-342900">
              <a:buFont typeface="Arial" panose="020B0604020202020204" pitchFamily="34" charset="0"/>
              <a:buChar char="•"/>
            </a:pPr>
            <a:r>
              <a:rPr lang="en-GB" sz="2400" b="0" dirty="0"/>
              <a:t>Establishing systematic mechanisms that support the staff in conducting research activities. The change from teaching mind set to research mind set should be prioritized. Access to international research databases is integral to improving research activities. Courses and training on research methodologies and skills should be offered to students</a:t>
            </a:r>
            <a:r>
              <a:rPr lang="en-GB" sz="2400" b="0" dirty="0" smtClean="0"/>
              <a:t>.</a:t>
            </a:r>
          </a:p>
          <a:p>
            <a:pPr marL="342900" lvl="0" indent="-342900">
              <a:buFont typeface="Arial" panose="020B0604020202020204" pitchFamily="34" charset="0"/>
              <a:buChar char="•"/>
            </a:pPr>
            <a:endParaRPr lang="fi-FI" sz="2400" b="0" dirty="0"/>
          </a:p>
          <a:p>
            <a:pPr marL="342900" lvl="0" indent="-342900">
              <a:buFont typeface="Arial" panose="020B0604020202020204" pitchFamily="34" charset="0"/>
              <a:buChar char="•"/>
            </a:pPr>
            <a:r>
              <a:rPr lang="en-GB" sz="2400" b="0" dirty="0"/>
              <a:t>Internationalization is a challenge at all levels – better English language skills, at least one full course in English, participation in exchange programmes (both, academic staff as well as students), international research projects etc. </a:t>
            </a:r>
            <a:endParaRPr lang="fi-FI" sz="2400" b="0" dirty="0"/>
          </a:p>
          <a:p>
            <a:endParaRPr lang="en-GB" sz="2400" b="0" dirty="0" smtClean="0">
              <a:solidFill>
                <a:schemeClr val="accent5"/>
              </a:solidFill>
            </a:endParaRPr>
          </a:p>
          <a:p>
            <a:pPr marL="514350" indent="-514350">
              <a:buFont typeface="+mj-lt"/>
              <a:buAutoNum type="arabicPeriod"/>
            </a:pPr>
            <a:endParaRPr lang="en-GB" sz="2800" dirty="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14</a:t>
            </a:fld>
            <a:endParaRPr lang="fi-FI"/>
          </a:p>
        </p:txBody>
      </p:sp>
    </p:spTree>
    <p:extLst>
      <p:ext uri="{BB962C8B-B14F-4D97-AF65-F5344CB8AC3E}">
        <p14:creationId xmlns:p14="http://schemas.microsoft.com/office/powerpoint/2010/main" val="1290090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en-GB" dirty="0"/>
              <a:t>OVERALL AREAS OF IMPROVEMENT</a:t>
            </a:r>
            <a:r>
              <a:rPr lang="fi-FI" dirty="0"/>
              <a:t/>
            </a:r>
            <a:br>
              <a:rPr lang="fi-FI" dirty="0"/>
            </a:br>
            <a:endParaRPr lang="fi-FI" dirty="0"/>
          </a:p>
        </p:txBody>
      </p:sp>
      <p:sp>
        <p:nvSpPr>
          <p:cNvPr id="3" name="Sisällön paikkamerkki 2"/>
          <p:cNvSpPr>
            <a:spLocks noGrp="1"/>
          </p:cNvSpPr>
          <p:nvPr>
            <p:ph sz="quarter" idx="14"/>
          </p:nvPr>
        </p:nvSpPr>
        <p:spPr>
          <a:xfrm>
            <a:off x="541337" y="1560286"/>
            <a:ext cx="8047037" cy="4303484"/>
          </a:xfrm>
        </p:spPr>
        <p:txBody>
          <a:bodyPr/>
          <a:lstStyle/>
          <a:p>
            <a:pPr marL="342900" indent="-342900">
              <a:buFont typeface="Arial" panose="020B0604020202020204" pitchFamily="34" charset="0"/>
              <a:buChar char="•"/>
            </a:pPr>
            <a:r>
              <a:rPr lang="en-US" sz="2400" b="0" dirty="0" smtClean="0"/>
              <a:t>The </a:t>
            </a:r>
            <a:r>
              <a:rPr lang="en-US" sz="2400" b="0" dirty="0"/>
              <a:t>distribution of full-time teaching staff by age is uneven. More younger, qualified and motivated teachers and researchers are needed in order to facilitate the improvements in the area of higher education</a:t>
            </a:r>
            <a:r>
              <a:rPr lang="en-US" sz="2400" b="0" dirty="0" smtClean="0"/>
              <a:t>.</a:t>
            </a:r>
            <a:endParaRPr lang="en-GB" sz="2800" dirty="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15</a:t>
            </a:fld>
            <a:endParaRPr lang="fi-FI"/>
          </a:p>
        </p:txBody>
      </p:sp>
    </p:spTree>
    <p:extLst>
      <p:ext uri="{BB962C8B-B14F-4D97-AF65-F5344CB8AC3E}">
        <p14:creationId xmlns:p14="http://schemas.microsoft.com/office/powerpoint/2010/main" val="1181260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en-GB" dirty="0"/>
              <a:t>RECOMMENDATIONS AT THE STATE LEVEL</a:t>
            </a:r>
            <a:r>
              <a:rPr lang="fi-FI" dirty="0"/>
              <a:t/>
            </a:r>
            <a:br>
              <a:rPr lang="fi-FI" dirty="0"/>
            </a:br>
            <a:r>
              <a:rPr lang="fi-FI" dirty="0"/>
              <a:t/>
            </a:r>
            <a:br>
              <a:rPr lang="fi-FI" dirty="0"/>
            </a:br>
            <a:endParaRPr lang="fi-FI" dirty="0"/>
          </a:p>
        </p:txBody>
      </p:sp>
      <p:sp>
        <p:nvSpPr>
          <p:cNvPr id="3" name="Sisällön paikkamerkki 2"/>
          <p:cNvSpPr>
            <a:spLocks noGrp="1"/>
          </p:cNvSpPr>
          <p:nvPr>
            <p:ph sz="quarter" idx="14"/>
          </p:nvPr>
        </p:nvSpPr>
        <p:spPr>
          <a:xfrm>
            <a:off x="541337" y="1560286"/>
            <a:ext cx="8047037" cy="4303484"/>
          </a:xfrm>
        </p:spPr>
        <p:txBody>
          <a:bodyPr/>
          <a:lstStyle/>
          <a:p>
            <a:pPr marL="342900" indent="-342900">
              <a:buFont typeface="Arial" panose="020B0604020202020204" pitchFamily="34" charset="0"/>
              <a:buChar char="•"/>
            </a:pPr>
            <a:r>
              <a:rPr lang="en-US" sz="2400" b="0" dirty="0" smtClean="0"/>
              <a:t>The  </a:t>
            </a:r>
            <a:r>
              <a:rPr lang="en-US" sz="2400" b="0" dirty="0"/>
              <a:t>legal and normative framework which regulates governance of higher education institutions should be reconsidered by the Ministry of Education to allow universities to implement a more effective management system, e.g., have two different governing bodies – academic council and operational management body. </a:t>
            </a:r>
            <a:endParaRPr lang="en-US" sz="2400" b="0" dirty="0" smtClean="0"/>
          </a:p>
          <a:p>
            <a:endParaRPr lang="en-US" sz="2400" b="0" dirty="0"/>
          </a:p>
          <a:p>
            <a:pPr marL="342900" indent="-342900">
              <a:buFont typeface="Arial" panose="020B0604020202020204" pitchFamily="34" charset="0"/>
              <a:buChar char="•"/>
            </a:pPr>
            <a:r>
              <a:rPr lang="en-US" sz="2400" b="0" dirty="0" smtClean="0"/>
              <a:t>Higher </a:t>
            </a:r>
            <a:r>
              <a:rPr lang="en-US" sz="2400" b="0" dirty="0"/>
              <a:t>education institutions should be granted more freedom and autonomy to continuously modify and update the curricula of their study </a:t>
            </a:r>
            <a:r>
              <a:rPr lang="en-US" sz="2400" b="0" dirty="0" err="1"/>
              <a:t>programmes</a:t>
            </a:r>
            <a:r>
              <a:rPr lang="en-US" sz="2400" b="0" dirty="0"/>
              <a:t> according to needs of </a:t>
            </a:r>
            <a:r>
              <a:rPr lang="en-US" sz="2400" b="0" dirty="0" err="1"/>
              <a:t>labour</a:t>
            </a:r>
            <a:r>
              <a:rPr lang="en-US" sz="2400" b="0" dirty="0"/>
              <a:t> market and based on recent research results.</a:t>
            </a:r>
          </a:p>
          <a:p>
            <a:pPr marL="457200" indent="-457200">
              <a:buFont typeface="Arial" panose="020B0604020202020204" pitchFamily="34" charset="0"/>
              <a:buChar char="•"/>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16</a:t>
            </a:fld>
            <a:endParaRPr lang="fi-FI"/>
          </a:p>
        </p:txBody>
      </p:sp>
    </p:spTree>
    <p:extLst>
      <p:ext uri="{BB962C8B-B14F-4D97-AF65-F5344CB8AC3E}">
        <p14:creationId xmlns:p14="http://schemas.microsoft.com/office/powerpoint/2010/main" val="3508014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en-GB" dirty="0"/>
              <a:t>RECOMMENDATIONS AT THE STATE LEVEL</a:t>
            </a:r>
            <a:r>
              <a:rPr lang="fi-FI" dirty="0"/>
              <a:t/>
            </a:r>
            <a:br>
              <a:rPr lang="fi-FI" dirty="0"/>
            </a:br>
            <a:endParaRPr lang="fi-FI" dirty="0"/>
          </a:p>
        </p:txBody>
      </p:sp>
      <p:sp>
        <p:nvSpPr>
          <p:cNvPr id="3" name="Sisällön paikkamerkki 2"/>
          <p:cNvSpPr>
            <a:spLocks noGrp="1"/>
          </p:cNvSpPr>
          <p:nvPr>
            <p:ph sz="quarter" idx="14"/>
          </p:nvPr>
        </p:nvSpPr>
        <p:spPr>
          <a:xfrm>
            <a:off x="541337" y="1560286"/>
            <a:ext cx="8047037" cy="4303484"/>
          </a:xfrm>
        </p:spPr>
        <p:txBody>
          <a:bodyPr/>
          <a:lstStyle/>
          <a:p>
            <a:pPr marL="342900" indent="-342900">
              <a:buFont typeface="Arial" panose="020B0604020202020204" pitchFamily="34" charset="0"/>
              <a:buChar char="•"/>
            </a:pPr>
            <a:r>
              <a:rPr lang="en-US" sz="2400" b="0" dirty="0" smtClean="0"/>
              <a:t>Doctoral </a:t>
            </a:r>
            <a:r>
              <a:rPr lang="en-US" sz="2400" b="0" dirty="0"/>
              <a:t>studies should be </a:t>
            </a:r>
            <a:r>
              <a:rPr lang="en-US" sz="2400" b="0" dirty="0" err="1"/>
              <a:t>reorganised</a:t>
            </a:r>
            <a:r>
              <a:rPr lang="en-US" sz="2400" b="0" dirty="0"/>
              <a:t> based on the Bologna system, as the 2-level </a:t>
            </a:r>
            <a:r>
              <a:rPr lang="en-US" sz="2400" b="0" dirty="0" smtClean="0"/>
              <a:t>system of </a:t>
            </a:r>
            <a:r>
              <a:rPr lang="en-US" sz="2400" b="0" dirty="0"/>
              <a:t>doctoral degrees is demotivating and may cause losing the interest of young generation to start their academic career</a:t>
            </a:r>
            <a:r>
              <a:rPr lang="en-US" sz="2400" b="0" dirty="0" smtClean="0"/>
              <a:t>.</a:t>
            </a:r>
          </a:p>
          <a:p>
            <a:endParaRPr lang="en-US" sz="2400" b="0" dirty="0"/>
          </a:p>
          <a:p>
            <a:pPr marL="342900" indent="-342900">
              <a:buFont typeface="Arial" panose="020B0604020202020204" pitchFamily="34" charset="0"/>
              <a:buChar char="•"/>
            </a:pPr>
            <a:r>
              <a:rPr lang="en-US" sz="2400" b="0" dirty="0" smtClean="0"/>
              <a:t>Access </a:t>
            </a:r>
            <a:r>
              <a:rPr lang="en-US" sz="2400" b="0" dirty="0"/>
              <a:t>to up-to-date academic research through electronic databases should be ensured at all Azerbaijani higher education institutions. </a:t>
            </a:r>
          </a:p>
          <a:p>
            <a:pPr marL="342900" indent="-342900">
              <a:buFont typeface="Arial" panose="020B0604020202020204" pitchFamily="34" charset="0"/>
              <a:buChar char="•"/>
            </a:pPr>
            <a:endParaRPr lang="en-GB" sz="2400" dirty="0" smtClean="0"/>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17</a:t>
            </a:fld>
            <a:endParaRPr lang="fi-FI"/>
          </a:p>
        </p:txBody>
      </p:sp>
    </p:spTree>
    <p:extLst>
      <p:ext uri="{BB962C8B-B14F-4D97-AF65-F5344CB8AC3E}">
        <p14:creationId xmlns:p14="http://schemas.microsoft.com/office/powerpoint/2010/main" val="4258015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en-GB" dirty="0"/>
              <a:t>RECOMMENDATIONS AT THE STATE LEVEL</a:t>
            </a:r>
            <a:r>
              <a:rPr lang="fi-FI" dirty="0"/>
              <a:t/>
            </a:r>
            <a:br>
              <a:rPr lang="fi-FI" dirty="0"/>
            </a:br>
            <a:endParaRPr lang="fi-FI" dirty="0"/>
          </a:p>
        </p:txBody>
      </p:sp>
      <p:sp>
        <p:nvSpPr>
          <p:cNvPr id="3" name="Sisällön paikkamerkki 2"/>
          <p:cNvSpPr>
            <a:spLocks noGrp="1"/>
          </p:cNvSpPr>
          <p:nvPr>
            <p:ph sz="quarter" idx="14"/>
          </p:nvPr>
        </p:nvSpPr>
        <p:spPr>
          <a:xfrm>
            <a:off x="541337" y="1560286"/>
            <a:ext cx="8047037" cy="4303484"/>
          </a:xfrm>
        </p:spPr>
        <p:txBody>
          <a:bodyPr/>
          <a:lstStyle/>
          <a:p>
            <a:pPr marL="342900" indent="-342900">
              <a:buFont typeface="Arial" panose="020B0604020202020204" pitchFamily="34" charset="0"/>
              <a:buChar char="•"/>
            </a:pPr>
            <a:r>
              <a:rPr lang="en-US" sz="2400" b="0" dirty="0" smtClean="0"/>
              <a:t>For </a:t>
            </a:r>
            <a:r>
              <a:rPr lang="en-US" sz="2400" b="0" dirty="0" err="1"/>
              <a:t>internationalisation</a:t>
            </a:r>
            <a:r>
              <a:rPr lang="en-US" sz="2400" b="0" dirty="0"/>
              <a:t> of higher education and in order to become part of international research community, the English language competences should be raised already at the level of secondary education. National curriculum should be reconsidered having stronger emphasis on acquiring English language skills.</a:t>
            </a:r>
          </a:p>
          <a:p>
            <a:pPr marL="342900" indent="-342900">
              <a:buFont typeface="Arial" panose="020B0604020202020204" pitchFamily="34" charset="0"/>
              <a:buChar char="•"/>
            </a:pPr>
            <a:endParaRPr lang="en-GB" sz="2400" dirty="0" smtClean="0"/>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18</a:t>
            </a:fld>
            <a:endParaRPr lang="fi-FI"/>
          </a:p>
        </p:txBody>
      </p:sp>
    </p:spTree>
    <p:extLst>
      <p:ext uri="{BB962C8B-B14F-4D97-AF65-F5344CB8AC3E}">
        <p14:creationId xmlns:p14="http://schemas.microsoft.com/office/powerpoint/2010/main" val="47417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fi-FI" dirty="0" smtClean="0"/>
              <a:t>MAIN FINDINGS FOR THE FUTURE:</a:t>
            </a:r>
            <a:r>
              <a:rPr lang="fi-FI" dirty="0"/>
              <a:t/>
            </a:r>
            <a:br>
              <a:rPr lang="fi-FI" dirty="0"/>
            </a:br>
            <a:endParaRPr lang="fi-FI" dirty="0"/>
          </a:p>
        </p:txBody>
      </p:sp>
      <p:sp>
        <p:nvSpPr>
          <p:cNvPr id="3" name="Sisällön paikkamerkki 2"/>
          <p:cNvSpPr>
            <a:spLocks noGrp="1"/>
          </p:cNvSpPr>
          <p:nvPr>
            <p:ph sz="quarter" idx="14"/>
          </p:nvPr>
        </p:nvSpPr>
        <p:spPr>
          <a:xfrm>
            <a:off x="541337" y="1313645"/>
            <a:ext cx="8047037" cy="4550125"/>
          </a:xfrm>
        </p:spPr>
        <p:txBody>
          <a:bodyPr/>
          <a:lstStyle/>
          <a:p>
            <a:pPr marL="342900" indent="-342900">
              <a:buFont typeface="Arial" panose="020B0604020202020204" pitchFamily="34" charset="0"/>
              <a:buChar char="•"/>
            </a:pPr>
            <a:r>
              <a:rPr lang="en-GB" sz="2800" dirty="0" smtClean="0"/>
              <a:t>ESG is applicable in Azerbaijan</a:t>
            </a:r>
          </a:p>
          <a:p>
            <a:pPr marL="342900" indent="-342900">
              <a:buFont typeface="Arial" panose="020B0604020202020204" pitchFamily="34" charset="0"/>
              <a:buChar char="•"/>
            </a:pPr>
            <a:r>
              <a:rPr lang="en-GB" sz="2800" dirty="0" smtClean="0"/>
              <a:t>Azerbaijani Universities are ready for more development oriented and less control driven system</a:t>
            </a:r>
          </a:p>
          <a:p>
            <a:pPr marL="342900" indent="-342900">
              <a:buFont typeface="Arial" panose="020B0604020202020204" pitchFamily="34" charset="0"/>
              <a:buChar char="•"/>
            </a:pPr>
            <a:r>
              <a:rPr lang="en-GB" sz="2800" dirty="0" smtClean="0"/>
              <a:t>Self-evaluation </a:t>
            </a:r>
            <a:r>
              <a:rPr lang="en-GB" sz="2800" dirty="0"/>
              <a:t>capacity </a:t>
            </a:r>
            <a:r>
              <a:rPr lang="en-GB" sz="2800" dirty="0" smtClean="0"/>
              <a:t>of pilot institutions was positive surprise</a:t>
            </a:r>
          </a:p>
          <a:p>
            <a:pPr marL="342900" indent="-342900">
              <a:buFont typeface="Arial" panose="020B0604020202020204" pitchFamily="34" charset="0"/>
              <a:buChar char="•"/>
            </a:pPr>
            <a:r>
              <a:rPr lang="en-GB" sz="2800" dirty="0" smtClean="0"/>
              <a:t>Azerbaijani students gave important output in the pilots as experts and should be included in future external quality assurance as equal evaluators</a:t>
            </a:r>
          </a:p>
          <a:p>
            <a:endParaRPr lang="en-GB" sz="28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smtClean="0"/>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19</a:t>
            </a:fld>
            <a:endParaRPr lang="fi-FI"/>
          </a:p>
        </p:txBody>
      </p:sp>
    </p:spTree>
    <p:extLst>
      <p:ext uri="{BB962C8B-B14F-4D97-AF65-F5344CB8AC3E}">
        <p14:creationId xmlns:p14="http://schemas.microsoft.com/office/powerpoint/2010/main" val="369406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fi-FI" dirty="0" err="1" smtClean="0"/>
              <a:t>Aim</a:t>
            </a:r>
            <a:r>
              <a:rPr lang="fi-FI" dirty="0" smtClean="0"/>
              <a:t> of </a:t>
            </a:r>
            <a:r>
              <a:rPr lang="fi-FI" dirty="0" err="1" smtClean="0"/>
              <a:t>the</a:t>
            </a:r>
            <a:r>
              <a:rPr lang="fi-FI" dirty="0" smtClean="0"/>
              <a:t> Component 4:</a:t>
            </a:r>
            <a:endParaRPr lang="fi-FI" dirty="0"/>
          </a:p>
        </p:txBody>
      </p:sp>
      <p:sp>
        <p:nvSpPr>
          <p:cNvPr id="5" name="Date Placeholder 4"/>
          <p:cNvSpPr>
            <a:spLocks noGrp="1"/>
          </p:cNvSpPr>
          <p:nvPr>
            <p:ph type="dt" sz="half" idx="15"/>
          </p:nvPr>
        </p:nvSpPr>
        <p:spPr/>
        <p:txBody>
          <a:bodyPr/>
          <a:lstStyle/>
          <a:p>
            <a:pPr>
              <a:defRPr/>
            </a:pPr>
            <a:fld id="{56323907-4EFB-4D50-B9CA-F240FB5F2943}" type="datetime1">
              <a:rPr lang="fi-FI" smtClean="0"/>
              <a:t>17.6.2017</a:t>
            </a:fld>
            <a:endParaRPr lang="fi-FI" dirty="0"/>
          </a:p>
        </p:txBody>
      </p:sp>
      <p:sp>
        <p:nvSpPr>
          <p:cNvPr id="7" name="Slide Number Placeholder 6"/>
          <p:cNvSpPr>
            <a:spLocks noGrp="1"/>
          </p:cNvSpPr>
          <p:nvPr>
            <p:ph type="sldNum" sz="quarter" idx="17"/>
          </p:nvPr>
        </p:nvSpPr>
        <p:spPr/>
        <p:txBody>
          <a:bodyPr/>
          <a:lstStyle/>
          <a:p>
            <a:pPr>
              <a:defRPr/>
            </a:pPr>
            <a:fld id="{BFB6B250-F217-B84A-8E10-659CA258BA50}" type="slidenum">
              <a:rPr lang="fi-FI" smtClean="0"/>
              <a:pPr>
                <a:defRPr/>
              </a:pPr>
              <a:t>2</a:t>
            </a:fld>
            <a:endParaRPr lang="fi-FI"/>
          </a:p>
        </p:txBody>
      </p:sp>
      <p:sp>
        <p:nvSpPr>
          <p:cNvPr id="2" name="Sisällön paikkamerkki 1"/>
          <p:cNvSpPr>
            <a:spLocks noGrp="1"/>
          </p:cNvSpPr>
          <p:nvPr>
            <p:ph sz="quarter" idx="14"/>
          </p:nvPr>
        </p:nvSpPr>
        <p:spPr>
          <a:xfrm>
            <a:off x="541338" y="1352281"/>
            <a:ext cx="8254932" cy="4391695"/>
          </a:xfrm>
        </p:spPr>
        <p:txBody>
          <a:bodyPr/>
          <a:lstStyle/>
          <a:p>
            <a:r>
              <a:rPr lang="en-US" sz="2800" b="0" dirty="0"/>
              <a:t>Result 4: Standards and Guidelines for Quality Assurance in HE in Azerbaijan are developed in line </a:t>
            </a:r>
            <a:r>
              <a:rPr lang="en-US" sz="2800" b="0" dirty="0" smtClean="0"/>
              <a:t>with the </a:t>
            </a:r>
            <a:r>
              <a:rPr lang="en-US" sz="2800" b="0" dirty="0"/>
              <a:t>European Standards and Guidelines for QA </a:t>
            </a:r>
            <a:r>
              <a:rPr lang="en-US" sz="2800" b="0" dirty="0" smtClean="0"/>
              <a:t>and </a:t>
            </a:r>
            <a:r>
              <a:rPr lang="en-US" sz="2800" b="0" dirty="0"/>
              <a:t>tested </a:t>
            </a:r>
            <a:r>
              <a:rPr lang="en-US" sz="2800" b="0" dirty="0" smtClean="0"/>
              <a:t>with </a:t>
            </a:r>
            <a:r>
              <a:rPr lang="en-US" sz="2800" b="0" dirty="0"/>
              <a:t>three HE institutions</a:t>
            </a:r>
            <a:r>
              <a:rPr lang="en-US" sz="2800" b="0" dirty="0" smtClean="0"/>
              <a:t>.</a:t>
            </a:r>
          </a:p>
          <a:p>
            <a:endParaRPr lang="en-US" sz="2800" b="0" dirty="0"/>
          </a:p>
          <a:p>
            <a:r>
              <a:rPr lang="en-US" sz="2800" b="0" dirty="0" smtClean="0"/>
              <a:t>Pilot institutions:</a:t>
            </a:r>
          </a:p>
          <a:p>
            <a:r>
              <a:rPr lang="en-US" sz="2800" b="0" dirty="0"/>
              <a:t>Azerbaijan State Economic </a:t>
            </a:r>
            <a:r>
              <a:rPr lang="en-US" sz="2800" b="0" dirty="0" smtClean="0"/>
              <a:t>University UNEC</a:t>
            </a:r>
          </a:p>
          <a:p>
            <a:r>
              <a:rPr lang="en-US" sz="2800" b="0" dirty="0"/>
              <a:t>Azerbaijan State Pedagogical </a:t>
            </a:r>
            <a:r>
              <a:rPr lang="en-US" sz="2800" b="0" dirty="0" smtClean="0"/>
              <a:t>University ASPU</a:t>
            </a:r>
          </a:p>
          <a:p>
            <a:r>
              <a:rPr lang="en-US" sz="2800" b="0" dirty="0"/>
              <a:t>Azerbaijan Technical </a:t>
            </a:r>
            <a:r>
              <a:rPr lang="en-US" sz="2800" b="0" dirty="0" smtClean="0"/>
              <a:t>University </a:t>
            </a:r>
            <a:r>
              <a:rPr lang="en-US" sz="2800" b="0" dirty="0" err="1" smtClean="0"/>
              <a:t>AzTU</a:t>
            </a:r>
            <a:endParaRPr lang="en-US" sz="2800" b="0" dirty="0" smtClean="0"/>
          </a:p>
          <a:p>
            <a:endParaRPr lang="fi-FI" sz="2800" dirty="0" smtClean="0"/>
          </a:p>
        </p:txBody>
      </p:sp>
    </p:spTree>
    <p:extLst>
      <p:ext uri="{BB962C8B-B14F-4D97-AF65-F5344CB8AC3E}">
        <p14:creationId xmlns:p14="http://schemas.microsoft.com/office/powerpoint/2010/main" val="1387283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85901" y="1066800"/>
            <a:ext cx="7557911" cy="4251325"/>
          </a:xfrm>
        </p:spPr>
      </p:pic>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20</a:t>
            </a:fld>
            <a:endParaRPr lang="fi-FI"/>
          </a:p>
        </p:txBody>
      </p:sp>
      <p:sp>
        <p:nvSpPr>
          <p:cNvPr id="6" name="Suorakulmio 5"/>
          <p:cNvSpPr/>
          <p:nvPr/>
        </p:nvSpPr>
        <p:spPr>
          <a:xfrm>
            <a:off x="965915" y="365270"/>
            <a:ext cx="7377897" cy="6086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4000" dirty="0" err="1" smtClean="0">
                <a:solidFill>
                  <a:schemeClr val="accent1"/>
                </a:solidFill>
              </a:rPr>
              <a:t>Thank</a:t>
            </a:r>
            <a:r>
              <a:rPr lang="fi-FI" sz="4000" dirty="0" smtClean="0">
                <a:solidFill>
                  <a:schemeClr val="accent1"/>
                </a:solidFill>
              </a:rPr>
              <a:t> </a:t>
            </a:r>
            <a:r>
              <a:rPr lang="fi-FI" sz="4000" dirty="0" err="1" smtClean="0">
                <a:solidFill>
                  <a:schemeClr val="accent1"/>
                </a:solidFill>
              </a:rPr>
              <a:t>you</a:t>
            </a:r>
            <a:r>
              <a:rPr lang="fi-FI" sz="4000" dirty="0" smtClean="0">
                <a:solidFill>
                  <a:schemeClr val="accent1"/>
                </a:solidFill>
              </a:rPr>
              <a:t>!</a:t>
            </a:r>
            <a:endParaRPr lang="fi-FI" sz="4000" dirty="0">
              <a:solidFill>
                <a:schemeClr val="accent1"/>
              </a:solidFill>
            </a:endParaRPr>
          </a:p>
        </p:txBody>
      </p:sp>
    </p:spTree>
    <p:extLst>
      <p:ext uri="{BB962C8B-B14F-4D97-AF65-F5344CB8AC3E}">
        <p14:creationId xmlns:p14="http://schemas.microsoft.com/office/powerpoint/2010/main" val="146540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41338" y="381000"/>
            <a:ext cx="8047037" cy="546279"/>
          </a:xfrm>
        </p:spPr>
        <p:txBody>
          <a:bodyPr/>
          <a:lstStyle/>
          <a:p>
            <a:pPr algn="ctr"/>
            <a:r>
              <a:rPr lang="fi-FI" dirty="0" smtClean="0"/>
              <a:t>Main </a:t>
            </a:r>
            <a:r>
              <a:rPr lang="fi-FI" dirty="0" err="1" smtClean="0"/>
              <a:t>Activities</a:t>
            </a:r>
            <a:r>
              <a:rPr lang="fi-FI" dirty="0" smtClean="0"/>
              <a:t> in Component 4:</a:t>
            </a:r>
            <a:endParaRPr lang="fi-FI" dirty="0"/>
          </a:p>
        </p:txBody>
      </p:sp>
      <p:sp>
        <p:nvSpPr>
          <p:cNvPr id="5" name="Date Placeholder 4"/>
          <p:cNvSpPr>
            <a:spLocks noGrp="1"/>
          </p:cNvSpPr>
          <p:nvPr>
            <p:ph type="dt" sz="half" idx="15"/>
          </p:nvPr>
        </p:nvSpPr>
        <p:spPr/>
        <p:txBody>
          <a:bodyPr/>
          <a:lstStyle/>
          <a:p>
            <a:pPr>
              <a:defRPr/>
            </a:pPr>
            <a:fld id="{56323907-4EFB-4D50-B9CA-F240FB5F2943}" type="datetime1">
              <a:rPr lang="fi-FI" smtClean="0"/>
              <a:t>17.6.2017</a:t>
            </a:fld>
            <a:endParaRPr lang="fi-FI" dirty="0"/>
          </a:p>
        </p:txBody>
      </p:sp>
      <p:sp>
        <p:nvSpPr>
          <p:cNvPr id="7" name="Slide Number Placeholder 6"/>
          <p:cNvSpPr>
            <a:spLocks noGrp="1"/>
          </p:cNvSpPr>
          <p:nvPr>
            <p:ph type="sldNum" sz="quarter" idx="17"/>
          </p:nvPr>
        </p:nvSpPr>
        <p:spPr/>
        <p:txBody>
          <a:bodyPr/>
          <a:lstStyle/>
          <a:p>
            <a:pPr>
              <a:defRPr/>
            </a:pPr>
            <a:fld id="{BFB6B250-F217-B84A-8E10-659CA258BA50}" type="slidenum">
              <a:rPr lang="fi-FI" smtClean="0"/>
              <a:pPr>
                <a:defRPr/>
              </a:pPr>
              <a:t>3</a:t>
            </a:fld>
            <a:endParaRPr lang="fi-FI"/>
          </a:p>
        </p:txBody>
      </p:sp>
      <p:sp>
        <p:nvSpPr>
          <p:cNvPr id="2" name="Sisällön paikkamerkki 1"/>
          <p:cNvSpPr>
            <a:spLocks noGrp="1"/>
          </p:cNvSpPr>
          <p:nvPr>
            <p:ph sz="quarter" idx="14"/>
          </p:nvPr>
        </p:nvSpPr>
        <p:spPr>
          <a:xfrm>
            <a:off x="541338" y="1352281"/>
            <a:ext cx="8254932" cy="4783878"/>
          </a:xfrm>
        </p:spPr>
        <p:txBody>
          <a:bodyPr/>
          <a:lstStyle/>
          <a:p>
            <a:pPr marL="514350" indent="-514350">
              <a:buAutoNum type="arabicPeriod"/>
            </a:pPr>
            <a:r>
              <a:rPr lang="fi-FI" sz="3200" b="0" dirty="0" err="1" smtClean="0"/>
              <a:t>Trainings</a:t>
            </a:r>
            <a:r>
              <a:rPr lang="fi-FI" sz="3200" b="0" dirty="0" smtClean="0"/>
              <a:t> for </a:t>
            </a:r>
            <a:r>
              <a:rPr lang="fi-FI" sz="3200" b="0" dirty="0" err="1" smtClean="0"/>
              <a:t>the</a:t>
            </a:r>
            <a:r>
              <a:rPr lang="fi-FI" sz="3200" b="0" dirty="0" smtClean="0"/>
              <a:t> </a:t>
            </a:r>
            <a:r>
              <a:rPr lang="en-US" sz="3200" b="0" dirty="0"/>
              <a:t>EHEA </a:t>
            </a:r>
            <a:r>
              <a:rPr lang="en-US" sz="3200" b="0" dirty="0" smtClean="0"/>
              <a:t>context, ESG and </a:t>
            </a:r>
            <a:r>
              <a:rPr lang="en-US" sz="3200" b="0" dirty="0"/>
              <a:t>EHEA trends and </a:t>
            </a:r>
            <a:r>
              <a:rPr lang="en-US" sz="3200" b="0" dirty="0" smtClean="0"/>
              <a:t>practices</a:t>
            </a:r>
          </a:p>
          <a:p>
            <a:pPr marL="514350" indent="-514350">
              <a:buAutoNum type="arabicPeriod"/>
            </a:pPr>
            <a:r>
              <a:rPr lang="en-US" sz="3200" b="0" dirty="0" smtClean="0"/>
              <a:t>Drafting the Standards </a:t>
            </a:r>
            <a:r>
              <a:rPr lang="en-US" sz="3200" b="0" dirty="0"/>
              <a:t>and Guidelines for Quality Assurance in </a:t>
            </a:r>
            <a:r>
              <a:rPr lang="en-US" sz="3200" b="0" dirty="0" smtClean="0"/>
              <a:t>Azerbaijan</a:t>
            </a:r>
          </a:p>
          <a:p>
            <a:pPr marL="514350" indent="-514350">
              <a:buAutoNum type="arabicPeriod"/>
            </a:pPr>
            <a:r>
              <a:rPr lang="fi-FI" sz="3200" b="0" dirty="0" err="1"/>
              <a:t>Fostering</a:t>
            </a:r>
            <a:r>
              <a:rPr lang="fi-FI" sz="3200" b="0" dirty="0"/>
              <a:t> </a:t>
            </a:r>
            <a:r>
              <a:rPr lang="fi-FI" sz="3200" b="0" dirty="0" err="1"/>
              <a:t>the</a:t>
            </a:r>
            <a:r>
              <a:rPr lang="fi-FI" sz="3200" b="0" dirty="0"/>
              <a:t> </a:t>
            </a:r>
            <a:r>
              <a:rPr lang="fi-FI" sz="3200" b="0" dirty="0" err="1"/>
              <a:t>Self</a:t>
            </a:r>
            <a:r>
              <a:rPr lang="fi-FI" sz="3200" b="0" dirty="0"/>
              <a:t>-Evaluation </a:t>
            </a:r>
            <a:r>
              <a:rPr lang="fi-FI" sz="3200" b="0" dirty="0" err="1" smtClean="0"/>
              <a:t>Capacity</a:t>
            </a:r>
            <a:r>
              <a:rPr lang="fi-FI" sz="3200" b="0" dirty="0" smtClean="0"/>
              <a:t> in 3 </a:t>
            </a:r>
            <a:r>
              <a:rPr lang="fi-FI" sz="3200" b="0" dirty="0" err="1" smtClean="0"/>
              <a:t>Pilot</a:t>
            </a:r>
            <a:r>
              <a:rPr lang="fi-FI" sz="3200" b="0" dirty="0" smtClean="0"/>
              <a:t> </a:t>
            </a:r>
            <a:r>
              <a:rPr lang="fi-FI" sz="3200" b="0" dirty="0" err="1" smtClean="0"/>
              <a:t>institutions</a:t>
            </a:r>
            <a:endParaRPr lang="fi-FI" sz="3200" b="0" dirty="0" smtClean="0"/>
          </a:p>
          <a:p>
            <a:pPr marL="514350" indent="-514350">
              <a:buAutoNum type="arabicPeriod"/>
            </a:pPr>
            <a:r>
              <a:rPr lang="en-US" sz="3200" b="0" dirty="0" smtClean="0"/>
              <a:t>The test </a:t>
            </a:r>
            <a:r>
              <a:rPr lang="en-US" sz="3200" b="0" dirty="0"/>
              <a:t>run of the Standards and Guidelines with 3 </a:t>
            </a:r>
            <a:r>
              <a:rPr lang="en-US" sz="3200" b="0" dirty="0" smtClean="0"/>
              <a:t>universities </a:t>
            </a:r>
            <a:r>
              <a:rPr lang="en-US" sz="3200" b="0" dirty="0"/>
              <a:t>in Azerbaijan</a:t>
            </a:r>
            <a:endParaRPr lang="fi-FI" sz="3200" b="0" dirty="0" smtClean="0"/>
          </a:p>
        </p:txBody>
      </p:sp>
    </p:spTree>
    <p:extLst>
      <p:ext uri="{BB962C8B-B14F-4D97-AF65-F5344CB8AC3E}">
        <p14:creationId xmlns:p14="http://schemas.microsoft.com/office/powerpoint/2010/main" val="214762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47914"/>
          </a:xfrm>
        </p:spPr>
        <p:txBody>
          <a:bodyPr/>
          <a:lstStyle/>
          <a:p>
            <a:pPr algn="ctr"/>
            <a:r>
              <a:rPr lang="fi-FI" dirty="0" smtClean="0"/>
              <a:t>DRAFTING STANDARDS IN QUBA</a:t>
            </a:r>
            <a:r>
              <a:rPr lang="fi-FI" dirty="0"/>
              <a:t/>
            </a:r>
            <a:br>
              <a:rPr lang="fi-FI" dirty="0"/>
            </a:br>
            <a:endParaRPr lang="fi-FI" dirty="0"/>
          </a:p>
        </p:txBody>
      </p:sp>
      <p:pic>
        <p:nvPicPr>
          <p:cNvPr id="6" name="Sisällön paikkamerkki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1338" y="1575561"/>
            <a:ext cx="3894064" cy="4303712"/>
          </a:xfrm>
        </p:spPr>
      </p:pic>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4</a:t>
            </a:fld>
            <a:endParaRPr lang="fi-FI"/>
          </a:p>
        </p:txBody>
      </p:sp>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856" y="1575561"/>
            <a:ext cx="4205261" cy="4303712"/>
          </a:xfrm>
          <a:prstGeom prst="rect">
            <a:avLst/>
          </a:prstGeom>
        </p:spPr>
      </p:pic>
    </p:spTree>
    <p:extLst>
      <p:ext uri="{BB962C8B-B14F-4D97-AF65-F5344CB8AC3E}">
        <p14:creationId xmlns:p14="http://schemas.microsoft.com/office/powerpoint/2010/main" val="1582453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fi-FI" dirty="0" err="1" smtClean="0"/>
              <a:t>Aims</a:t>
            </a:r>
            <a:r>
              <a:rPr lang="fi-FI" dirty="0" smtClean="0"/>
              <a:t> of </a:t>
            </a:r>
            <a:r>
              <a:rPr lang="fi-FI" dirty="0" err="1" smtClean="0"/>
              <a:t>the</a:t>
            </a:r>
            <a:r>
              <a:rPr lang="fi-FI" dirty="0" smtClean="0"/>
              <a:t> </a:t>
            </a:r>
            <a:r>
              <a:rPr lang="fi-FI" dirty="0" err="1" smtClean="0"/>
              <a:t>institutional</a:t>
            </a:r>
            <a:r>
              <a:rPr lang="fi-FI" dirty="0" smtClean="0"/>
              <a:t> </a:t>
            </a:r>
            <a:r>
              <a:rPr lang="fi-FI" dirty="0" err="1" smtClean="0"/>
              <a:t>evaluation</a:t>
            </a:r>
            <a:endParaRPr lang="fi-FI" dirty="0"/>
          </a:p>
        </p:txBody>
      </p:sp>
      <p:sp>
        <p:nvSpPr>
          <p:cNvPr id="5" name="Date Placeholder 4"/>
          <p:cNvSpPr>
            <a:spLocks noGrp="1"/>
          </p:cNvSpPr>
          <p:nvPr>
            <p:ph type="dt" sz="half" idx="15"/>
          </p:nvPr>
        </p:nvSpPr>
        <p:spPr/>
        <p:txBody>
          <a:bodyPr/>
          <a:lstStyle/>
          <a:p>
            <a:pPr>
              <a:defRPr/>
            </a:pPr>
            <a:fld id="{56323907-4EFB-4D50-B9CA-F240FB5F2943}" type="datetime1">
              <a:rPr lang="fi-FI" smtClean="0"/>
              <a:t>17.6.2017</a:t>
            </a:fld>
            <a:endParaRPr lang="fi-FI" dirty="0"/>
          </a:p>
        </p:txBody>
      </p:sp>
      <p:sp>
        <p:nvSpPr>
          <p:cNvPr id="7" name="Slide Number Placeholder 6"/>
          <p:cNvSpPr>
            <a:spLocks noGrp="1"/>
          </p:cNvSpPr>
          <p:nvPr>
            <p:ph type="sldNum" sz="quarter" idx="17"/>
          </p:nvPr>
        </p:nvSpPr>
        <p:spPr/>
        <p:txBody>
          <a:bodyPr/>
          <a:lstStyle/>
          <a:p>
            <a:pPr>
              <a:defRPr/>
            </a:pPr>
            <a:fld id="{BFB6B250-F217-B84A-8E10-659CA258BA50}" type="slidenum">
              <a:rPr lang="fi-FI" smtClean="0"/>
              <a:pPr>
                <a:defRPr/>
              </a:pPr>
              <a:t>5</a:t>
            </a:fld>
            <a:endParaRPr lang="fi-FI"/>
          </a:p>
        </p:txBody>
      </p:sp>
      <p:sp>
        <p:nvSpPr>
          <p:cNvPr id="2" name="Sisällön paikkamerkki 1"/>
          <p:cNvSpPr>
            <a:spLocks noGrp="1"/>
          </p:cNvSpPr>
          <p:nvPr>
            <p:ph sz="quarter" idx="14"/>
          </p:nvPr>
        </p:nvSpPr>
        <p:spPr>
          <a:xfrm>
            <a:off x="541338" y="1194328"/>
            <a:ext cx="8254932" cy="3464417"/>
          </a:xfrm>
        </p:spPr>
        <p:txBody>
          <a:bodyPr/>
          <a:lstStyle/>
          <a:p>
            <a:pPr marL="457200" lvl="0" indent="-457200">
              <a:buClr>
                <a:schemeClr val="tx2"/>
              </a:buClr>
              <a:buFont typeface="Wingdings" panose="05000000000000000000" pitchFamily="2" charset="2"/>
              <a:buChar char="Ø"/>
            </a:pPr>
            <a:r>
              <a:rPr lang="en-GB" sz="2800" b="0" dirty="0" smtClean="0"/>
              <a:t>Support the </a:t>
            </a:r>
            <a:r>
              <a:rPr lang="en-GB" sz="2800" dirty="0"/>
              <a:t>s</a:t>
            </a:r>
            <a:r>
              <a:rPr lang="en-GB" sz="2800" dirty="0" smtClean="0"/>
              <a:t>trategic management </a:t>
            </a:r>
            <a:r>
              <a:rPr lang="en-GB" sz="2800" b="0" dirty="0" smtClean="0"/>
              <a:t>of the higher education institution</a:t>
            </a:r>
          </a:p>
          <a:p>
            <a:pPr marL="457200" lvl="0" indent="-457200">
              <a:buClr>
                <a:schemeClr val="tx2"/>
              </a:buClr>
              <a:buFont typeface="Wingdings" panose="05000000000000000000" pitchFamily="2" charset="2"/>
              <a:buChar char="Ø"/>
            </a:pPr>
            <a:endParaRPr lang="fi-FI" sz="2800" b="0" dirty="0"/>
          </a:p>
          <a:p>
            <a:pPr marL="457200" lvl="0" indent="-457200">
              <a:buClr>
                <a:schemeClr val="tx2"/>
              </a:buClr>
              <a:buFont typeface="Wingdings" panose="05000000000000000000" pitchFamily="2" charset="2"/>
              <a:buChar char="Ø"/>
            </a:pPr>
            <a:r>
              <a:rPr lang="en-GB" sz="2800" b="0" dirty="0" smtClean="0"/>
              <a:t>Provide </a:t>
            </a:r>
            <a:r>
              <a:rPr lang="en-GB" sz="2800" dirty="0" smtClean="0"/>
              <a:t>external feedback </a:t>
            </a:r>
            <a:r>
              <a:rPr lang="en-GB" sz="2800" b="0" dirty="0" smtClean="0"/>
              <a:t>to the institution’s own internal quality assurance procedures</a:t>
            </a:r>
          </a:p>
          <a:p>
            <a:pPr marL="457200" lvl="0" indent="-457200">
              <a:buClr>
                <a:schemeClr val="tx2"/>
              </a:buClr>
              <a:buFont typeface="Wingdings" panose="05000000000000000000" pitchFamily="2" charset="2"/>
              <a:buChar char="Ø"/>
            </a:pPr>
            <a:endParaRPr lang="en-GB" sz="2800" b="0" dirty="0" smtClean="0"/>
          </a:p>
          <a:p>
            <a:pPr marL="457200" lvl="0" indent="-457200">
              <a:buClr>
                <a:schemeClr val="tx2"/>
              </a:buClr>
              <a:buFont typeface="Wingdings" panose="05000000000000000000" pitchFamily="2" charset="2"/>
              <a:buChar char="Ø"/>
            </a:pPr>
            <a:r>
              <a:rPr lang="en-GB" sz="2800" b="0" dirty="0" smtClean="0"/>
              <a:t>Inform </a:t>
            </a:r>
            <a:r>
              <a:rPr lang="en-GB" sz="2800" dirty="0" smtClean="0"/>
              <a:t>all</a:t>
            </a:r>
            <a:r>
              <a:rPr lang="en-GB" sz="2800" b="0" dirty="0" smtClean="0"/>
              <a:t> </a:t>
            </a:r>
            <a:r>
              <a:rPr lang="en-GB" sz="2800" dirty="0" smtClean="0"/>
              <a:t>stakeholders</a:t>
            </a:r>
            <a:r>
              <a:rPr lang="en-GB" sz="2800" b="0" dirty="0" smtClean="0"/>
              <a:t> of the compliance of the process and outcomes of teaching and learning to the European standards and guidelines for quality assurance in higher education, ESG.</a:t>
            </a:r>
            <a:endParaRPr lang="en-GB" sz="2800" dirty="0">
              <a:solidFill>
                <a:schemeClr val="tx2"/>
              </a:solidFill>
              <a:latin typeface="Georgia" panose="02040502050405020303" pitchFamily="18" charset="0"/>
            </a:endParaRPr>
          </a:p>
          <a:p>
            <a:endParaRPr lang="fi-FI" dirty="0" smtClean="0"/>
          </a:p>
        </p:txBody>
      </p:sp>
    </p:spTree>
    <p:extLst>
      <p:ext uri="{BB962C8B-B14F-4D97-AF65-F5344CB8AC3E}">
        <p14:creationId xmlns:p14="http://schemas.microsoft.com/office/powerpoint/2010/main" val="1043934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381000"/>
            <a:ext cx="8047037" cy="562429"/>
          </a:xfrm>
        </p:spPr>
        <p:txBody>
          <a:bodyPr/>
          <a:lstStyle/>
          <a:p>
            <a:pPr algn="ctr"/>
            <a:r>
              <a:rPr lang="en-GB" dirty="0" smtClean="0"/>
              <a:t>ASSESMENT AREAS</a:t>
            </a:r>
            <a:r>
              <a:rPr lang="fi-FI" dirty="0"/>
              <a:t/>
            </a:r>
            <a:br>
              <a:rPr lang="fi-FI" dirty="0"/>
            </a:br>
            <a:endParaRPr lang="fi-FI" dirty="0"/>
          </a:p>
        </p:txBody>
      </p:sp>
      <p:sp>
        <p:nvSpPr>
          <p:cNvPr id="3" name="Sisällön paikkamerkki 2"/>
          <p:cNvSpPr>
            <a:spLocks noGrp="1"/>
          </p:cNvSpPr>
          <p:nvPr>
            <p:ph sz="quarter" idx="14"/>
          </p:nvPr>
        </p:nvSpPr>
        <p:spPr>
          <a:xfrm>
            <a:off x="541337" y="1249251"/>
            <a:ext cx="8047037" cy="4597757"/>
          </a:xfrm>
        </p:spPr>
        <p:txBody>
          <a:bodyPr/>
          <a:lstStyle/>
          <a:p>
            <a:r>
              <a:rPr lang="en-US" sz="2800" dirty="0"/>
              <a:t>I. STRATEGIC PLANNING</a:t>
            </a:r>
          </a:p>
          <a:p>
            <a:r>
              <a:rPr lang="en-US" sz="2800" dirty="0"/>
              <a:t>II. MANAGEMENT</a:t>
            </a:r>
          </a:p>
          <a:p>
            <a:r>
              <a:rPr lang="en-US" sz="2800" dirty="0"/>
              <a:t>III. HUMAN RESOURCES</a:t>
            </a:r>
          </a:p>
          <a:p>
            <a:r>
              <a:rPr lang="en-US" sz="2800" dirty="0"/>
              <a:t>IV. STUDY PROGRAMMES AND THEIR DEVELOPMENT</a:t>
            </a:r>
          </a:p>
          <a:p>
            <a:r>
              <a:rPr lang="en-US" sz="2800" dirty="0"/>
              <a:t>V. STUDENTS</a:t>
            </a:r>
          </a:p>
          <a:p>
            <a:r>
              <a:rPr lang="en-US" sz="2800" dirty="0"/>
              <a:t>VI. RESEARCH ACTIVITIES</a:t>
            </a:r>
          </a:p>
          <a:p>
            <a:r>
              <a:rPr lang="en-US" sz="2800" dirty="0"/>
              <a:t>VII. TEACHING AND LEARNING RESOURCES AND SUPPORT SERVICES</a:t>
            </a:r>
            <a:endParaRPr lang="en-GB" sz="2800" dirty="0" smtClean="0"/>
          </a:p>
          <a:p>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smtClean="0">
              <a:solidFill>
                <a:schemeClr val="accent5"/>
              </a:solidFill>
            </a:endParaRPr>
          </a:p>
          <a:p>
            <a:pPr marL="514350" indent="-514350">
              <a:buFont typeface="+mj-lt"/>
              <a:buAutoNum type="arabicPeriod"/>
            </a:pPr>
            <a:endParaRPr lang="en-GB" sz="2800" dirty="0">
              <a:solidFill>
                <a:schemeClr val="accent5"/>
              </a:solidFill>
            </a:endParaRPr>
          </a:p>
          <a:p>
            <a:pPr marL="457200" indent="-457200">
              <a:buFont typeface="Wingdings" panose="05000000000000000000" pitchFamily="2" charset="2"/>
              <a:buChar char="Ø"/>
            </a:pPr>
            <a:endParaRPr lang="fi-FI" sz="2800" b="0"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6</a:t>
            </a:fld>
            <a:endParaRPr lang="fi-FI"/>
          </a:p>
        </p:txBody>
      </p:sp>
    </p:spTree>
    <p:extLst>
      <p:ext uri="{BB962C8B-B14F-4D97-AF65-F5344CB8AC3E}">
        <p14:creationId xmlns:p14="http://schemas.microsoft.com/office/powerpoint/2010/main" val="1878776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fi-FI" dirty="0" err="1" smtClean="0"/>
              <a:t>Outcome</a:t>
            </a:r>
            <a:r>
              <a:rPr lang="fi-FI" dirty="0" smtClean="0"/>
              <a:t> of </a:t>
            </a:r>
            <a:r>
              <a:rPr lang="fi-FI" dirty="0" err="1" smtClean="0"/>
              <a:t>the</a:t>
            </a:r>
            <a:r>
              <a:rPr lang="fi-FI" dirty="0" smtClean="0"/>
              <a:t> </a:t>
            </a:r>
            <a:r>
              <a:rPr lang="fi-FI" dirty="0" err="1" smtClean="0"/>
              <a:t>institutional</a:t>
            </a:r>
            <a:r>
              <a:rPr lang="fi-FI" dirty="0" smtClean="0"/>
              <a:t> </a:t>
            </a:r>
            <a:r>
              <a:rPr lang="fi-FI" dirty="0" err="1" smtClean="0"/>
              <a:t>evaluation</a:t>
            </a:r>
            <a:endParaRPr lang="fi-FI" dirty="0"/>
          </a:p>
        </p:txBody>
      </p:sp>
      <p:sp>
        <p:nvSpPr>
          <p:cNvPr id="5" name="Date Placeholder 4"/>
          <p:cNvSpPr>
            <a:spLocks noGrp="1"/>
          </p:cNvSpPr>
          <p:nvPr>
            <p:ph type="dt" sz="half" idx="15"/>
          </p:nvPr>
        </p:nvSpPr>
        <p:spPr/>
        <p:txBody>
          <a:bodyPr/>
          <a:lstStyle/>
          <a:p>
            <a:pPr>
              <a:defRPr/>
            </a:pPr>
            <a:fld id="{56323907-4EFB-4D50-B9CA-F240FB5F2943}" type="datetime1">
              <a:rPr lang="fi-FI" smtClean="0"/>
              <a:t>17.6.2017</a:t>
            </a:fld>
            <a:endParaRPr lang="fi-FI" dirty="0"/>
          </a:p>
        </p:txBody>
      </p:sp>
      <p:sp>
        <p:nvSpPr>
          <p:cNvPr id="7" name="Slide Number Placeholder 6"/>
          <p:cNvSpPr>
            <a:spLocks noGrp="1"/>
          </p:cNvSpPr>
          <p:nvPr>
            <p:ph type="sldNum" sz="quarter" idx="17"/>
          </p:nvPr>
        </p:nvSpPr>
        <p:spPr/>
        <p:txBody>
          <a:bodyPr/>
          <a:lstStyle/>
          <a:p>
            <a:pPr>
              <a:defRPr/>
            </a:pPr>
            <a:fld id="{BFB6B250-F217-B84A-8E10-659CA258BA50}" type="slidenum">
              <a:rPr lang="fi-FI" smtClean="0"/>
              <a:pPr>
                <a:defRPr/>
              </a:pPr>
              <a:t>7</a:t>
            </a:fld>
            <a:endParaRPr lang="fi-FI"/>
          </a:p>
        </p:txBody>
      </p:sp>
      <p:sp>
        <p:nvSpPr>
          <p:cNvPr id="2" name="Sisällön paikkamerkki 1"/>
          <p:cNvSpPr>
            <a:spLocks noGrp="1"/>
          </p:cNvSpPr>
          <p:nvPr>
            <p:ph sz="quarter" idx="14"/>
          </p:nvPr>
        </p:nvSpPr>
        <p:spPr>
          <a:xfrm>
            <a:off x="541338" y="1133341"/>
            <a:ext cx="8254932" cy="4803225"/>
          </a:xfrm>
        </p:spPr>
        <p:txBody>
          <a:bodyPr/>
          <a:lstStyle/>
          <a:p>
            <a:pPr algn="ctr"/>
            <a:endParaRPr lang="en-GB" sz="2400" b="0" dirty="0" smtClean="0"/>
          </a:p>
          <a:p>
            <a:pPr algn="ctr"/>
            <a:r>
              <a:rPr lang="en-GB" sz="3200" b="0" dirty="0" smtClean="0"/>
              <a:t>The outcome of the Pilot </a:t>
            </a:r>
            <a:r>
              <a:rPr lang="en-GB" sz="3200" b="0" dirty="0"/>
              <a:t>E</a:t>
            </a:r>
            <a:r>
              <a:rPr lang="en-GB" sz="3200" b="0" dirty="0" smtClean="0"/>
              <a:t>valuation </a:t>
            </a:r>
          </a:p>
          <a:p>
            <a:pPr algn="ctr"/>
            <a:r>
              <a:rPr lang="en-GB" sz="3200" b="0" dirty="0" smtClean="0"/>
              <a:t>will </a:t>
            </a:r>
            <a:r>
              <a:rPr lang="en-GB" sz="3200" b="0" dirty="0"/>
              <a:t>be a </a:t>
            </a:r>
            <a:r>
              <a:rPr lang="en-GB" sz="3200" dirty="0"/>
              <a:t>public report </a:t>
            </a:r>
            <a:r>
              <a:rPr lang="en-GB" sz="3200" b="0" dirty="0" smtClean="0"/>
              <a:t>identifying </a:t>
            </a:r>
          </a:p>
          <a:p>
            <a:pPr algn="ctr"/>
            <a:r>
              <a:rPr lang="en-GB" sz="3200" dirty="0" smtClean="0">
                <a:solidFill>
                  <a:schemeClr val="accent5"/>
                </a:solidFill>
              </a:rPr>
              <a:t>strengths</a:t>
            </a:r>
            <a:r>
              <a:rPr lang="en-GB" sz="3200" b="0" dirty="0" smtClean="0"/>
              <a:t> </a:t>
            </a:r>
            <a:r>
              <a:rPr lang="en-GB" sz="3200" b="0" dirty="0"/>
              <a:t>and </a:t>
            </a:r>
            <a:r>
              <a:rPr lang="en-GB" sz="3200" dirty="0" smtClean="0">
                <a:solidFill>
                  <a:schemeClr val="accent5"/>
                </a:solidFill>
              </a:rPr>
              <a:t>good </a:t>
            </a:r>
            <a:r>
              <a:rPr lang="en-GB" sz="3200" dirty="0">
                <a:solidFill>
                  <a:schemeClr val="accent5"/>
                </a:solidFill>
              </a:rPr>
              <a:t>practices </a:t>
            </a:r>
            <a:endParaRPr lang="en-GB" sz="3200" dirty="0" smtClean="0">
              <a:solidFill>
                <a:schemeClr val="accent5"/>
              </a:solidFill>
            </a:endParaRPr>
          </a:p>
          <a:p>
            <a:pPr algn="ctr"/>
            <a:r>
              <a:rPr lang="en-GB" sz="3200" b="0" dirty="0" smtClean="0"/>
              <a:t>of the university </a:t>
            </a:r>
            <a:endParaRPr lang="en-GB" sz="3200" b="0" dirty="0"/>
          </a:p>
          <a:p>
            <a:pPr algn="ctr"/>
            <a:r>
              <a:rPr lang="en-GB" sz="3200" b="0" dirty="0" smtClean="0"/>
              <a:t>and giving </a:t>
            </a:r>
            <a:r>
              <a:rPr lang="en-GB" sz="3200" dirty="0" smtClean="0">
                <a:solidFill>
                  <a:schemeClr val="accent5"/>
                </a:solidFill>
              </a:rPr>
              <a:t>recommendations </a:t>
            </a:r>
          </a:p>
          <a:p>
            <a:pPr algn="ctr"/>
            <a:r>
              <a:rPr lang="en-GB" sz="3200" b="0" dirty="0" smtClean="0"/>
              <a:t>for improvement.</a:t>
            </a:r>
            <a:endParaRPr lang="fi-FI" sz="3200" b="0" dirty="0"/>
          </a:p>
          <a:p>
            <a:endParaRPr lang="fi-FI" b="0" dirty="0"/>
          </a:p>
        </p:txBody>
      </p:sp>
    </p:spTree>
    <p:extLst>
      <p:ext uri="{BB962C8B-B14F-4D97-AF65-F5344CB8AC3E}">
        <p14:creationId xmlns:p14="http://schemas.microsoft.com/office/powerpoint/2010/main" val="2167446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2">
            <a:extLst>
              <a:ext uri="{28A0092B-C50C-407E-A947-70E740481C1C}">
                <a14:useLocalDpi xmlns:a14="http://schemas.microsoft.com/office/drawing/2010/main" val="0"/>
              </a:ext>
            </a:extLst>
          </a:blip>
          <a:srcRect b="13655"/>
          <a:stretch/>
        </p:blipFill>
        <p:spPr>
          <a:xfrm>
            <a:off x="2228256" y="-1"/>
            <a:ext cx="6915744" cy="6858001"/>
          </a:xfrm>
          <a:prstGeom prst="rect">
            <a:avLst/>
          </a:prstGeom>
        </p:spPr>
      </p:pic>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8</a:t>
            </a:fld>
            <a:endParaRPr lang="fi-FI"/>
          </a:p>
        </p:txBody>
      </p:sp>
      <p:sp>
        <p:nvSpPr>
          <p:cNvPr id="2" name="Suorakulmio 1"/>
          <p:cNvSpPr/>
          <p:nvPr/>
        </p:nvSpPr>
        <p:spPr>
          <a:xfrm>
            <a:off x="296213" y="579550"/>
            <a:ext cx="1700012" cy="5460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4000" b="1" dirty="0" smtClean="0">
                <a:solidFill>
                  <a:schemeClr val="tx1"/>
                </a:solidFill>
              </a:rPr>
              <a:t>V</a:t>
            </a:r>
          </a:p>
          <a:p>
            <a:pPr algn="ctr"/>
            <a:r>
              <a:rPr lang="fi-FI" sz="4000" b="1" dirty="0" smtClean="0">
                <a:solidFill>
                  <a:schemeClr val="tx1"/>
                </a:solidFill>
              </a:rPr>
              <a:t>I</a:t>
            </a:r>
          </a:p>
          <a:p>
            <a:pPr algn="ctr"/>
            <a:r>
              <a:rPr lang="fi-FI" sz="4000" b="1" dirty="0" smtClean="0">
                <a:solidFill>
                  <a:schemeClr val="tx1"/>
                </a:solidFill>
              </a:rPr>
              <a:t>S</a:t>
            </a:r>
          </a:p>
          <a:p>
            <a:pPr algn="ctr"/>
            <a:r>
              <a:rPr lang="fi-FI" sz="4000" b="1" dirty="0" smtClean="0">
                <a:solidFill>
                  <a:schemeClr val="tx1"/>
                </a:solidFill>
              </a:rPr>
              <a:t>I</a:t>
            </a:r>
          </a:p>
          <a:p>
            <a:pPr algn="ctr"/>
            <a:r>
              <a:rPr lang="fi-FI" sz="4000" b="1" dirty="0">
                <a:solidFill>
                  <a:schemeClr val="tx1"/>
                </a:solidFill>
              </a:rPr>
              <a:t>T</a:t>
            </a:r>
          </a:p>
        </p:txBody>
      </p:sp>
    </p:spTree>
    <p:extLst>
      <p:ext uri="{BB962C8B-B14F-4D97-AF65-F5344CB8AC3E}">
        <p14:creationId xmlns:p14="http://schemas.microsoft.com/office/powerpoint/2010/main" val="2077747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1338" y="206062"/>
            <a:ext cx="8047037" cy="686567"/>
          </a:xfrm>
        </p:spPr>
        <p:txBody>
          <a:bodyPr/>
          <a:lstStyle/>
          <a:p>
            <a:r>
              <a:rPr lang="en-AU" dirty="0" smtClean="0"/>
              <a:t>Summary of assessment of 3 Pilots:</a:t>
            </a:r>
            <a:endParaRPr lang="en-AU" dirty="0"/>
          </a:p>
        </p:txBody>
      </p:sp>
      <p:sp>
        <p:nvSpPr>
          <p:cNvPr id="4" name="Päivämäärän paikkamerkki 3"/>
          <p:cNvSpPr>
            <a:spLocks noGrp="1"/>
          </p:cNvSpPr>
          <p:nvPr>
            <p:ph type="dt" sz="half" idx="15"/>
          </p:nvPr>
        </p:nvSpPr>
        <p:spPr/>
        <p:txBody>
          <a:bodyPr/>
          <a:lstStyle/>
          <a:p>
            <a:pPr>
              <a:defRPr/>
            </a:pPr>
            <a:fld id="{754F8F17-3624-4A3C-BF8E-67F16148186A}" type="datetime1">
              <a:rPr lang="fi-FI" smtClean="0"/>
              <a:t>17.6.2017</a:t>
            </a:fld>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9</a:t>
            </a:fld>
            <a:endParaRPr lang="fi-FI"/>
          </a:p>
        </p:txBody>
      </p:sp>
      <p:graphicFrame>
        <p:nvGraphicFramePr>
          <p:cNvPr id="6" name="Taulukko 5"/>
          <p:cNvGraphicFramePr>
            <a:graphicFrameLocks noGrp="1"/>
          </p:cNvGraphicFramePr>
          <p:nvPr>
            <p:extLst>
              <p:ext uri="{D42A27DB-BD31-4B8C-83A1-F6EECF244321}">
                <p14:modId xmlns:p14="http://schemas.microsoft.com/office/powerpoint/2010/main" val="3543581839"/>
              </p:ext>
            </p:extLst>
          </p:nvPr>
        </p:nvGraphicFramePr>
        <p:xfrm>
          <a:off x="673099" y="721217"/>
          <a:ext cx="7886701" cy="5280338"/>
        </p:xfrm>
        <a:graphic>
          <a:graphicData uri="http://schemas.openxmlformats.org/drawingml/2006/table">
            <a:tbl>
              <a:tblPr firstRow="1" firstCol="1" bandRow="1" bandCol="1">
                <a:tableStyleId>{5A111915-BE36-4E01-A7E5-04B1672EAD32}</a:tableStyleId>
              </a:tblPr>
              <a:tblGrid>
                <a:gridCol w="2392073"/>
                <a:gridCol w="1094704"/>
                <a:gridCol w="1376560"/>
                <a:gridCol w="1511682"/>
                <a:gridCol w="1511682"/>
              </a:tblGrid>
              <a:tr h="652105">
                <a:tc>
                  <a:txBody>
                    <a:bodyPr/>
                    <a:lstStyle/>
                    <a:p>
                      <a:pPr algn="just">
                        <a:lnSpc>
                          <a:spcPct val="115000"/>
                        </a:lnSpc>
                        <a:spcBef>
                          <a:spcPts val="1200"/>
                        </a:spcBef>
                        <a:spcAft>
                          <a:spcPts val="1000"/>
                        </a:spcAft>
                      </a:pPr>
                      <a:r>
                        <a:rPr lang="en-GB" sz="1100" dirty="0">
                          <a:effectLst/>
                        </a:rPr>
                        <a:t> </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nSpc>
                          <a:spcPct val="115000"/>
                        </a:lnSpc>
                        <a:spcBef>
                          <a:spcPts val="1200"/>
                        </a:spcBef>
                        <a:spcAft>
                          <a:spcPts val="1000"/>
                        </a:spcAft>
                      </a:pPr>
                      <a:r>
                        <a:rPr lang="en-GB" sz="1200" dirty="0">
                          <a:effectLst/>
                        </a:rPr>
                        <a:t>Fully conforms to requirements</a:t>
                      </a:r>
                      <a:endParaRPr lang="fi-FI"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nSpc>
                          <a:spcPct val="115000"/>
                        </a:lnSpc>
                        <a:spcBef>
                          <a:spcPts val="1200"/>
                        </a:spcBef>
                        <a:spcAft>
                          <a:spcPts val="1000"/>
                        </a:spcAft>
                      </a:pPr>
                      <a:r>
                        <a:rPr lang="en-GB" sz="1200" dirty="0">
                          <a:effectLst/>
                        </a:rPr>
                        <a:t>Mostly conforms to requirements</a:t>
                      </a:r>
                      <a:endParaRPr lang="fi-FI"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nSpc>
                          <a:spcPct val="115000"/>
                        </a:lnSpc>
                        <a:spcBef>
                          <a:spcPts val="1200"/>
                        </a:spcBef>
                        <a:spcAft>
                          <a:spcPts val="1000"/>
                        </a:spcAft>
                      </a:pPr>
                      <a:r>
                        <a:rPr lang="en-GB" sz="1200" dirty="0">
                          <a:effectLst/>
                        </a:rPr>
                        <a:t>Partially conforms to requirements</a:t>
                      </a:r>
                      <a:endParaRPr lang="fi-FI"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nSpc>
                          <a:spcPct val="115000"/>
                        </a:lnSpc>
                        <a:spcBef>
                          <a:spcPts val="1200"/>
                        </a:spcBef>
                        <a:spcAft>
                          <a:spcPts val="1000"/>
                        </a:spcAft>
                      </a:pPr>
                      <a:r>
                        <a:rPr lang="en-GB" sz="1200" dirty="0">
                          <a:effectLst/>
                        </a:rPr>
                        <a:t>Does not conform to requirements</a:t>
                      </a:r>
                      <a:endParaRPr lang="fi-FI"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r>
              <a:tr h="568672">
                <a:tc>
                  <a:txBody>
                    <a:bodyPr/>
                    <a:lstStyle/>
                    <a:p>
                      <a:pPr>
                        <a:lnSpc>
                          <a:spcPct val="115000"/>
                        </a:lnSpc>
                        <a:spcBef>
                          <a:spcPts val="1200"/>
                        </a:spcBef>
                        <a:spcAft>
                          <a:spcPts val="0"/>
                        </a:spcAft>
                      </a:pPr>
                      <a:r>
                        <a:rPr lang="en-GB" sz="1600" spc="-10" dirty="0">
                          <a:effectLst/>
                        </a:rPr>
                        <a:t>1. Strategic planning</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just">
                        <a:lnSpc>
                          <a:spcPct val="115000"/>
                        </a:lnSpc>
                        <a:spcBef>
                          <a:spcPts val="1200"/>
                        </a:spcBef>
                        <a:spcAft>
                          <a:spcPts val="1000"/>
                        </a:spcAft>
                      </a:pPr>
                      <a:r>
                        <a:rPr lang="en-GB" sz="1100" dirty="0">
                          <a:effectLst/>
                        </a:rPr>
                        <a:t> </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ctr">
                        <a:lnSpc>
                          <a:spcPct val="115000"/>
                        </a:lnSpc>
                        <a:spcBef>
                          <a:spcPts val="1200"/>
                        </a:spcBef>
                        <a:spcAft>
                          <a:spcPts val="1000"/>
                        </a:spcAft>
                      </a:pP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ctr">
                        <a:lnSpc>
                          <a:spcPct val="115000"/>
                        </a:lnSpc>
                        <a:spcBef>
                          <a:spcPts val="1200"/>
                        </a:spcBef>
                        <a:spcAft>
                          <a:spcPts val="1000"/>
                        </a:spcAft>
                      </a:pPr>
                      <a:r>
                        <a:rPr lang="en-GB" sz="2000" dirty="0" smtClean="0">
                          <a:effectLst/>
                          <a:latin typeface="+mj-lt"/>
                        </a:rPr>
                        <a:t>X </a:t>
                      </a:r>
                      <a:r>
                        <a:rPr lang="en-GB" sz="2000" dirty="0" err="1" smtClean="0">
                          <a:effectLst/>
                          <a:latin typeface="+mj-lt"/>
                        </a:rPr>
                        <a:t>X</a:t>
                      </a:r>
                      <a:r>
                        <a:rPr lang="en-GB" sz="2000" baseline="0" dirty="0" smtClean="0">
                          <a:effectLst/>
                          <a:latin typeface="+mj-lt"/>
                        </a:rPr>
                        <a:t> </a:t>
                      </a:r>
                      <a:r>
                        <a:rPr lang="en-GB" sz="2000" baseline="0" dirty="0" err="1" smtClean="0">
                          <a:effectLst/>
                          <a:latin typeface="+mj-lt"/>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just">
                        <a:lnSpc>
                          <a:spcPct val="115000"/>
                        </a:lnSpc>
                        <a:spcBef>
                          <a:spcPts val="1200"/>
                        </a:spcBef>
                        <a:spcAft>
                          <a:spcPts val="1000"/>
                        </a:spcAft>
                      </a:pPr>
                      <a:r>
                        <a:rPr lang="en-GB" sz="1100" dirty="0">
                          <a:effectLst/>
                        </a:rPr>
                        <a:t> </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r>
              <a:tr h="662041">
                <a:tc>
                  <a:txBody>
                    <a:bodyPr/>
                    <a:lstStyle/>
                    <a:p>
                      <a:pPr>
                        <a:lnSpc>
                          <a:spcPct val="115000"/>
                        </a:lnSpc>
                        <a:spcBef>
                          <a:spcPts val="1200"/>
                        </a:spcBef>
                        <a:spcAft>
                          <a:spcPts val="0"/>
                        </a:spcAft>
                      </a:pPr>
                      <a:r>
                        <a:rPr lang="en-GB" sz="1600" spc="-10" dirty="0">
                          <a:effectLst/>
                        </a:rPr>
                        <a:t>2. Management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just">
                        <a:lnSpc>
                          <a:spcPct val="115000"/>
                        </a:lnSpc>
                        <a:spcBef>
                          <a:spcPts val="1200"/>
                        </a:spcBef>
                        <a:spcAft>
                          <a:spcPts val="1000"/>
                        </a:spcAft>
                      </a:pPr>
                      <a:r>
                        <a:rPr lang="en-GB" sz="1100" dirty="0">
                          <a:effectLst/>
                        </a:rPr>
                        <a:t> </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marL="0" marR="0" lvl="0" indent="0" algn="ctr" defTabSz="457200" rtl="0" eaLnBrk="1" fontAlgn="auto" latinLnBrk="0" hangingPunct="1">
                        <a:lnSpc>
                          <a:spcPct val="115000"/>
                        </a:lnSpc>
                        <a:spcBef>
                          <a:spcPts val="1200"/>
                        </a:spcBef>
                        <a:spcAft>
                          <a:spcPts val="1000"/>
                        </a:spcAft>
                        <a:buClrTx/>
                        <a:buSzTx/>
                        <a:buFontTx/>
                        <a:buNone/>
                        <a:tabLst/>
                        <a:defRPr/>
                      </a:pPr>
                      <a:r>
                        <a:rPr lang="en-GB" sz="2000" dirty="0" smtClean="0">
                          <a:effectLst/>
                          <a:latin typeface="+mj-lt"/>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ctr">
                        <a:lnSpc>
                          <a:spcPct val="115000"/>
                        </a:lnSpc>
                        <a:spcBef>
                          <a:spcPts val="1200"/>
                        </a:spcBef>
                        <a:spcAft>
                          <a:spcPts val="1000"/>
                        </a:spcAft>
                      </a:pPr>
                      <a:r>
                        <a:rPr lang="fi-FI" sz="2000" dirty="0" smtClean="0">
                          <a:effectLst/>
                          <a:latin typeface="+mj-lt"/>
                          <a:ea typeface="Times New Roman" panose="02020603050405020304" pitchFamily="18" charset="0"/>
                          <a:cs typeface="Times New Roman" panose="02020603050405020304" pitchFamily="18" charset="0"/>
                        </a:rPr>
                        <a:t>XX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just">
                        <a:lnSpc>
                          <a:spcPct val="115000"/>
                        </a:lnSpc>
                        <a:spcBef>
                          <a:spcPts val="1200"/>
                        </a:spcBef>
                        <a:spcAft>
                          <a:spcPts val="1000"/>
                        </a:spcAft>
                      </a:pPr>
                      <a:r>
                        <a:rPr lang="en-GB" sz="1100">
                          <a:effectLst/>
                        </a:rPr>
                        <a:t> </a:t>
                      </a:r>
                      <a:endParaRPr lang="fi-F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r>
              <a:tr h="613067">
                <a:tc>
                  <a:txBody>
                    <a:bodyPr/>
                    <a:lstStyle/>
                    <a:p>
                      <a:pPr>
                        <a:lnSpc>
                          <a:spcPct val="115000"/>
                        </a:lnSpc>
                        <a:spcBef>
                          <a:spcPts val="1200"/>
                        </a:spcBef>
                        <a:spcAft>
                          <a:spcPts val="1000"/>
                        </a:spcAft>
                      </a:pPr>
                      <a:r>
                        <a:rPr lang="en-GB" sz="1600" dirty="0">
                          <a:effectLst/>
                        </a:rPr>
                        <a:t>3. Human resources</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just">
                        <a:lnSpc>
                          <a:spcPct val="115000"/>
                        </a:lnSpc>
                        <a:spcBef>
                          <a:spcPts val="1200"/>
                        </a:spcBef>
                        <a:spcAft>
                          <a:spcPts val="1000"/>
                        </a:spcAft>
                      </a:pPr>
                      <a:r>
                        <a:rPr lang="en-GB" sz="1100">
                          <a:effectLst/>
                        </a:rPr>
                        <a:t> </a:t>
                      </a:r>
                      <a:endParaRPr lang="fi-F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ctr">
                        <a:lnSpc>
                          <a:spcPct val="115000"/>
                        </a:lnSpc>
                        <a:spcBef>
                          <a:spcPts val="1200"/>
                        </a:spcBef>
                        <a:spcAft>
                          <a:spcPts val="1000"/>
                        </a:spcAft>
                      </a:pPr>
                      <a:r>
                        <a:rPr lang="en-GB" sz="2000" dirty="0" smtClean="0">
                          <a:effectLst/>
                          <a:latin typeface="+mj-lt"/>
                        </a:rPr>
                        <a:t>X </a:t>
                      </a:r>
                      <a:r>
                        <a:rPr lang="en-GB" sz="2000" dirty="0" err="1" smtClean="0">
                          <a:effectLst/>
                          <a:latin typeface="+mj-lt"/>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ctr">
                        <a:lnSpc>
                          <a:spcPct val="115000"/>
                        </a:lnSpc>
                        <a:spcBef>
                          <a:spcPts val="1200"/>
                        </a:spcBef>
                        <a:spcAft>
                          <a:spcPts val="1000"/>
                        </a:spcAft>
                      </a:pPr>
                      <a:r>
                        <a:rPr lang="en-GB" sz="2000" dirty="0">
                          <a:effectLst/>
                          <a:latin typeface="+mj-lt"/>
                        </a:rPr>
                        <a:t> </a:t>
                      </a:r>
                      <a:r>
                        <a:rPr lang="en-GB" sz="2000" dirty="0" smtClean="0">
                          <a:effectLst/>
                          <a:latin typeface="+mj-lt"/>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just">
                        <a:lnSpc>
                          <a:spcPct val="115000"/>
                        </a:lnSpc>
                        <a:spcBef>
                          <a:spcPts val="1200"/>
                        </a:spcBef>
                        <a:spcAft>
                          <a:spcPts val="1000"/>
                        </a:spcAft>
                      </a:pPr>
                      <a:r>
                        <a:rPr lang="en-GB" sz="1100" dirty="0">
                          <a:effectLst/>
                        </a:rPr>
                        <a:t> </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r>
              <a:tr h="644046">
                <a:tc>
                  <a:txBody>
                    <a:bodyPr/>
                    <a:lstStyle/>
                    <a:p>
                      <a:pPr>
                        <a:lnSpc>
                          <a:spcPct val="115000"/>
                        </a:lnSpc>
                        <a:spcBef>
                          <a:spcPts val="1200"/>
                        </a:spcBef>
                        <a:spcAft>
                          <a:spcPts val="0"/>
                        </a:spcAft>
                      </a:pPr>
                      <a:r>
                        <a:rPr lang="en-GB" sz="1600" spc="-10" dirty="0">
                          <a:effectLst/>
                        </a:rPr>
                        <a:t>4. Study programmes and their development</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just">
                        <a:lnSpc>
                          <a:spcPct val="115000"/>
                        </a:lnSpc>
                        <a:spcBef>
                          <a:spcPts val="1200"/>
                        </a:spcBef>
                        <a:spcAft>
                          <a:spcPts val="1000"/>
                        </a:spcAft>
                      </a:pPr>
                      <a:r>
                        <a:rPr lang="en-GB" sz="1100" dirty="0">
                          <a:effectLst/>
                        </a:rPr>
                        <a:t> </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ctr">
                        <a:lnSpc>
                          <a:spcPct val="115000"/>
                        </a:lnSpc>
                        <a:spcBef>
                          <a:spcPts val="1200"/>
                        </a:spcBef>
                        <a:spcAft>
                          <a:spcPts val="1000"/>
                        </a:spcAft>
                      </a:pPr>
                      <a:r>
                        <a:rPr lang="en-GB" sz="2000">
                          <a:effectLst/>
                          <a:latin typeface="+mj-lt"/>
                        </a:rPr>
                        <a:t> </a:t>
                      </a:r>
                      <a:endParaRPr lang="fi-FI" sz="200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ctr">
                        <a:lnSpc>
                          <a:spcPct val="115000"/>
                        </a:lnSpc>
                        <a:spcBef>
                          <a:spcPts val="1200"/>
                        </a:spcBef>
                        <a:spcAft>
                          <a:spcPts val="1000"/>
                        </a:spcAft>
                      </a:pPr>
                      <a:r>
                        <a:rPr lang="en-GB" sz="2000" dirty="0" smtClean="0">
                          <a:effectLst/>
                          <a:latin typeface="+mj-lt"/>
                        </a:rPr>
                        <a:t>X </a:t>
                      </a:r>
                      <a:r>
                        <a:rPr lang="en-GB" sz="2000" dirty="0" err="1" smtClean="0">
                          <a:effectLst/>
                          <a:latin typeface="+mj-lt"/>
                        </a:rPr>
                        <a:t>X</a:t>
                      </a:r>
                      <a:r>
                        <a:rPr lang="en-GB" sz="2000" dirty="0" smtClean="0">
                          <a:effectLst/>
                          <a:latin typeface="+mj-lt"/>
                        </a:rPr>
                        <a:t> </a:t>
                      </a:r>
                      <a:r>
                        <a:rPr lang="en-GB" sz="2000" dirty="0" err="1" smtClean="0">
                          <a:effectLst/>
                          <a:latin typeface="+mj-lt"/>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just">
                        <a:lnSpc>
                          <a:spcPct val="115000"/>
                        </a:lnSpc>
                        <a:spcBef>
                          <a:spcPts val="1200"/>
                        </a:spcBef>
                        <a:spcAft>
                          <a:spcPts val="1000"/>
                        </a:spcAft>
                      </a:pPr>
                      <a:r>
                        <a:rPr lang="en-GB" sz="1100">
                          <a:effectLst/>
                        </a:rPr>
                        <a:t> </a:t>
                      </a:r>
                      <a:endParaRPr lang="fi-F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r>
              <a:tr h="571056">
                <a:tc>
                  <a:txBody>
                    <a:bodyPr/>
                    <a:lstStyle/>
                    <a:p>
                      <a:pPr>
                        <a:lnSpc>
                          <a:spcPct val="115000"/>
                        </a:lnSpc>
                        <a:spcBef>
                          <a:spcPts val="1200"/>
                        </a:spcBef>
                        <a:spcAft>
                          <a:spcPts val="0"/>
                        </a:spcAft>
                      </a:pPr>
                      <a:r>
                        <a:rPr lang="en-GB" sz="1600" spc="-10" dirty="0">
                          <a:effectLst/>
                        </a:rPr>
                        <a:t>5. Students</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just">
                        <a:lnSpc>
                          <a:spcPct val="115000"/>
                        </a:lnSpc>
                        <a:spcBef>
                          <a:spcPts val="1200"/>
                        </a:spcBef>
                        <a:spcAft>
                          <a:spcPts val="1000"/>
                        </a:spcAft>
                      </a:pPr>
                      <a:r>
                        <a:rPr lang="en-GB" sz="1100">
                          <a:effectLst/>
                        </a:rPr>
                        <a:t> </a:t>
                      </a:r>
                      <a:endParaRPr lang="fi-F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ctr">
                        <a:lnSpc>
                          <a:spcPct val="115000"/>
                        </a:lnSpc>
                        <a:spcBef>
                          <a:spcPts val="1200"/>
                        </a:spcBef>
                        <a:spcAft>
                          <a:spcPts val="1000"/>
                        </a:spcAft>
                      </a:pPr>
                      <a:r>
                        <a:rPr lang="en-GB" sz="2000" dirty="0" smtClean="0">
                          <a:effectLst/>
                          <a:latin typeface="+mj-lt"/>
                        </a:rPr>
                        <a:t>X </a:t>
                      </a:r>
                      <a:r>
                        <a:rPr lang="en-GB" sz="2000" dirty="0" err="1" smtClean="0">
                          <a:effectLst/>
                          <a:latin typeface="+mj-lt"/>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ctr">
                        <a:lnSpc>
                          <a:spcPct val="115000"/>
                        </a:lnSpc>
                        <a:spcBef>
                          <a:spcPts val="1200"/>
                        </a:spcBef>
                        <a:spcAft>
                          <a:spcPts val="1000"/>
                        </a:spcAft>
                      </a:pPr>
                      <a:r>
                        <a:rPr lang="en-GB" sz="2000" dirty="0" smtClean="0">
                          <a:effectLst/>
                          <a:latin typeface="+mj-lt"/>
                        </a:rPr>
                        <a:t>X</a:t>
                      </a:r>
                      <a:r>
                        <a:rPr lang="en-GB" sz="2000" dirty="0">
                          <a:effectLst/>
                          <a:latin typeface="+mj-lt"/>
                        </a:rPr>
                        <a:t> </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just">
                        <a:lnSpc>
                          <a:spcPct val="115000"/>
                        </a:lnSpc>
                        <a:spcBef>
                          <a:spcPts val="1200"/>
                        </a:spcBef>
                        <a:spcAft>
                          <a:spcPts val="1000"/>
                        </a:spcAft>
                      </a:pPr>
                      <a:r>
                        <a:rPr lang="en-GB" sz="1100">
                          <a:effectLst/>
                        </a:rPr>
                        <a:t> </a:t>
                      </a:r>
                      <a:endParaRPr lang="fi-F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r>
              <a:tr h="581407">
                <a:tc>
                  <a:txBody>
                    <a:bodyPr/>
                    <a:lstStyle/>
                    <a:p>
                      <a:pPr>
                        <a:lnSpc>
                          <a:spcPct val="115000"/>
                        </a:lnSpc>
                        <a:spcBef>
                          <a:spcPts val="1200"/>
                        </a:spcBef>
                        <a:spcAft>
                          <a:spcPts val="0"/>
                        </a:spcAft>
                      </a:pPr>
                      <a:r>
                        <a:rPr lang="en-GB" sz="1600" spc="-10" dirty="0">
                          <a:effectLst/>
                        </a:rPr>
                        <a:t>6. Research activities</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just">
                        <a:lnSpc>
                          <a:spcPct val="115000"/>
                        </a:lnSpc>
                        <a:spcBef>
                          <a:spcPts val="1200"/>
                        </a:spcBef>
                        <a:spcAft>
                          <a:spcPts val="1000"/>
                        </a:spcAft>
                      </a:pPr>
                      <a:r>
                        <a:rPr lang="en-GB" sz="1100">
                          <a:effectLst/>
                        </a:rPr>
                        <a:t> </a:t>
                      </a:r>
                      <a:endParaRPr lang="fi-F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ctr">
                        <a:lnSpc>
                          <a:spcPct val="115000"/>
                        </a:lnSpc>
                        <a:spcBef>
                          <a:spcPts val="1200"/>
                        </a:spcBef>
                        <a:spcAft>
                          <a:spcPts val="1000"/>
                        </a:spcAft>
                      </a:pPr>
                      <a:r>
                        <a:rPr lang="fi-FI" sz="2000" dirty="0" smtClean="0">
                          <a:effectLst/>
                          <a:latin typeface="+mj-lt"/>
                          <a:ea typeface="Times New Roman" panose="02020603050405020304" pitchFamily="18" charset="0"/>
                          <a:cs typeface="Times New Roman" panose="02020603050405020304" pitchFamily="18" charset="0"/>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marL="0" marR="0" lvl="0" indent="0" algn="ctr" defTabSz="457200" rtl="0" eaLnBrk="1" fontAlgn="auto" latinLnBrk="0" hangingPunct="1">
                        <a:lnSpc>
                          <a:spcPct val="115000"/>
                        </a:lnSpc>
                        <a:spcBef>
                          <a:spcPts val="1200"/>
                        </a:spcBef>
                        <a:spcAft>
                          <a:spcPts val="1000"/>
                        </a:spcAft>
                        <a:buClrTx/>
                        <a:buSzTx/>
                        <a:buFontTx/>
                        <a:buNone/>
                        <a:tabLst/>
                        <a:defRPr/>
                      </a:pPr>
                      <a:r>
                        <a:rPr lang="en-GB" sz="2000" dirty="0" smtClean="0">
                          <a:effectLst/>
                          <a:latin typeface="+mj-lt"/>
                        </a:rPr>
                        <a:t>X</a:t>
                      </a:r>
                      <a:r>
                        <a:rPr lang="en-GB" sz="2000" dirty="0">
                          <a:effectLst/>
                          <a:latin typeface="+mj-lt"/>
                        </a:rPr>
                        <a:t> </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ctr">
                        <a:lnSpc>
                          <a:spcPct val="115000"/>
                        </a:lnSpc>
                        <a:spcBef>
                          <a:spcPts val="1200"/>
                        </a:spcBef>
                        <a:spcAft>
                          <a:spcPts val="1000"/>
                        </a:spcAft>
                      </a:pPr>
                      <a:r>
                        <a:rPr lang="en-GB" sz="1100" dirty="0">
                          <a:effectLst/>
                        </a:rPr>
                        <a:t> </a:t>
                      </a:r>
                      <a:r>
                        <a:rPr lang="en-GB" sz="2000" dirty="0" smtClean="0">
                          <a:effectLst/>
                        </a:rPr>
                        <a:t>X</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nchor="ctr"/>
                </a:tc>
              </a:tr>
              <a:tr h="987944">
                <a:tc>
                  <a:txBody>
                    <a:bodyPr/>
                    <a:lstStyle/>
                    <a:p>
                      <a:pPr>
                        <a:lnSpc>
                          <a:spcPct val="115000"/>
                        </a:lnSpc>
                        <a:spcBef>
                          <a:spcPts val="1200"/>
                        </a:spcBef>
                        <a:spcAft>
                          <a:spcPts val="0"/>
                        </a:spcAft>
                      </a:pPr>
                      <a:r>
                        <a:rPr lang="en-GB" sz="1600" spc="-10" dirty="0">
                          <a:effectLst/>
                        </a:rPr>
                        <a:t>7. Teaching and learning resources and support services</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just">
                        <a:lnSpc>
                          <a:spcPct val="115000"/>
                        </a:lnSpc>
                        <a:spcBef>
                          <a:spcPts val="1200"/>
                        </a:spcBef>
                        <a:spcAft>
                          <a:spcPts val="1000"/>
                        </a:spcAft>
                      </a:pPr>
                      <a:r>
                        <a:rPr lang="en-GB" sz="1100">
                          <a:effectLst/>
                        </a:rPr>
                        <a:t> </a:t>
                      </a:r>
                      <a:endParaRPr lang="fi-FI"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c>
                  <a:txBody>
                    <a:bodyPr/>
                    <a:lstStyle/>
                    <a:p>
                      <a:pPr algn="ctr">
                        <a:lnSpc>
                          <a:spcPct val="115000"/>
                        </a:lnSpc>
                        <a:spcBef>
                          <a:spcPts val="1200"/>
                        </a:spcBef>
                        <a:spcAft>
                          <a:spcPts val="1000"/>
                        </a:spcAft>
                      </a:pPr>
                      <a:r>
                        <a:rPr lang="en-GB" sz="2000" dirty="0" smtClean="0">
                          <a:effectLst/>
                          <a:latin typeface="+mj-lt"/>
                        </a:rPr>
                        <a:t>X </a:t>
                      </a:r>
                      <a:r>
                        <a:rPr lang="en-GB" sz="2000" dirty="0" err="1" smtClean="0">
                          <a:effectLst/>
                          <a:latin typeface="+mj-lt"/>
                        </a:rPr>
                        <a:t>X</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ctr">
                        <a:lnSpc>
                          <a:spcPct val="115000"/>
                        </a:lnSpc>
                        <a:spcBef>
                          <a:spcPts val="1200"/>
                        </a:spcBef>
                        <a:spcAft>
                          <a:spcPts val="1000"/>
                        </a:spcAft>
                      </a:pPr>
                      <a:r>
                        <a:rPr lang="en-GB" sz="2000" dirty="0" smtClean="0">
                          <a:effectLst/>
                          <a:latin typeface="+mj-lt"/>
                        </a:rPr>
                        <a:t>X</a:t>
                      </a:r>
                      <a:r>
                        <a:rPr lang="en-GB" sz="2000" dirty="0">
                          <a:effectLst/>
                          <a:latin typeface="+mj-lt"/>
                        </a:rPr>
                        <a:t> </a:t>
                      </a:r>
                      <a:endParaRPr lang="fi-FI" sz="2000" dirty="0">
                        <a:effectLst/>
                        <a:latin typeface="+mj-lt"/>
                        <a:ea typeface="Times New Roman" panose="02020603050405020304" pitchFamily="18" charset="0"/>
                        <a:cs typeface="Times New Roman" panose="02020603050405020304" pitchFamily="18" charset="0"/>
                      </a:endParaRPr>
                    </a:p>
                  </a:txBody>
                  <a:tcPr marL="64018" marR="64018" marT="0" marB="0" anchor="ctr"/>
                </a:tc>
                <a:tc>
                  <a:txBody>
                    <a:bodyPr/>
                    <a:lstStyle/>
                    <a:p>
                      <a:pPr algn="just">
                        <a:lnSpc>
                          <a:spcPct val="115000"/>
                        </a:lnSpc>
                        <a:spcBef>
                          <a:spcPts val="1200"/>
                        </a:spcBef>
                        <a:spcAft>
                          <a:spcPts val="1000"/>
                        </a:spcAft>
                      </a:pPr>
                      <a:r>
                        <a:rPr lang="en-GB" sz="1100" dirty="0">
                          <a:effectLst/>
                        </a:rPr>
                        <a:t> </a:t>
                      </a:r>
                      <a:endParaRPr lang="fi-FI"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018" marR="64018" marT="0" marB="0"/>
                </a:tc>
              </a:tr>
            </a:tbl>
          </a:graphicData>
        </a:graphic>
      </p:graphicFrame>
    </p:spTree>
    <p:extLst>
      <p:ext uri="{BB962C8B-B14F-4D97-AF65-F5344CB8AC3E}">
        <p14:creationId xmlns:p14="http://schemas.microsoft.com/office/powerpoint/2010/main" val="3844386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KARVI_EN_2015_uusi" id="{35D59088-3D87-4603-B137-38772DF69515}" vid="{C993B41F-EC5A-41D1-B661-C444C1245E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KARVI_EN_2015_uusi</Template>
  <TotalTime>1667</TotalTime>
  <Words>1047</Words>
  <Application>Microsoft Office PowerPoint</Application>
  <PresentationFormat>Näytössä katseltava diaesitys (4:3)</PresentationFormat>
  <Paragraphs>194</Paragraphs>
  <Slides>20</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20</vt:i4>
      </vt:variant>
    </vt:vector>
  </HeadingPairs>
  <TitlesOfParts>
    <vt:vector size="29" baseType="lpstr">
      <vt:lpstr>MS PGothic</vt:lpstr>
      <vt:lpstr>MS PGothic</vt:lpstr>
      <vt:lpstr>Arial</vt:lpstr>
      <vt:lpstr>Calibri</vt:lpstr>
      <vt:lpstr>Georgia</vt:lpstr>
      <vt:lpstr>Times New Roman</vt:lpstr>
      <vt:lpstr>Wingdings</vt:lpstr>
      <vt:lpstr>ヒラギノ角ゴ Pro W3</vt:lpstr>
      <vt:lpstr>KARVI_FI_2015</vt:lpstr>
      <vt:lpstr>European Style Pilot Evaluations in Azerbaijan Higher Education   Baku 20 June 2017  Helka Kekäläinen, PhD Project Leader             </vt:lpstr>
      <vt:lpstr>Aim of the Component 4:</vt:lpstr>
      <vt:lpstr>Main Activities in Component 4:</vt:lpstr>
      <vt:lpstr>DRAFTING STANDARDS IN QUBA </vt:lpstr>
      <vt:lpstr>Aims of the institutional evaluation</vt:lpstr>
      <vt:lpstr>ASSESMENT AREAS </vt:lpstr>
      <vt:lpstr>Outcome of the institutional evaluation</vt:lpstr>
      <vt:lpstr>PowerPoint-esitys</vt:lpstr>
      <vt:lpstr>Summary of assessment of 3 Pilots:</vt:lpstr>
      <vt:lpstr>OVERALL STRENGTHS </vt:lpstr>
      <vt:lpstr>OVERALL AREAS OF IMPROVEMENT </vt:lpstr>
      <vt:lpstr>OVERALL AREAS OF IMPROVEMENT</vt:lpstr>
      <vt:lpstr>OVERALL AREAS OF IMPROVEMENT </vt:lpstr>
      <vt:lpstr>OVERALL AREAS OF IMPROVEMENT </vt:lpstr>
      <vt:lpstr>OVERALL AREAS OF IMPROVEMENT </vt:lpstr>
      <vt:lpstr>RECOMMENDATIONS AT THE STATE LEVEL  </vt:lpstr>
      <vt:lpstr>RECOMMENDATIONS AT THE STATE LEVEL </vt:lpstr>
      <vt:lpstr>RECOMMENDATIONS AT THE STATE LEVEL </vt:lpstr>
      <vt:lpstr>MAIN FINDINGS FOR THE FUTURE: </vt:lpstr>
      <vt:lpstr>PowerPoint-esitys</vt:lpstr>
    </vt:vector>
  </TitlesOfParts>
  <Company>KARVI</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on a white background</dc:title>
  <dc:creator>Hilla Aurén</dc:creator>
  <cp:lastModifiedBy>Kekäläinen Helka</cp:lastModifiedBy>
  <cp:revision>164</cp:revision>
  <cp:lastPrinted>2012-10-17T07:14:15Z</cp:lastPrinted>
  <dcterms:created xsi:type="dcterms:W3CDTF">2017-02-21T03:47:11Z</dcterms:created>
  <dcterms:modified xsi:type="dcterms:W3CDTF">2017-06-17T15:42:46Z</dcterms:modified>
</cp:coreProperties>
</file>