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4814" r:id="rId1"/>
  </p:sldMasterIdLst>
  <p:notesMasterIdLst>
    <p:notesMasterId r:id="rId12"/>
  </p:notesMasterIdLst>
  <p:handoutMasterIdLst>
    <p:handoutMasterId r:id="rId13"/>
  </p:handoutMasterIdLst>
  <p:sldIdLst>
    <p:sldId id="303" r:id="rId2"/>
    <p:sldId id="328" r:id="rId3"/>
    <p:sldId id="391" r:id="rId4"/>
    <p:sldId id="376" r:id="rId5"/>
    <p:sldId id="394" r:id="rId6"/>
    <p:sldId id="395" r:id="rId7"/>
    <p:sldId id="396" r:id="rId8"/>
    <p:sldId id="397" r:id="rId9"/>
    <p:sldId id="398" r:id="rId10"/>
    <p:sldId id="348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00A8B4"/>
    <a:srgbClr val="D20D0D"/>
    <a:srgbClr val="928B81"/>
    <a:srgbClr val="FFCF06"/>
    <a:srgbClr val="F8C704"/>
    <a:srgbClr val="EFC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846" y="72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1/1/2005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1.1.2005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8F17-3624-4A3C-BF8E-67F16148186A}" type="datetime1">
              <a:rPr lang="fi-FI" smtClean="0"/>
              <a:t>1.1.2005</a:t>
            </a:fld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EA99-8141-4261-A54F-1198EDA12522}" type="datetime1">
              <a:rPr lang="fi-FI" smtClean="0"/>
              <a:t>1.1.2005</a:t>
            </a:fld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A580-F854-4ABC-8DDF-533A1C6F2AF1}" type="datetime1">
              <a:rPr lang="fi-FI" smtClean="0"/>
              <a:t>1.1.2005</a:t>
            </a:fld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5CA7-7977-4A11-A28A-FC9C22B46AB7}" type="datetime1">
              <a:rPr lang="fi-FI" smtClean="0"/>
              <a:t>1.1.2005</a:t>
            </a:fld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FB6EC2-AA06-4363-AB3C-5E0C8BE1BC77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86366" y="1968276"/>
            <a:ext cx="8328445" cy="162859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400" dirty="0"/>
              <a:t>Developing </a:t>
            </a:r>
            <a:r>
              <a:rPr lang="en-US" sz="4400" dirty="0" err="1" smtClean="0"/>
              <a:t>Az</a:t>
            </a:r>
            <a:r>
              <a:rPr lang="et-EE" sz="4400" dirty="0" err="1" smtClean="0"/>
              <a:t>erbaijani</a:t>
            </a:r>
            <a:r>
              <a:rPr lang="en-US" sz="4400" dirty="0" smtClean="0"/>
              <a:t> Qualification</a:t>
            </a:r>
            <a:r>
              <a:rPr lang="et-EE" sz="4400" dirty="0" smtClean="0"/>
              <a:t>s</a:t>
            </a:r>
            <a:r>
              <a:rPr lang="en-US" sz="4400" dirty="0" smtClean="0"/>
              <a:t> Framework</a:t>
            </a:r>
            <a:r>
              <a:rPr lang="et-EE" sz="4400" dirty="0" smtClean="0"/>
              <a:t> (</a:t>
            </a:r>
            <a:r>
              <a:rPr lang="et-EE" sz="4400" dirty="0" err="1" smtClean="0"/>
              <a:t>AzQF</a:t>
            </a:r>
            <a:r>
              <a:rPr lang="et-EE" sz="4400" dirty="0" smtClean="0"/>
              <a:t>)</a:t>
            </a:r>
            <a:r>
              <a:rPr lang="fi-FI" sz="4800" dirty="0" smtClean="0"/>
              <a:t/>
            </a:r>
            <a:br>
              <a:rPr lang="fi-FI" sz="4800" dirty="0" smtClean="0"/>
            </a:br>
            <a:r>
              <a:rPr lang="fi-FI" sz="6000" dirty="0" smtClean="0">
                <a:solidFill>
                  <a:schemeClr val="accent5"/>
                </a:solidFill>
              </a:rPr>
              <a:t/>
            </a:r>
            <a:br>
              <a:rPr lang="fi-FI" sz="6000" dirty="0" smtClean="0">
                <a:solidFill>
                  <a:schemeClr val="accent5"/>
                </a:solidFill>
              </a:rPr>
            </a:br>
            <a:r>
              <a:rPr lang="et-EE" sz="2800" b="0" dirty="0" smtClean="0">
                <a:solidFill>
                  <a:schemeClr val="tx1"/>
                </a:solidFill>
              </a:rPr>
              <a:t>Maiki Udam</a:t>
            </a:r>
            <a:r>
              <a:rPr lang="fi-FI" sz="2800" b="0" dirty="0" smtClean="0">
                <a:solidFill>
                  <a:schemeClr val="tx1"/>
                </a:solidFill>
              </a:rPr>
              <a:t>, PhD</a:t>
            </a:r>
            <a:br>
              <a:rPr lang="fi-FI" sz="2800" b="0" dirty="0" smtClean="0">
                <a:solidFill>
                  <a:schemeClr val="tx1"/>
                </a:solidFill>
              </a:rPr>
            </a:br>
            <a:r>
              <a:rPr lang="et-EE" sz="2800" b="0" dirty="0" smtClean="0">
                <a:solidFill>
                  <a:schemeClr val="tx1"/>
                </a:solidFill>
              </a:rPr>
              <a:t>L</a:t>
            </a:r>
            <a:r>
              <a:rPr lang="fi-FI" sz="2800" b="0" dirty="0" smtClean="0">
                <a:solidFill>
                  <a:schemeClr val="tx1"/>
                </a:solidFill>
              </a:rPr>
              <a:t>eader</a:t>
            </a:r>
            <a:r>
              <a:rPr lang="et-EE" sz="2800" b="0" dirty="0" smtClean="0">
                <a:solidFill>
                  <a:schemeClr val="tx1"/>
                </a:solidFill>
              </a:rPr>
              <a:t> of </a:t>
            </a:r>
            <a:r>
              <a:rPr lang="et-EE" sz="2800" b="0" dirty="0" err="1">
                <a:solidFill>
                  <a:schemeClr val="tx1"/>
                </a:solidFill>
              </a:rPr>
              <a:t>Component</a:t>
            </a:r>
            <a:r>
              <a:rPr lang="et-EE" sz="2800" b="0" dirty="0">
                <a:solidFill>
                  <a:schemeClr val="tx1"/>
                </a:solidFill>
              </a:rPr>
              <a:t> </a:t>
            </a:r>
            <a:r>
              <a:rPr lang="et-EE" sz="2800" b="0" dirty="0" smtClean="0">
                <a:solidFill>
                  <a:schemeClr val="tx1"/>
                </a:solidFill>
              </a:rPr>
              <a:t>3</a:t>
            </a:r>
            <a:br>
              <a:rPr lang="et-EE" sz="2800" b="0" dirty="0" smtClean="0">
                <a:solidFill>
                  <a:schemeClr val="tx1"/>
                </a:solidFill>
              </a:rPr>
            </a:br>
            <a:r>
              <a:rPr lang="et-EE" sz="2800" b="0" dirty="0">
                <a:solidFill>
                  <a:schemeClr val="tx1"/>
                </a:solidFill>
              </a:rPr>
              <a:t/>
            </a:r>
            <a:br>
              <a:rPr lang="et-EE" sz="2800" b="0" dirty="0">
                <a:solidFill>
                  <a:schemeClr val="tx1"/>
                </a:solidFill>
              </a:rPr>
            </a:br>
            <a:r>
              <a:rPr lang="fi-FI" sz="2800" b="0" dirty="0">
                <a:solidFill>
                  <a:schemeClr val="tx1"/>
                </a:solidFill>
              </a:rPr>
              <a:t>Baku 20 June 2017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            </a:t>
            </a:r>
            <a:endParaRPr lang="fi-FI" dirty="0"/>
          </a:p>
        </p:txBody>
      </p:sp>
      <p:pic>
        <p:nvPicPr>
          <p:cNvPr id="5" name="Kuva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37" y="5460643"/>
            <a:ext cx="2458577" cy="1145094"/>
          </a:xfrm>
          <a:prstGeom prst="rect">
            <a:avLst/>
          </a:prstGeom>
          <a:noFill/>
        </p:spPr>
      </p:pic>
      <p:pic>
        <p:nvPicPr>
          <p:cNvPr id="1026" name="Picture 2" descr="Kuvahaun tulos haulle ekka logo estonian higher education quality agency (ekka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80" y="135429"/>
            <a:ext cx="2162175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1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1.1.2005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965915" y="365270"/>
            <a:ext cx="7377897" cy="608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4000" dirty="0">
              <a:solidFill>
                <a:schemeClr val="accent1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13" y="694686"/>
            <a:ext cx="7848517" cy="5242565"/>
          </a:xfrm>
        </p:spPr>
      </p:pic>
    </p:spTree>
    <p:extLst>
      <p:ext uri="{BB962C8B-B14F-4D97-AF65-F5344CB8AC3E}">
        <p14:creationId xmlns:p14="http://schemas.microsoft.com/office/powerpoint/2010/main" val="146540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Aim of the Component </a:t>
            </a:r>
            <a:r>
              <a:rPr lang="et-EE" dirty="0" smtClean="0"/>
              <a:t>3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352281"/>
            <a:ext cx="8254932" cy="4391695"/>
          </a:xfrm>
        </p:spPr>
        <p:txBody>
          <a:bodyPr/>
          <a:lstStyle/>
          <a:p>
            <a:endParaRPr lang="et-EE" sz="2800" dirty="0" smtClean="0"/>
          </a:p>
          <a:p>
            <a:r>
              <a:rPr lang="et-EE" sz="2800" dirty="0" err="1" smtClean="0"/>
              <a:t>The</a:t>
            </a:r>
            <a:r>
              <a:rPr lang="et-EE" sz="2800" dirty="0" smtClean="0"/>
              <a:t> </a:t>
            </a:r>
            <a:r>
              <a:rPr lang="et-EE" sz="2800" dirty="0" err="1"/>
              <a:t>AzQF</a:t>
            </a:r>
            <a:r>
              <a:rPr lang="et-EE" sz="2800" dirty="0"/>
              <a:t> </a:t>
            </a:r>
            <a:r>
              <a:rPr lang="et-EE" sz="2800" dirty="0" err="1"/>
              <a:t>sections</a:t>
            </a:r>
            <a:r>
              <a:rPr lang="et-EE" sz="2800" dirty="0"/>
              <a:t> </a:t>
            </a:r>
            <a:r>
              <a:rPr lang="et-EE" sz="2800" dirty="0" err="1"/>
              <a:t>relevant</a:t>
            </a:r>
            <a:r>
              <a:rPr lang="et-EE" sz="2800" dirty="0"/>
              <a:t> </a:t>
            </a:r>
            <a:r>
              <a:rPr lang="et-EE" sz="2800" dirty="0" err="1"/>
              <a:t>for</a:t>
            </a:r>
            <a:r>
              <a:rPr lang="et-EE" sz="2800" dirty="0"/>
              <a:t> </a:t>
            </a:r>
            <a:r>
              <a:rPr lang="et-EE" sz="2800" dirty="0" err="1"/>
              <a:t>higher</a:t>
            </a:r>
            <a:r>
              <a:rPr lang="et-EE" sz="2800" dirty="0"/>
              <a:t> </a:t>
            </a:r>
            <a:r>
              <a:rPr lang="et-EE" sz="2800" dirty="0" err="1"/>
              <a:t>education</a:t>
            </a:r>
            <a:r>
              <a:rPr lang="et-EE" sz="2800" dirty="0"/>
              <a:t> are </a:t>
            </a:r>
            <a:r>
              <a:rPr lang="et-EE" sz="2800" dirty="0" err="1"/>
              <a:t>developed</a:t>
            </a:r>
            <a:r>
              <a:rPr lang="et-EE" sz="2800" dirty="0"/>
              <a:t> </a:t>
            </a:r>
            <a:r>
              <a:rPr lang="et-EE" sz="2800" dirty="0" err="1"/>
              <a:t>in</a:t>
            </a:r>
            <a:r>
              <a:rPr lang="et-EE" sz="2800" dirty="0"/>
              <a:t> </a:t>
            </a:r>
            <a:r>
              <a:rPr lang="et-EE" sz="2800" dirty="0" err="1"/>
              <a:t>line</a:t>
            </a:r>
            <a:r>
              <a:rPr lang="et-EE" sz="2800" dirty="0"/>
              <a:t> </a:t>
            </a:r>
            <a:r>
              <a:rPr lang="et-EE" sz="2800" dirty="0" err="1"/>
              <a:t>with</a:t>
            </a:r>
            <a:r>
              <a:rPr lang="et-EE" sz="2800" dirty="0"/>
              <a:t> </a:t>
            </a:r>
            <a:r>
              <a:rPr lang="et-EE" sz="2800" dirty="0" err="1"/>
              <a:t>the</a:t>
            </a:r>
            <a:r>
              <a:rPr lang="et-EE" sz="2800" dirty="0"/>
              <a:t> </a:t>
            </a:r>
            <a:r>
              <a:rPr lang="en-US" sz="2800" dirty="0"/>
              <a:t>Qualifications Frameworks in the European Higher Education Area (QF-EHEA) </a:t>
            </a:r>
            <a:r>
              <a:rPr lang="et-EE" sz="2800" dirty="0" err="1" smtClean="0"/>
              <a:t>in</a:t>
            </a:r>
            <a:r>
              <a:rPr lang="et-EE" sz="2800" dirty="0" smtClean="0"/>
              <a:t> </a:t>
            </a:r>
            <a:r>
              <a:rPr lang="et-EE" sz="2800" dirty="0" err="1"/>
              <a:t>cooperation</a:t>
            </a:r>
            <a:r>
              <a:rPr lang="et-EE" sz="2800" dirty="0"/>
              <a:t> </a:t>
            </a:r>
            <a:r>
              <a:rPr lang="et-EE" sz="2800" dirty="0" err="1"/>
              <a:t>with</a:t>
            </a:r>
            <a:r>
              <a:rPr lang="et-EE" sz="2800" dirty="0"/>
              <a:t> </a:t>
            </a:r>
            <a:r>
              <a:rPr lang="et-EE" sz="2800" dirty="0" err="1" smtClean="0"/>
              <a:t>higher</a:t>
            </a:r>
            <a:r>
              <a:rPr lang="et-EE" sz="2800" dirty="0" smtClean="0"/>
              <a:t> </a:t>
            </a:r>
            <a:r>
              <a:rPr lang="et-EE" sz="2800" dirty="0" err="1" smtClean="0"/>
              <a:t>education</a:t>
            </a:r>
            <a:r>
              <a:rPr lang="et-EE" sz="2800" dirty="0" smtClean="0"/>
              <a:t> </a:t>
            </a:r>
            <a:r>
              <a:rPr lang="et-EE" sz="2800" dirty="0" err="1" smtClean="0"/>
              <a:t>institutions</a:t>
            </a:r>
            <a:r>
              <a:rPr lang="et-EE" sz="2800" dirty="0" smtClean="0"/>
              <a:t>. </a:t>
            </a:r>
          </a:p>
          <a:p>
            <a:r>
              <a:rPr lang="et-EE" sz="2800" dirty="0" smtClean="0"/>
              <a:t>A </a:t>
            </a:r>
            <a:r>
              <a:rPr lang="et-EE" sz="2800" dirty="0" err="1"/>
              <a:t>roadmap</a:t>
            </a:r>
            <a:r>
              <a:rPr lang="et-EE" sz="2800" dirty="0"/>
              <a:t> </a:t>
            </a:r>
            <a:r>
              <a:rPr lang="et-EE" sz="2800" dirty="0" err="1"/>
              <a:t>for</a:t>
            </a:r>
            <a:r>
              <a:rPr lang="et-EE" sz="2800" dirty="0"/>
              <a:t> </a:t>
            </a:r>
            <a:r>
              <a:rPr lang="et-EE" sz="2800" dirty="0" err="1"/>
              <a:t>the</a:t>
            </a:r>
            <a:r>
              <a:rPr lang="et-EE" sz="2800" dirty="0"/>
              <a:t> </a:t>
            </a:r>
            <a:r>
              <a:rPr lang="et-EE" sz="2800" dirty="0" err="1"/>
              <a:t>full</a:t>
            </a:r>
            <a:r>
              <a:rPr lang="et-EE" sz="2800" dirty="0"/>
              <a:t> </a:t>
            </a:r>
            <a:r>
              <a:rPr lang="et-EE" sz="2800" dirty="0" err="1"/>
              <a:t>implementation</a:t>
            </a:r>
            <a:r>
              <a:rPr lang="et-EE" sz="2800" dirty="0"/>
              <a:t> </a:t>
            </a:r>
            <a:r>
              <a:rPr lang="et-EE" sz="2800" dirty="0" err="1"/>
              <a:t>of</a:t>
            </a:r>
            <a:r>
              <a:rPr lang="et-EE" sz="2800" dirty="0"/>
              <a:t> </a:t>
            </a:r>
            <a:r>
              <a:rPr lang="et-EE" sz="2800" dirty="0" err="1"/>
              <a:t>the</a:t>
            </a:r>
            <a:r>
              <a:rPr lang="et-EE" sz="2800" dirty="0"/>
              <a:t> </a:t>
            </a:r>
            <a:r>
              <a:rPr lang="et-EE" sz="2800" dirty="0" err="1"/>
              <a:t>framework</a:t>
            </a:r>
            <a:r>
              <a:rPr lang="et-EE" sz="2800" dirty="0"/>
              <a:t> </a:t>
            </a:r>
            <a:r>
              <a:rPr lang="et-EE" sz="2800" dirty="0" err="1"/>
              <a:t>in</a:t>
            </a:r>
            <a:r>
              <a:rPr lang="et-EE" sz="2800" dirty="0"/>
              <a:t> </a:t>
            </a:r>
            <a:r>
              <a:rPr lang="et-EE" sz="2800" dirty="0" err="1"/>
              <a:t>higher</a:t>
            </a:r>
            <a:r>
              <a:rPr lang="et-EE" sz="2800" dirty="0"/>
              <a:t> </a:t>
            </a:r>
            <a:r>
              <a:rPr lang="et-EE" sz="2800" dirty="0" err="1"/>
              <a:t>education</a:t>
            </a:r>
            <a:r>
              <a:rPr lang="et-EE" sz="2800" dirty="0"/>
              <a:t> </a:t>
            </a:r>
            <a:r>
              <a:rPr lang="et-EE" sz="2800" dirty="0" err="1"/>
              <a:t>is</a:t>
            </a:r>
            <a:r>
              <a:rPr lang="et-EE" sz="2800" dirty="0"/>
              <a:t> </a:t>
            </a:r>
            <a:r>
              <a:rPr lang="et-EE" sz="2800" dirty="0" err="1" smtClean="0"/>
              <a:t>developed</a:t>
            </a:r>
            <a:r>
              <a:rPr lang="et-EE" sz="2800" dirty="0" smtClean="0"/>
              <a:t>.</a:t>
            </a:r>
            <a:endParaRPr lang="en-US" sz="2800" b="0" dirty="0"/>
          </a:p>
          <a:p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138728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546279"/>
          </a:xfrm>
        </p:spPr>
        <p:txBody>
          <a:bodyPr/>
          <a:lstStyle/>
          <a:p>
            <a:pPr algn="ctr"/>
            <a:r>
              <a:rPr lang="fi-FI" dirty="0" smtClean="0"/>
              <a:t>Main Activities in Component </a:t>
            </a:r>
            <a:r>
              <a:rPr lang="et-EE" dirty="0" smtClean="0"/>
              <a:t>3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352281"/>
            <a:ext cx="8254932" cy="478387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t-EE" sz="3200" b="0" dirty="0" err="1" smtClean="0"/>
              <a:t>Trainings</a:t>
            </a:r>
            <a:r>
              <a:rPr lang="et-EE" sz="3200" b="0" dirty="0" smtClean="0"/>
              <a:t> on QF-EHEA</a:t>
            </a:r>
            <a:endParaRPr lang="et-EE" sz="3200" b="0" dirty="0"/>
          </a:p>
          <a:p>
            <a:pPr marL="514350" indent="-514350">
              <a:buAutoNum type="arabicPeriod"/>
            </a:pPr>
            <a:r>
              <a:rPr lang="en-US" sz="3200" b="0" dirty="0" err="1" smtClean="0"/>
              <a:t>Analysing</a:t>
            </a:r>
            <a:r>
              <a:rPr lang="en-US" sz="3200" b="0" dirty="0" smtClean="0"/>
              <a:t> </a:t>
            </a:r>
            <a:r>
              <a:rPr lang="en-US" sz="3200" b="0" dirty="0"/>
              <a:t>the </a:t>
            </a:r>
            <a:r>
              <a:rPr lang="et-EE" sz="3200" b="0" dirty="0" smtClean="0"/>
              <a:t>C</a:t>
            </a:r>
            <a:r>
              <a:rPr lang="en-US" sz="3200" b="0" dirty="0" err="1" smtClean="0"/>
              <a:t>orrespondence</a:t>
            </a:r>
            <a:r>
              <a:rPr lang="en-US" sz="3200" b="0" dirty="0" smtClean="0"/>
              <a:t> </a:t>
            </a:r>
            <a:r>
              <a:rPr lang="en-US" sz="3200" b="0" dirty="0"/>
              <a:t>between EQF and </a:t>
            </a:r>
            <a:r>
              <a:rPr lang="en-US" sz="3200" b="0" dirty="0" err="1"/>
              <a:t>AzQF</a:t>
            </a:r>
            <a:r>
              <a:rPr lang="en-US" sz="3200" b="0" dirty="0"/>
              <a:t> 	</a:t>
            </a:r>
          </a:p>
          <a:p>
            <a:pPr marL="514350" indent="-514350">
              <a:buAutoNum type="arabicPeriod"/>
            </a:pPr>
            <a:r>
              <a:rPr lang="et-EE" sz="3200" b="0" dirty="0" err="1"/>
              <a:t>Aligning</a:t>
            </a:r>
            <a:r>
              <a:rPr lang="et-EE" sz="3200" b="0" dirty="0"/>
              <a:t> HE </a:t>
            </a:r>
            <a:r>
              <a:rPr lang="et-EE" sz="3200" b="0" dirty="0" err="1"/>
              <a:t>Qualifications</a:t>
            </a:r>
            <a:r>
              <a:rPr lang="et-EE" sz="3200" b="0" dirty="0"/>
              <a:t> and </a:t>
            </a:r>
            <a:r>
              <a:rPr lang="et-EE" sz="3200" b="0" dirty="0" err="1" smtClean="0"/>
              <a:t>Curricula</a:t>
            </a:r>
            <a:r>
              <a:rPr lang="et-EE" sz="3200" b="0" dirty="0" smtClean="0"/>
              <a:t> (</a:t>
            </a:r>
            <a:r>
              <a:rPr lang="et-EE" sz="3200" b="0" dirty="0" err="1" smtClean="0"/>
              <a:t>in</a:t>
            </a:r>
            <a:r>
              <a:rPr lang="et-EE" sz="3200" b="0" dirty="0" smtClean="0"/>
              <a:t> </a:t>
            </a:r>
            <a:r>
              <a:rPr lang="et-EE" sz="3200" b="0" dirty="0" err="1" smtClean="0"/>
              <a:t>Doctoral</a:t>
            </a:r>
            <a:r>
              <a:rPr lang="et-EE" sz="3200" b="0" dirty="0" smtClean="0"/>
              <a:t> </a:t>
            </a:r>
            <a:r>
              <a:rPr lang="et-EE" sz="3200" b="0" dirty="0" err="1" smtClean="0"/>
              <a:t>Studies</a:t>
            </a:r>
            <a:r>
              <a:rPr lang="et-EE" sz="3200" b="0" dirty="0" smtClean="0"/>
              <a:t>)</a:t>
            </a:r>
          </a:p>
          <a:p>
            <a:pPr marL="514350" indent="-514350">
              <a:buAutoNum type="arabicPeriod"/>
            </a:pPr>
            <a:r>
              <a:rPr lang="et-EE" sz="3200" b="0" dirty="0" err="1" smtClean="0"/>
              <a:t>Enhancing</a:t>
            </a:r>
            <a:r>
              <a:rPr lang="et-EE" sz="3200" b="0" dirty="0" smtClean="0"/>
              <a:t> </a:t>
            </a:r>
            <a:r>
              <a:rPr lang="et-EE" sz="3200" b="0" dirty="0" err="1"/>
              <a:t>Practices</a:t>
            </a:r>
            <a:r>
              <a:rPr lang="et-EE" sz="3200" b="0" dirty="0"/>
              <a:t> and </a:t>
            </a:r>
            <a:r>
              <a:rPr lang="et-EE" sz="3200" b="0" dirty="0" err="1" smtClean="0"/>
              <a:t>Procedures</a:t>
            </a:r>
            <a:r>
              <a:rPr lang="et-EE" sz="3200" b="0" dirty="0" smtClean="0"/>
              <a:t> </a:t>
            </a:r>
            <a:r>
              <a:rPr lang="et-EE" sz="3200" b="0" dirty="0" err="1" smtClean="0"/>
              <a:t>of</a:t>
            </a:r>
            <a:r>
              <a:rPr lang="et-EE" sz="3200" b="0" dirty="0" smtClean="0"/>
              <a:t> </a:t>
            </a:r>
            <a:r>
              <a:rPr lang="et-EE" sz="3200" b="0" dirty="0" err="1"/>
              <a:t>A</a:t>
            </a:r>
            <a:r>
              <a:rPr lang="et-EE" sz="3200" b="0" dirty="0" err="1" smtClean="0"/>
              <a:t>cademic</a:t>
            </a:r>
            <a:r>
              <a:rPr lang="et-EE" sz="3200" b="0" dirty="0" smtClean="0"/>
              <a:t> </a:t>
            </a:r>
            <a:r>
              <a:rPr lang="et-EE" sz="3200" b="0" dirty="0" err="1" smtClean="0"/>
              <a:t>Recognition</a:t>
            </a:r>
            <a:endParaRPr lang="et-EE" sz="3200" b="0" dirty="0" smtClean="0"/>
          </a:p>
          <a:p>
            <a:pPr marL="514350" indent="-514350">
              <a:buFont typeface="Arial" charset="0"/>
              <a:buAutoNum type="arabicPeriod"/>
            </a:pPr>
            <a:r>
              <a:rPr lang="et-EE" sz="3200" b="0" dirty="0" err="1"/>
              <a:t>Further</a:t>
            </a:r>
            <a:r>
              <a:rPr lang="et-EE" sz="3200" b="0" dirty="0"/>
              <a:t> </a:t>
            </a:r>
            <a:r>
              <a:rPr lang="et-EE" sz="3200" b="0" dirty="0" err="1"/>
              <a:t>Implementation</a:t>
            </a:r>
            <a:r>
              <a:rPr lang="et-EE" sz="3200" b="0" dirty="0"/>
              <a:t> </a:t>
            </a:r>
            <a:r>
              <a:rPr lang="et-EE" sz="3200" b="0" dirty="0" err="1"/>
              <a:t>of</a:t>
            </a:r>
            <a:r>
              <a:rPr lang="et-EE" sz="3200" b="0" dirty="0"/>
              <a:t> </a:t>
            </a:r>
            <a:r>
              <a:rPr lang="et-EE" sz="3200" b="0" dirty="0" err="1"/>
              <a:t>the</a:t>
            </a:r>
            <a:r>
              <a:rPr lang="et-EE" sz="3200" b="0" dirty="0"/>
              <a:t> </a:t>
            </a:r>
            <a:r>
              <a:rPr lang="et-EE" sz="3200" b="0" dirty="0" err="1"/>
              <a:t>AzQF</a:t>
            </a:r>
            <a:endParaRPr lang="et-EE" sz="3200" b="0" dirty="0"/>
          </a:p>
          <a:p>
            <a:endParaRPr lang="fi-FI" sz="3200" b="0" dirty="0" smtClean="0"/>
          </a:p>
        </p:txBody>
      </p:sp>
    </p:spTree>
    <p:extLst>
      <p:ext uri="{BB962C8B-B14F-4D97-AF65-F5344CB8AC3E}">
        <p14:creationId xmlns:p14="http://schemas.microsoft.com/office/powerpoint/2010/main" val="214762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b="0" dirty="0" smtClean="0"/>
              <a:t>1. </a:t>
            </a:r>
            <a:r>
              <a:rPr lang="et-EE" b="0" dirty="0" err="1" smtClean="0"/>
              <a:t>Trainings</a:t>
            </a:r>
            <a:r>
              <a:rPr lang="et-EE" b="0" dirty="0" smtClean="0"/>
              <a:t> </a:t>
            </a:r>
            <a:r>
              <a:rPr lang="et-EE" b="0" dirty="0"/>
              <a:t>on QF-EHEA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94328"/>
            <a:ext cx="8254932" cy="3464417"/>
          </a:xfrm>
        </p:spPr>
        <p:txBody>
          <a:bodyPr/>
          <a:lstStyle/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800" b="0" dirty="0" smtClean="0"/>
              <a:t>60+ </a:t>
            </a:r>
            <a:r>
              <a:rPr lang="et-EE" sz="2800" b="0" dirty="0" err="1" smtClean="0"/>
              <a:t>participants</a:t>
            </a:r>
            <a:endParaRPr lang="et-EE" sz="28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800" b="0" dirty="0" smtClean="0"/>
              <a:t>3 </a:t>
            </a:r>
            <a:r>
              <a:rPr lang="et-EE" sz="2800" b="0" dirty="0" err="1" smtClean="0"/>
              <a:t>areas</a:t>
            </a:r>
            <a:r>
              <a:rPr lang="et-EE" sz="2800" b="0" dirty="0" smtClean="0"/>
              <a:t>: </a:t>
            </a:r>
            <a:r>
              <a:rPr lang="et-EE" sz="2800" b="0" dirty="0" err="1" smtClean="0"/>
              <a:t>business</a:t>
            </a:r>
            <a:r>
              <a:rPr lang="et-EE" sz="2800" b="0" dirty="0" smtClean="0"/>
              <a:t>, </a:t>
            </a:r>
            <a:r>
              <a:rPr lang="et-EE" sz="2800" b="0" dirty="0" err="1" smtClean="0"/>
              <a:t>engineering</a:t>
            </a:r>
            <a:r>
              <a:rPr lang="et-EE" sz="2800" b="0" dirty="0" smtClean="0"/>
              <a:t>, </a:t>
            </a:r>
            <a:r>
              <a:rPr lang="et-EE" sz="2800" b="0" dirty="0" err="1" smtClean="0"/>
              <a:t>teacher</a:t>
            </a:r>
            <a:r>
              <a:rPr lang="et-EE" sz="2800" b="0" dirty="0" smtClean="0"/>
              <a:t> </a:t>
            </a:r>
            <a:r>
              <a:rPr lang="et-EE" sz="2800" b="0" dirty="0" err="1" smtClean="0"/>
              <a:t>training</a:t>
            </a:r>
            <a:endParaRPr lang="et-EE" sz="28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800" b="0" dirty="0" err="1" smtClean="0"/>
              <a:t>Topics</a:t>
            </a:r>
            <a:r>
              <a:rPr lang="et-EE" sz="2800" b="0" dirty="0" smtClean="0"/>
              <a:t>:</a:t>
            </a:r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700" b="0" dirty="0" err="1" smtClean="0"/>
              <a:t>idea</a:t>
            </a:r>
            <a:r>
              <a:rPr lang="et-EE" sz="2700" b="0" dirty="0" smtClean="0"/>
              <a:t> </a:t>
            </a:r>
            <a:r>
              <a:rPr lang="et-EE" sz="2700" b="0" dirty="0" err="1"/>
              <a:t>of</a:t>
            </a:r>
            <a:r>
              <a:rPr lang="et-EE" sz="2700" b="0" dirty="0"/>
              <a:t> </a:t>
            </a:r>
            <a:r>
              <a:rPr lang="et-EE" sz="2700" b="0" dirty="0" smtClean="0"/>
              <a:t>QF </a:t>
            </a:r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700" b="0" dirty="0" err="1" smtClean="0"/>
              <a:t>learning</a:t>
            </a:r>
            <a:r>
              <a:rPr lang="et-EE" sz="2700" b="0" dirty="0" smtClean="0"/>
              <a:t> </a:t>
            </a:r>
            <a:r>
              <a:rPr lang="et-EE" sz="2700" b="0" dirty="0" err="1" smtClean="0"/>
              <a:t>outcomes</a:t>
            </a:r>
            <a:endParaRPr lang="et-EE" sz="2700" b="0" dirty="0" smtClean="0"/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700" b="0" dirty="0" err="1" smtClean="0"/>
              <a:t>student</a:t>
            </a:r>
            <a:r>
              <a:rPr lang="et-EE" sz="2700" b="0" dirty="0" smtClean="0"/>
              <a:t> </a:t>
            </a:r>
            <a:r>
              <a:rPr lang="et-EE" sz="2700" b="0" dirty="0" err="1" smtClean="0"/>
              <a:t>assessment</a:t>
            </a:r>
            <a:endParaRPr lang="et-EE" sz="2700" b="0" dirty="0" smtClean="0"/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700" dirty="0" err="1"/>
              <a:t>t</a:t>
            </a:r>
            <a:r>
              <a:rPr lang="et-EE" sz="2700" dirty="0" err="1" smtClean="0"/>
              <a:t>eaching</a:t>
            </a:r>
            <a:r>
              <a:rPr lang="et-EE" sz="2700" dirty="0" smtClean="0"/>
              <a:t> </a:t>
            </a:r>
            <a:r>
              <a:rPr lang="et-EE" sz="2700" dirty="0" err="1" smtClean="0"/>
              <a:t>methods</a:t>
            </a:r>
            <a:endParaRPr lang="et-EE" sz="270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800" b="0" dirty="0" smtClean="0">
                <a:solidFill>
                  <a:srgbClr val="FF0000"/>
                </a:solidFill>
              </a:rPr>
              <a:t>Main </a:t>
            </a:r>
            <a:r>
              <a:rPr lang="et-EE" sz="2800" b="0" dirty="0" err="1" smtClean="0">
                <a:solidFill>
                  <a:srgbClr val="FF0000"/>
                </a:solidFill>
              </a:rPr>
              <a:t>recommendation</a:t>
            </a:r>
            <a:r>
              <a:rPr lang="et-EE" sz="2800" b="0" dirty="0" smtClean="0">
                <a:solidFill>
                  <a:srgbClr val="FF0000"/>
                </a:solidFill>
              </a:rPr>
              <a:t>: </a:t>
            </a:r>
            <a:r>
              <a:rPr lang="et-EE" sz="2800" b="0" dirty="0" err="1" smtClean="0">
                <a:solidFill>
                  <a:srgbClr val="FF0000"/>
                </a:solidFill>
              </a:rPr>
              <a:t>more</a:t>
            </a:r>
            <a:r>
              <a:rPr lang="et-EE" sz="2800" b="0" dirty="0" smtClean="0">
                <a:solidFill>
                  <a:srgbClr val="FF0000"/>
                </a:solidFill>
              </a:rPr>
              <a:t> </a:t>
            </a:r>
            <a:r>
              <a:rPr lang="et-EE" sz="2800" b="0" dirty="0" err="1" smtClean="0">
                <a:solidFill>
                  <a:srgbClr val="FF0000"/>
                </a:solidFill>
              </a:rPr>
              <a:t>systematic</a:t>
            </a:r>
            <a:r>
              <a:rPr lang="et-EE" sz="2800" b="0" dirty="0" smtClean="0">
                <a:solidFill>
                  <a:srgbClr val="FF0000"/>
                </a:solidFill>
              </a:rPr>
              <a:t> </a:t>
            </a:r>
            <a:r>
              <a:rPr lang="et-EE" sz="2800" b="0" dirty="0" err="1" smtClean="0">
                <a:solidFill>
                  <a:srgbClr val="FF0000"/>
                </a:solidFill>
              </a:rPr>
              <a:t>approach</a:t>
            </a:r>
            <a:r>
              <a:rPr lang="et-EE" sz="2800" b="0" dirty="0" smtClean="0">
                <a:solidFill>
                  <a:srgbClr val="FF0000"/>
                </a:solidFill>
              </a:rPr>
              <a:t> </a:t>
            </a:r>
            <a:r>
              <a:rPr lang="et-EE" sz="2800" b="0" dirty="0" err="1" smtClean="0">
                <a:solidFill>
                  <a:srgbClr val="FF0000"/>
                </a:solidFill>
              </a:rPr>
              <a:t>to</a:t>
            </a:r>
            <a:r>
              <a:rPr lang="et-EE" sz="2800" b="0" dirty="0" smtClean="0">
                <a:solidFill>
                  <a:srgbClr val="FF0000"/>
                </a:solidFill>
              </a:rPr>
              <a:t> </a:t>
            </a:r>
            <a:r>
              <a:rPr lang="et-EE" sz="2800" b="0" dirty="0" err="1" smtClean="0">
                <a:solidFill>
                  <a:srgbClr val="FF0000"/>
                </a:solidFill>
              </a:rPr>
              <a:t>trainings</a:t>
            </a:r>
            <a:r>
              <a:rPr lang="et-EE" sz="2800" b="0" dirty="0" smtClean="0">
                <a:solidFill>
                  <a:srgbClr val="FF0000"/>
                </a:solidFill>
              </a:rPr>
              <a:t> </a:t>
            </a:r>
            <a:r>
              <a:rPr lang="et-EE" sz="2800" b="0" dirty="0" err="1" smtClean="0">
                <a:solidFill>
                  <a:srgbClr val="FF0000"/>
                </a:solidFill>
              </a:rPr>
              <a:t>of</a:t>
            </a:r>
            <a:r>
              <a:rPr lang="et-EE" sz="2800" b="0" dirty="0" smtClean="0">
                <a:solidFill>
                  <a:srgbClr val="FF0000"/>
                </a:solidFill>
              </a:rPr>
              <a:t> </a:t>
            </a:r>
            <a:r>
              <a:rPr lang="et-EE" sz="2800" b="0" dirty="0" err="1" smtClean="0">
                <a:solidFill>
                  <a:srgbClr val="FF0000"/>
                </a:solidFill>
              </a:rPr>
              <a:t>academic</a:t>
            </a:r>
            <a:r>
              <a:rPr lang="et-EE" sz="2800" b="0" dirty="0" smtClean="0">
                <a:solidFill>
                  <a:srgbClr val="FF0000"/>
                </a:solidFill>
              </a:rPr>
              <a:t> </a:t>
            </a:r>
            <a:r>
              <a:rPr lang="et-EE" sz="2800" b="0" dirty="0" err="1" smtClean="0">
                <a:solidFill>
                  <a:srgbClr val="FF0000"/>
                </a:solidFill>
              </a:rPr>
              <a:t>staff</a:t>
            </a:r>
            <a:r>
              <a:rPr lang="et-EE" sz="2800" b="0" dirty="0" smtClean="0">
                <a:solidFill>
                  <a:srgbClr val="FF0000"/>
                </a:solidFill>
              </a:rPr>
              <a:t>!</a:t>
            </a:r>
            <a:endParaRPr lang="en-GB" sz="2800" b="0" dirty="0" smtClean="0">
              <a:solidFill>
                <a:srgbClr val="FF0000"/>
              </a:solidFill>
            </a:endParaRPr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fi-FI" sz="2800" b="0" dirty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04393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b="0" dirty="0" smtClean="0"/>
              <a:t>2. </a:t>
            </a:r>
            <a:r>
              <a:rPr lang="en-US" b="0" dirty="0" err="1"/>
              <a:t>Analysing</a:t>
            </a:r>
            <a:r>
              <a:rPr lang="en-US" b="0" dirty="0"/>
              <a:t> the </a:t>
            </a:r>
            <a:r>
              <a:rPr lang="et-EE" b="0" dirty="0"/>
              <a:t>C</a:t>
            </a:r>
            <a:r>
              <a:rPr lang="en-US" b="0" dirty="0" err="1"/>
              <a:t>orrespondence</a:t>
            </a:r>
            <a:r>
              <a:rPr lang="en-US" b="0" dirty="0"/>
              <a:t> between EQF and </a:t>
            </a:r>
            <a:r>
              <a:rPr lang="en-US" b="0" dirty="0" err="1"/>
              <a:t>AzQF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94328"/>
            <a:ext cx="8254932" cy="3464417"/>
          </a:xfrm>
        </p:spPr>
        <p:txBody>
          <a:bodyPr/>
          <a:lstStyle/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8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In</a:t>
            </a:r>
            <a:r>
              <a:rPr lang="et-EE" sz="2400" b="0" dirty="0" smtClean="0"/>
              <a:t> 2014, ETF </a:t>
            </a:r>
            <a:r>
              <a:rPr lang="et-EE" sz="2400" b="0" dirty="0" err="1" smtClean="0"/>
              <a:t>prepared</a:t>
            </a:r>
            <a:r>
              <a:rPr lang="et-EE" sz="2400" b="0" dirty="0" smtClean="0"/>
              <a:t> a </a:t>
            </a:r>
            <a:r>
              <a:rPr lang="et-EE" sz="2400" b="0" dirty="0" err="1" smtClean="0"/>
              <a:t>document</a:t>
            </a:r>
            <a:r>
              <a:rPr lang="et-EE" sz="2400" b="0" dirty="0" smtClean="0"/>
              <a:t> </a:t>
            </a:r>
            <a:r>
              <a:rPr lang="en-GB" sz="2400" b="0" dirty="0" smtClean="0"/>
              <a:t> </a:t>
            </a:r>
            <a:r>
              <a:rPr lang="en-GB" sz="2400" b="0" dirty="0"/>
              <a:t>“Analysis of existing qualification standards in Azerbaijan</a:t>
            </a:r>
            <a:r>
              <a:rPr lang="en-GB" sz="2400" b="0" dirty="0" smtClean="0"/>
              <a:t>”</a:t>
            </a:r>
            <a:endParaRPr lang="et-EE" sz="24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In</a:t>
            </a:r>
            <a:r>
              <a:rPr lang="et-EE" sz="2400" b="0" dirty="0" smtClean="0"/>
              <a:t> 2016, </a:t>
            </a:r>
            <a:r>
              <a:rPr lang="et-EE" sz="2400" b="0" dirty="0" err="1" smtClean="0"/>
              <a:t>Twinning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came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to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the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similar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conclusions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as</a:t>
            </a:r>
            <a:r>
              <a:rPr lang="et-EE" sz="2400" b="0" dirty="0" smtClean="0"/>
              <a:t> ETF:</a:t>
            </a:r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dirty="0" err="1" smtClean="0"/>
              <a:t>Some</a:t>
            </a:r>
            <a:r>
              <a:rPr lang="et-EE" sz="2400" dirty="0" smtClean="0"/>
              <a:t> </a:t>
            </a:r>
            <a:r>
              <a:rPr lang="et-EE" sz="2400" dirty="0" err="1" smtClean="0"/>
              <a:t>minor</a:t>
            </a:r>
            <a:r>
              <a:rPr lang="et-EE" sz="2400" dirty="0" smtClean="0"/>
              <a:t> </a:t>
            </a:r>
            <a:r>
              <a:rPr lang="et-EE" sz="2400" dirty="0" err="1" smtClean="0"/>
              <a:t>contradictions</a:t>
            </a:r>
            <a:r>
              <a:rPr lang="et-EE" sz="2400" dirty="0" smtClean="0"/>
              <a:t> </a:t>
            </a:r>
            <a:r>
              <a:rPr lang="et-EE" sz="2400" dirty="0" err="1" smtClean="0"/>
              <a:t>in</a:t>
            </a:r>
            <a:r>
              <a:rPr lang="et-EE" sz="2400" dirty="0" smtClean="0"/>
              <a:t> </a:t>
            </a:r>
            <a:r>
              <a:rPr lang="et-EE" sz="2400" dirty="0" err="1" smtClean="0"/>
              <a:t>content</a:t>
            </a:r>
            <a:r>
              <a:rPr lang="et-EE" sz="2400" dirty="0" smtClean="0"/>
              <a:t> and </a:t>
            </a:r>
            <a:r>
              <a:rPr lang="et-EE" sz="2400" dirty="0" err="1" smtClean="0"/>
              <a:t>formulations</a:t>
            </a:r>
            <a:r>
              <a:rPr lang="et-EE" sz="2400" dirty="0" smtClean="0"/>
              <a:t> </a:t>
            </a:r>
            <a:r>
              <a:rPr lang="et-EE" sz="2400" dirty="0" err="1" smtClean="0"/>
              <a:t>but</a:t>
            </a:r>
            <a:r>
              <a:rPr lang="et-EE" sz="2400" dirty="0" smtClean="0"/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in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general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AzQF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corresponds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to</a:t>
            </a:r>
            <a:r>
              <a:rPr lang="et-EE" sz="2400" dirty="0" smtClean="0">
                <a:solidFill>
                  <a:srgbClr val="FF0000"/>
                </a:solidFill>
              </a:rPr>
              <a:t> EQF, </a:t>
            </a:r>
            <a:r>
              <a:rPr lang="et-EE" sz="2400" dirty="0" err="1" smtClean="0">
                <a:solidFill>
                  <a:srgbClr val="FF0000"/>
                </a:solidFill>
              </a:rPr>
              <a:t>thus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it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can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be</a:t>
            </a:r>
            <a:r>
              <a:rPr lang="et-EE" sz="2400" dirty="0" smtClean="0">
                <a:solidFill>
                  <a:srgbClr val="FF0000"/>
                </a:solidFill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</a:rPr>
              <a:t>approved</a:t>
            </a:r>
            <a:r>
              <a:rPr lang="et-EE" sz="2400" dirty="0" smtClean="0">
                <a:solidFill>
                  <a:srgbClr val="FF0000"/>
                </a:solidFill>
              </a:rPr>
              <a:t> and </a:t>
            </a:r>
            <a:r>
              <a:rPr lang="et-EE" sz="2400" dirty="0" err="1" smtClean="0">
                <a:solidFill>
                  <a:srgbClr val="FF0000"/>
                </a:solidFill>
              </a:rPr>
              <a:t>implemented</a:t>
            </a:r>
            <a:endParaRPr lang="fi-FI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29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b="0" dirty="0" smtClean="0"/>
              <a:t>3. </a:t>
            </a:r>
            <a:r>
              <a:rPr lang="et-EE" b="0" dirty="0" err="1"/>
              <a:t>Aligning</a:t>
            </a:r>
            <a:r>
              <a:rPr lang="et-EE" b="0" dirty="0"/>
              <a:t> HE </a:t>
            </a:r>
            <a:r>
              <a:rPr lang="et-EE" b="0" dirty="0" err="1"/>
              <a:t>Qualifications</a:t>
            </a:r>
            <a:r>
              <a:rPr lang="et-EE" b="0" dirty="0"/>
              <a:t> and </a:t>
            </a:r>
            <a:r>
              <a:rPr lang="et-EE" b="0" dirty="0" err="1"/>
              <a:t>Curricula</a:t>
            </a:r>
            <a:r>
              <a:rPr lang="et-EE" b="0" dirty="0"/>
              <a:t> (</a:t>
            </a:r>
            <a:r>
              <a:rPr lang="et-EE" b="0" dirty="0" err="1"/>
              <a:t>in</a:t>
            </a:r>
            <a:r>
              <a:rPr lang="et-EE" b="0" dirty="0"/>
              <a:t> </a:t>
            </a:r>
            <a:r>
              <a:rPr lang="et-EE" b="0" dirty="0" err="1"/>
              <a:t>Doctoral</a:t>
            </a:r>
            <a:r>
              <a:rPr lang="et-EE" b="0" dirty="0"/>
              <a:t> </a:t>
            </a:r>
            <a:r>
              <a:rPr lang="et-EE" b="0" dirty="0" err="1"/>
              <a:t>Studies</a:t>
            </a:r>
            <a:r>
              <a:rPr lang="et-EE" b="0" dirty="0"/>
              <a:t>)</a:t>
            </a:r>
            <a:br>
              <a:rPr lang="et-EE" b="0" dirty="0"/>
            </a:b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94328"/>
            <a:ext cx="8254932" cy="3464417"/>
          </a:xfrm>
        </p:spPr>
        <p:txBody>
          <a:bodyPr/>
          <a:lstStyle/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8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The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most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challenging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area</a:t>
            </a:r>
            <a:r>
              <a:rPr lang="et-EE" sz="2400" b="0" dirty="0" smtClean="0"/>
              <a:t> …</a:t>
            </a:r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To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be</a:t>
            </a:r>
            <a:r>
              <a:rPr lang="et-EE" sz="2400" b="0" dirty="0" smtClean="0"/>
              <a:t> solved:</a:t>
            </a:r>
          </a:p>
          <a:p>
            <a:pPr marL="754063" lvl="1" indent="-45720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dirty="0" smtClean="0"/>
              <a:t>2-level </a:t>
            </a:r>
            <a:r>
              <a:rPr lang="et-EE" sz="2300" dirty="0" err="1" smtClean="0"/>
              <a:t>doctoral</a:t>
            </a:r>
            <a:r>
              <a:rPr lang="et-EE" sz="2300" dirty="0" smtClean="0"/>
              <a:t> </a:t>
            </a:r>
            <a:r>
              <a:rPr lang="et-EE" sz="2300" dirty="0" err="1" smtClean="0"/>
              <a:t>studies</a:t>
            </a:r>
            <a:r>
              <a:rPr lang="et-EE" sz="2300" dirty="0" smtClean="0"/>
              <a:t> (</a:t>
            </a:r>
            <a:r>
              <a:rPr lang="et-EE" sz="2300" dirty="0" err="1" smtClean="0"/>
              <a:t>PhD</a:t>
            </a:r>
            <a:r>
              <a:rPr lang="et-EE" sz="2300" dirty="0" smtClean="0"/>
              <a:t>, </a:t>
            </a:r>
            <a:r>
              <a:rPr lang="et-EE" sz="2300" dirty="0" err="1" smtClean="0"/>
              <a:t>Doctor</a:t>
            </a:r>
            <a:r>
              <a:rPr lang="et-EE" sz="2300" dirty="0" smtClean="0"/>
              <a:t> </a:t>
            </a:r>
            <a:r>
              <a:rPr lang="et-EE" sz="2300" dirty="0" err="1" smtClean="0"/>
              <a:t>of</a:t>
            </a:r>
            <a:r>
              <a:rPr lang="et-EE" sz="2300" dirty="0" smtClean="0"/>
              <a:t> </a:t>
            </a:r>
            <a:r>
              <a:rPr lang="et-EE" sz="2300" dirty="0" err="1" smtClean="0"/>
              <a:t>Science</a:t>
            </a:r>
            <a:r>
              <a:rPr lang="et-EE" sz="2300" dirty="0" smtClean="0"/>
              <a:t>) </a:t>
            </a:r>
          </a:p>
          <a:p>
            <a:pPr marL="754063" lvl="1" indent="-45720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b="0" dirty="0" err="1" smtClean="0"/>
              <a:t>Cooperation</a:t>
            </a:r>
            <a:r>
              <a:rPr lang="et-EE" sz="2300" b="0" dirty="0" smtClean="0"/>
              <a:t> </a:t>
            </a:r>
            <a:r>
              <a:rPr lang="et-EE" sz="2300" b="0" dirty="0" err="1" smtClean="0"/>
              <a:t>between</a:t>
            </a:r>
            <a:r>
              <a:rPr lang="et-EE" sz="2300" b="0" dirty="0" smtClean="0"/>
              <a:t> </a:t>
            </a:r>
            <a:r>
              <a:rPr lang="et-EE" sz="2300" b="0" dirty="0" err="1" smtClean="0"/>
              <a:t>universities</a:t>
            </a:r>
            <a:r>
              <a:rPr lang="et-EE" sz="2300" b="0" dirty="0" smtClean="0"/>
              <a:t> and </a:t>
            </a:r>
            <a:r>
              <a:rPr lang="et-EE" sz="2300" b="0" dirty="0" err="1" smtClean="0"/>
              <a:t>research</a:t>
            </a:r>
            <a:r>
              <a:rPr lang="et-EE" sz="2300" b="0" dirty="0" smtClean="0"/>
              <a:t> </a:t>
            </a:r>
            <a:r>
              <a:rPr lang="et-EE" sz="2300" b="0" dirty="0" err="1" smtClean="0"/>
              <a:t>institutes</a:t>
            </a:r>
            <a:endParaRPr lang="et-EE" sz="2300" b="0" dirty="0" smtClean="0"/>
          </a:p>
          <a:p>
            <a:pPr marL="754063" lvl="1" indent="-45720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dirty="0" err="1" smtClean="0"/>
              <a:t>Funding</a:t>
            </a:r>
            <a:endParaRPr lang="et-EE" sz="2300" dirty="0" smtClean="0"/>
          </a:p>
          <a:p>
            <a:pPr marL="754063" lvl="1" indent="-45720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b="0" dirty="0" smtClean="0"/>
              <a:t>International </a:t>
            </a:r>
            <a:r>
              <a:rPr lang="et-EE" sz="2300" b="0" dirty="0" err="1" smtClean="0"/>
              <a:t>cooperation</a:t>
            </a:r>
            <a:r>
              <a:rPr lang="et-EE" sz="2300" b="0" dirty="0" smtClean="0"/>
              <a:t> </a:t>
            </a:r>
          </a:p>
          <a:p>
            <a:pPr marL="754063" lvl="1" indent="-45720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dirty="0" err="1" smtClean="0"/>
              <a:t>Quality</a:t>
            </a:r>
            <a:r>
              <a:rPr lang="et-EE" sz="2300" dirty="0" smtClean="0"/>
              <a:t> </a:t>
            </a:r>
            <a:r>
              <a:rPr lang="et-EE" sz="2300" dirty="0" err="1" smtClean="0"/>
              <a:t>assurance</a:t>
            </a:r>
            <a:endParaRPr lang="et-EE" sz="2300" b="0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58454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b="0" dirty="0" smtClean="0"/>
              <a:t>4. </a:t>
            </a:r>
            <a:r>
              <a:rPr lang="et-EE" b="0" dirty="0" err="1"/>
              <a:t>Enhancing</a:t>
            </a:r>
            <a:r>
              <a:rPr lang="et-EE" b="0" dirty="0"/>
              <a:t> </a:t>
            </a:r>
            <a:r>
              <a:rPr lang="et-EE" b="0" dirty="0" err="1"/>
              <a:t>Practices</a:t>
            </a:r>
            <a:r>
              <a:rPr lang="et-EE" b="0" dirty="0"/>
              <a:t> and </a:t>
            </a:r>
            <a:r>
              <a:rPr lang="et-EE" b="0" dirty="0" err="1"/>
              <a:t>Procedures</a:t>
            </a:r>
            <a:r>
              <a:rPr lang="et-EE" b="0" dirty="0"/>
              <a:t> </a:t>
            </a:r>
            <a:r>
              <a:rPr lang="et-EE" b="0" dirty="0" err="1"/>
              <a:t>of</a:t>
            </a:r>
            <a:r>
              <a:rPr lang="et-EE" b="0" dirty="0"/>
              <a:t> </a:t>
            </a:r>
            <a:r>
              <a:rPr lang="et-EE" b="0" dirty="0" err="1"/>
              <a:t>Academic</a:t>
            </a:r>
            <a:r>
              <a:rPr lang="et-EE" b="0" dirty="0"/>
              <a:t> </a:t>
            </a:r>
            <a:r>
              <a:rPr lang="et-EE" b="0" dirty="0" err="1"/>
              <a:t>Recognition</a:t>
            </a:r>
            <a:r>
              <a:rPr lang="et-EE" b="0" dirty="0"/>
              <a:t/>
            </a:r>
            <a:br>
              <a:rPr lang="et-EE" b="0" dirty="0"/>
            </a:br>
            <a:r>
              <a:rPr lang="et-EE" b="0" dirty="0"/>
              <a:t/>
            </a:r>
            <a:br>
              <a:rPr lang="et-EE" b="0" dirty="0"/>
            </a:b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94328"/>
            <a:ext cx="8254932" cy="3464417"/>
          </a:xfrm>
        </p:spPr>
        <p:txBody>
          <a:bodyPr/>
          <a:lstStyle/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8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Achievement</a:t>
            </a:r>
            <a:r>
              <a:rPr lang="et-EE" sz="2400" b="0" dirty="0" smtClean="0"/>
              <a:t>:</a:t>
            </a:r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dirty="0" smtClean="0"/>
              <a:t>ANO and </a:t>
            </a:r>
            <a:r>
              <a:rPr lang="et-EE" sz="2300" dirty="0" err="1" smtClean="0"/>
              <a:t>its</a:t>
            </a:r>
            <a:r>
              <a:rPr lang="et-EE" sz="2300" dirty="0" smtClean="0"/>
              <a:t> </a:t>
            </a:r>
            <a:r>
              <a:rPr lang="et-EE" sz="2300" dirty="0" err="1" smtClean="0"/>
              <a:t>enthusiastic</a:t>
            </a:r>
            <a:r>
              <a:rPr lang="et-EE" sz="2300" dirty="0" smtClean="0"/>
              <a:t> </a:t>
            </a:r>
            <a:r>
              <a:rPr lang="et-EE" sz="2300" dirty="0" err="1" smtClean="0"/>
              <a:t>staff</a:t>
            </a:r>
            <a:endParaRPr lang="et-EE" sz="23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To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be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worked</a:t>
            </a:r>
            <a:r>
              <a:rPr lang="et-EE" sz="2400" b="0" dirty="0"/>
              <a:t> </a:t>
            </a:r>
            <a:r>
              <a:rPr lang="et-EE" sz="2400" b="0" dirty="0" err="1" smtClean="0"/>
              <a:t>further</a:t>
            </a:r>
            <a:r>
              <a:rPr lang="et-EE" sz="2400" b="0" dirty="0" smtClean="0"/>
              <a:t>:</a:t>
            </a:r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dirty="0" err="1" smtClean="0"/>
              <a:t>From</a:t>
            </a:r>
            <a:r>
              <a:rPr lang="et-EE" sz="2300" dirty="0" smtClean="0"/>
              <a:t> </a:t>
            </a:r>
            <a:r>
              <a:rPr lang="et-EE" sz="2300" dirty="0" err="1" smtClean="0"/>
              <a:t>nostrification</a:t>
            </a:r>
            <a:r>
              <a:rPr lang="et-EE" sz="2300" dirty="0" smtClean="0"/>
              <a:t> </a:t>
            </a:r>
            <a:r>
              <a:rPr lang="et-EE" sz="2300" dirty="0" err="1" smtClean="0"/>
              <a:t>to</a:t>
            </a:r>
            <a:r>
              <a:rPr lang="et-EE" sz="2300" dirty="0" smtClean="0"/>
              <a:t> </a:t>
            </a:r>
            <a:r>
              <a:rPr lang="et-EE" sz="2300" dirty="0" err="1" smtClean="0"/>
              <a:t>recognition</a:t>
            </a:r>
            <a:r>
              <a:rPr lang="et-EE" sz="2300" dirty="0" smtClean="0"/>
              <a:t> (</a:t>
            </a:r>
            <a:r>
              <a:rPr lang="en-US" sz="2400" i="1" dirty="0"/>
              <a:t>moving from equivalence to the recognition unless substantial differences can be shown between the foreign and national </a:t>
            </a:r>
            <a:r>
              <a:rPr lang="en-US" sz="2400" i="1" dirty="0" smtClean="0"/>
              <a:t>qualification</a:t>
            </a:r>
            <a:r>
              <a:rPr lang="et-EE" sz="2400" dirty="0" smtClean="0"/>
              <a:t>)</a:t>
            </a:r>
            <a:r>
              <a:rPr lang="et-EE" sz="2300" dirty="0" smtClean="0"/>
              <a:t> </a:t>
            </a:r>
          </a:p>
          <a:p>
            <a:pPr marL="754063" lvl="1" indent="-45720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b="0" dirty="0" err="1" smtClean="0"/>
              <a:t>Less</a:t>
            </a:r>
            <a:r>
              <a:rPr lang="et-EE" sz="2300" b="0" dirty="0" smtClean="0"/>
              <a:t> </a:t>
            </a:r>
            <a:r>
              <a:rPr lang="et-EE" sz="2300" b="0" dirty="0" err="1" smtClean="0"/>
              <a:t>strict</a:t>
            </a:r>
            <a:r>
              <a:rPr lang="et-EE" sz="2300" b="0" dirty="0" smtClean="0"/>
              <a:t> and </a:t>
            </a:r>
            <a:r>
              <a:rPr lang="et-EE" sz="2300" b="0" dirty="0" err="1" smtClean="0"/>
              <a:t>detailed</a:t>
            </a:r>
            <a:r>
              <a:rPr lang="et-EE" sz="2300" b="0" dirty="0" smtClean="0"/>
              <a:t> </a:t>
            </a:r>
            <a:r>
              <a:rPr lang="et-EE" sz="2300" b="0" dirty="0" err="1" smtClean="0"/>
              <a:t>regulations</a:t>
            </a:r>
            <a:r>
              <a:rPr lang="et-EE" sz="2300" b="0" dirty="0" smtClean="0"/>
              <a:t> on </a:t>
            </a:r>
            <a:r>
              <a:rPr lang="et-EE" sz="2300" b="0" dirty="0" err="1" smtClean="0"/>
              <a:t>national</a:t>
            </a:r>
            <a:r>
              <a:rPr lang="et-EE" sz="2300" b="0" dirty="0" smtClean="0"/>
              <a:t> (</a:t>
            </a:r>
            <a:r>
              <a:rPr lang="et-EE" sz="2300" b="0" dirty="0" err="1" smtClean="0"/>
              <a:t>law</a:t>
            </a:r>
            <a:r>
              <a:rPr lang="et-EE" sz="2300" b="0" dirty="0" smtClean="0"/>
              <a:t>) </a:t>
            </a:r>
            <a:r>
              <a:rPr lang="et-EE" sz="2300" b="0" dirty="0" err="1" smtClean="0"/>
              <a:t>level</a:t>
            </a:r>
            <a:endParaRPr lang="et-EE" sz="2300" dirty="0" smtClean="0"/>
          </a:p>
          <a:p>
            <a:pPr marL="754063" lvl="1" indent="-45720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b="0" dirty="0" err="1" smtClean="0"/>
              <a:t>More</a:t>
            </a:r>
            <a:r>
              <a:rPr lang="et-EE" sz="2300" b="0" dirty="0" smtClean="0"/>
              <a:t> </a:t>
            </a:r>
            <a:r>
              <a:rPr lang="et-EE" sz="2300" b="0" dirty="0" err="1" smtClean="0"/>
              <a:t>autonomy</a:t>
            </a:r>
            <a:r>
              <a:rPr lang="et-EE" sz="2300" b="0" dirty="0" smtClean="0"/>
              <a:t> </a:t>
            </a:r>
            <a:r>
              <a:rPr lang="et-EE" sz="2300" b="0" dirty="0" err="1" smtClean="0"/>
              <a:t>to</a:t>
            </a:r>
            <a:r>
              <a:rPr lang="et-EE" sz="2300" b="0" dirty="0" smtClean="0"/>
              <a:t> HEI-s 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66720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b="0" dirty="0" smtClean="0"/>
              <a:t>5. </a:t>
            </a:r>
            <a:r>
              <a:rPr lang="et-EE" b="0" dirty="0" err="1"/>
              <a:t>Further</a:t>
            </a:r>
            <a:r>
              <a:rPr lang="et-EE" b="0" dirty="0"/>
              <a:t> </a:t>
            </a:r>
            <a:r>
              <a:rPr lang="et-EE" b="0" dirty="0" err="1"/>
              <a:t>Implementation</a:t>
            </a:r>
            <a:r>
              <a:rPr lang="et-EE" b="0" dirty="0"/>
              <a:t> </a:t>
            </a:r>
            <a:r>
              <a:rPr lang="et-EE" b="0" dirty="0" err="1"/>
              <a:t>of</a:t>
            </a:r>
            <a:r>
              <a:rPr lang="et-EE" b="0" dirty="0"/>
              <a:t> </a:t>
            </a:r>
            <a:r>
              <a:rPr lang="et-EE" b="0" dirty="0" err="1"/>
              <a:t>the</a:t>
            </a:r>
            <a:r>
              <a:rPr lang="et-EE" b="0" dirty="0"/>
              <a:t> </a:t>
            </a:r>
            <a:r>
              <a:rPr lang="et-EE" b="0" dirty="0" err="1"/>
              <a:t>AzQF</a:t>
            </a:r>
            <a:r>
              <a:rPr lang="et-EE" b="0" dirty="0"/>
              <a:t/>
            </a:r>
            <a:br>
              <a:rPr lang="et-EE" b="0" dirty="0"/>
            </a:br>
            <a:r>
              <a:rPr lang="et-EE" b="0" dirty="0"/>
              <a:t/>
            </a:r>
            <a:br>
              <a:rPr lang="et-EE" b="0" dirty="0"/>
            </a:br>
            <a:r>
              <a:rPr lang="et-EE" b="0" dirty="0"/>
              <a:t/>
            </a:r>
            <a:br>
              <a:rPr lang="et-EE" b="0" dirty="0"/>
            </a:b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94328"/>
            <a:ext cx="8254932" cy="5289494"/>
          </a:xfrm>
        </p:spPr>
        <p:txBody>
          <a:bodyPr/>
          <a:lstStyle/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Achievement</a:t>
            </a:r>
            <a:r>
              <a:rPr lang="et-EE" sz="2400" b="0" dirty="0" smtClean="0"/>
              <a:t>:</a:t>
            </a:r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dirty="0" err="1" smtClean="0"/>
              <a:t>Draft</a:t>
            </a:r>
            <a:r>
              <a:rPr lang="et-EE" sz="2400" dirty="0" smtClean="0"/>
              <a:t> </a:t>
            </a:r>
            <a:r>
              <a:rPr lang="en-GB" sz="2400" dirty="0" smtClean="0"/>
              <a:t>Action </a:t>
            </a:r>
            <a:r>
              <a:rPr lang="en-GB" sz="2400" dirty="0"/>
              <a:t>Plan on Implementation of National Qualifications Framework for Lifelong Learning </a:t>
            </a:r>
            <a:endParaRPr lang="et-EE" sz="2400" dirty="0" smtClean="0"/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dirty="0" err="1" smtClean="0"/>
              <a:t>Draft</a:t>
            </a:r>
            <a:r>
              <a:rPr lang="et-EE" sz="2400" dirty="0" smtClean="0"/>
              <a:t> </a:t>
            </a:r>
            <a:r>
              <a:rPr lang="en-GB" sz="2400" dirty="0" smtClean="0"/>
              <a:t>Concept </a:t>
            </a:r>
            <a:r>
              <a:rPr lang="en-GB" sz="2400" dirty="0"/>
              <a:t>of establishment of National Commission and Secretariat for implementation of </a:t>
            </a:r>
            <a:r>
              <a:rPr lang="en-GB" sz="2400" dirty="0" err="1" smtClean="0"/>
              <a:t>AzQF</a:t>
            </a:r>
            <a:endParaRPr lang="et-EE" sz="24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To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be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worked</a:t>
            </a:r>
            <a:r>
              <a:rPr lang="et-EE" sz="2400" b="0" dirty="0"/>
              <a:t> </a:t>
            </a:r>
            <a:r>
              <a:rPr lang="et-EE" sz="2400" b="0" dirty="0" err="1" smtClean="0"/>
              <a:t>further</a:t>
            </a:r>
            <a:r>
              <a:rPr lang="et-EE" sz="2400" b="0" dirty="0" smtClean="0"/>
              <a:t>:</a:t>
            </a:r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300" dirty="0" err="1" smtClean="0"/>
              <a:t>Engagement</a:t>
            </a:r>
            <a:r>
              <a:rPr lang="et-EE" sz="2300" dirty="0" smtClean="0"/>
              <a:t> </a:t>
            </a:r>
            <a:r>
              <a:rPr lang="et-EE" sz="2300" dirty="0" err="1" smtClean="0"/>
              <a:t>of</a:t>
            </a:r>
            <a:r>
              <a:rPr lang="et-EE" sz="2300" dirty="0" smtClean="0"/>
              <a:t> </a:t>
            </a:r>
            <a:r>
              <a:rPr lang="et-EE" sz="2300" dirty="0" err="1" smtClean="0"/>
              <a:t>stakeholders</a:t>
            </a:r>
            <a:r>
              <a:rPr lang="et-EE" sz="2300" dirty="0" smtClean="0"/>
              <a:t>, </a:t>
            </a:r>
            <a:r>
              <a:rPr lang="et-EE" sz="2300" dirty="0" err="1" smtClean="0"/>
              <a:t>incl</a:t>
            </a:r>
            <a:r>
              <a:rPr lang="et-EE" sz="2300" dirty="0" smtClean="0"/>
              <a:t>. </a:t>
            </a:r>
            <a:r>
              <a:rPr lang="et-EE" sz="2300" dirty="0" err="1"/>
              <a:t>t</a:t>
            </a:r>
            <a:r>
              <a:rPr lang="et-EE" sz="2300" dirty="0" err="1" smtClean="0"/>
              <a:t>raining</a:t>
            </a:r>
            <a:r>
              <a:rPr lang="et-EE" sz="2300" dirty="0" smtClean="0"/>
              <a:t> and </a:t>
            </a:r>
            <a:r>
              <a:rPr lang="et-EE" sz="2300" dirty="0" err="1" smtClean="0"/>
              <a:t>networking</a:t>
            </a:r>
            <a:endParaRPr lang="et-EE" sz="2300" dirty="0" smtClean="0"/>
          </a:p>
          <a:p>
            <a:pPr marL="754063" lvl="1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GB" sz="2400" dirty="0"/>
              <a:t>Recognition of prior (informal and non-formal) learning (RPL</a:t>
            </a:r>
            <a:r>
              <a:rPr lang="en-GB" sz="2400" dirty="0" smtClean="0"/>
              <a:t>)</a:t>
            </a:r>
            <a:r>
              <a:rPr lang="et-EE" sz="2400" smtClean="0"/>
              <a:t> </a:t>
            </a:r>
            <a:endParaRPr lang="et-EE" sz="2400" dirty="0" smtClean="0"/>
          </a:p>
        </p:txBody>
      </p:sp>
    </p:spTree>
    <p:extLst>
      <p:ext uri="{BB962C8B-B14F-4D97-AF65-F5344CB8AC3E}">
        <p14:creationId xmlns:p14="http://schemas.microsoft.com/office/powerpoint/2010/main" val="176010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b="0" dirty="0" smtClean="0"/>
              <a:t>General </a:t>
            </a:r>
            <a:r>
              <a:rPr lang="et-EE" b="0" dirty="0" err="1" smtClean="0"/>
              <a:t>Recommendations</a:t>
            </a:r>
            <a:r>
              <a:rPr lang="et-EE" b="0" dirty="0"/>
              <a:t/>
            </a:r>
            <a:br>
              <a:rPr lang="et-EE" b="0" dirty="0"/>
            </a:b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1.1.2005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025628"/>
            <a:ext cx="8254932" cy="5289494"/>
          </a:xfrm>
        </p:spPr>
        <p:txBody>
          <a:bodyPr/>
          <a:lstStyle/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>
                <a:sym typeface="Wingdings" panose="05000000000000000000" pitchFamily="2" charset="2"/>
              </a:rPr>
              <a:t>More</a:t>
            </a:r>
            <a:r>
              <a:rPr lang="et-EE" sz="2400" b="0" dirty="0" smtClean="0">
                <a:sym typeface="Wingdings" panose="05000000000000000000" pitchFamily="2" charset="2"/>
              </a:rPr>
              <a:t> </a:t>
            </a:r>
            <a:r>
              <a:rPr lang="et-EE" sz="2400" b="0" dirty="0" err="1" smtClean="0">
                <a:sym typeface="Wingdings" panose="05000000000000000000" pitchFamily="2" charset="2"/>
              </a:rPr>
              <a:t>coherence</a:t>
            </a:r>
            <a:r>
              <a:rPr lang="et-EE" sz="2400" b="0" dirty="0" smtClean="0">
                <a:sym typeface="Wingdings" panose="05000000000000000000" pitchFamily="2" charset="2"/>
              </a:rPr>
              <a:t> </a:t>
            </a:r>
            <a:r>
              <a:rPr lang="et-EE" sz="2400" b="0" dirty="0" err="1" smtClean="0">
                <a:sym typeface="Wingdings" panose="05000000000000000000" pitchFamily="2" charset="2"/>
              </a:rPr>
              <a:t>between</a:t>
            </a:r>
            <a:r>
              <a:rPr lang="et-EE" sz="2400" b="0" dirty="0" smtClean="0">
                <a:sym typeface="Wingdings" panose="05000000000000000000" pitchFamily="2" charset="2"/>
              </a:rPr>
              <a:t> </a:t>
            </a:r>
            <a:r>
              <a:rPr lang="et-EE" sz="2400" b="0" dirty="0" err="1" smtClean="0">
                <a:sym typeface="Wingdings" panose="05000000000000000000" pitchFamily="2" charset="2"/>
              </a:rPr>
              <a:t>different</a:t>
            </a:r>
            <a:r>
              <a:rPr lang="et-EE" sz="2400" b="0" dirty="0" smtClean="0">
                <a:sym typeface="Wingdings" panose="05000000000000000000" pitchFamily="2" charset="2"/>
              </a:rPr>
              <a:t> </a:t>
            </a:r>
            <a:r>
              <a:rPr lang="et-EE" sz="2400" b="0" dirty="0" err="1" smtClean="0">
                <a:sym typeface="Wingdings" panose="05000000000000000000" pitchFamily="2" charset="2"/>
              </a:rPr>
              <a:t>projects</a:t>
            </a:r>
            <a:r>
              <a:rPr lang="et-EE" sz="2400" b="0" dirty="0" smtClean="0">
                <a:sym typeface="Wingdings" panose="05000000000000000000" pitchFamily="2" charset="2"/>
              </a:rPr>
              <a:t> (</a:t>
            </a:r>
            <a:r>
              <a:rPr lang="et-EE" sz="2400" b="0" dirty="0" err="1" smtClean="0">
                <a:sym typeface="Wingdings" panose="05000000000000000000" pitchFamily="2" charset="2"/>
              </a:rPr>
              <a:t>Twinnings</a:t>
            </a:r>
            <a:r>
              <a:rPr lang="et-EE" sz="2400" b="0" dirty="0" smtClean="0">
                <a:sym typeface="Wingdings" panose="05000000000000000000" pitchFamily="2" charset="2"/>
              </a:rPr>
              <a:t>, </a:t>
            </a:r>
            <a:r>
              <a:rPr lang="et-EE" sz="2400" b="0" dirty="0" err="1" smtClean="0">
                <a:sym typeface="Wingdings" panose="05000000000000000000" pitchFamily="2" charset="2"/>
              </a:rPr>
              <a:t>World</a:t>
            </a:r>
            <a:r>
              <a:rPr lang="et-EE" sz="2400" b="0" dirty="0" smtClean="0">
                <a:sym typeface="Wingdings" panose="05000000000000000000" pitchFamily="2" charset="2"/>
              </a:rPr>
              <a:t> </a:t>
            </a:r>
            <a:r>
              <a:rPr lang="et-EE" sz="2400" b="0" dirty="0" err="1" smtClean="0">
                <a:sym typeface="Wingdings" panose="05000000000000000000" pitchFamily="2" charset="2"/>
              </a:rPr>
              <a:t>Bank</a:t>
            </a:r>
            <a:r>
              <a:rPr lang="et-EE" sz="2400" b="0" dirty="0" smtClean="0">
                <a:sym typeface="Wingdings" panose="05000000000000000000" pitchFamily="2" charset="2"/>
              </a:rPr>
              <a:t>, ETF, </a:t>
            </a:r>
            <a:r>
              <a:rPr lang="et-EE" sz="2400" b="0" dirty="0" err="1" smtClean="0">
                <a:sym typeface="Wingdings" panose="05000000000000000000" pitchFamily="2" charset="2"/>
              </a:rPr>
              <a:t>Nizami</a:t>
            </a:r>
            <a:r>
              <a:rPr lang="et-EE" sz="2400" b="0" dirty="0" smtClean="0">
                <a:sym typeface="Wingdings" panose="05000000000000000000" pitchFamily="2" charset="2"/>
              </a:rPr>
              <a:t>, </a:t>
            </a:r>
            <a:r>
              <a:rPr lang="et-EE" sz="2400" b="0" dirty="0" err="1" smtClean="0">
                <a:sym typeface="Wingdings" panose="05000000000000000000" pitchFamily="2" charset="2"/>
              </a:rPr>
              <a:t>Erasmus</a:t>
            </a:r>
            <a:r>
              <a:rPr lang="et-EE" sz="2400" b="0" dirty="0" smtClean="0">
                <a:sym typeface="Wingdings" panose="05000000000000000000" pitchFamily="2" charset="2"/>
              </a:rPr>
              <a:t>+, …) </a:t>
            </a:r>
          </a:p>
          <a:p>
            <a:pPr lvl="0">
              <a:buClr>
                <a:schemeClr val="tx2"/>
              </a:buClr>
            </a:pPr>
            <a:endParaRPr lang="et-EE" sz="2400" b="0" dirty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Systematic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training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of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people</a:t>
            </a:r>
            <a:r>
              <a:rPr lang="et-EE" sz="2400" b="0" dirty="0" smtClean="0"/>
              <a:t> (</a:t>
            </a:r>
            <a:r>
              <a:rPr lang="et-EE" sz="2400" b="0" dirty="0" err="1" smtClean="0"/>
              <a:t>learning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outcomes-assessment-teaching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methods</a:t>
            </a:r>
            <a:r>
              <a:rPr lang="et-EE" sz="2400" b="0" dirty="0"/>
              <a:t>;</a:t>
            </a:r>
            <a:r>
              <a:rPr lang="et-EE" sz="2400" b="0" dirty="0" smtClean="0"/>
              <a:t> RPL; </a:t>
            </a:r>
            <a:r>
              <a:rPr lang="et-EE" sz="2400" b="0" dirty="0" err="1" smtClean="0"/>
              <a:t>quality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assurance</a:t>
            </a:r>
            <a:r>
              <a:rPr lang="et-EE" sz="2400" b="0" dirty="0" smtClean="0"/>
              <a:t>)</a:t>
            </a:r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/>
              <a:t>Less</a:t>
            </a:r>
            <a:r>
              <a:rPr lang="et-EE" sz="2400" b="0" dirty="0"/>
              <a:t> </a:t>
            </a:r>
            <a:r>
              <a:rPr lang="et-EE" sz="2400" b="0" dirty="0" err="1"/>
              <a:t>regulations</a:t>
            </a:r>
            <a:r>
              <a:rPr lang="et-EE" sz="2400" b="0" dirty="0"/>
              <a:t> and </a:t>
            </a:r>
            <a:r>
              <a:rPr lang="et-EE" sz="2400" b="0" dirty="0" err="1"/>
              <a:t>more</a:t>
            </a:r>
            <a:r>
              <a:rPr lang="et-EE" sz="2400" b="0" dirty="0"/>
              <a:t> </a:t>
            </a:r>
            <a:r>
              <a:rPr lang="et-EE" sz="2400" b="0" dirty="0" err="1" smtClean="0"/>
              <a:t>autonomy</a:t>
            </a:r>
            <a:endParaRPr lang="et-EE" sz="24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t-EE" sz="2400" b="0" dirty="0" err="1" smtClean="0"/>
              <a:t>Development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of</a:t>
            </a:r>
            <a:r>
              <a:rPr lang="et-EE" sz="2400" b="0" dirty="0" smtClean="0"/>
              <a:t> </a:t>
            </a:r>
            <a:r>
              <a:rPr lang="en-GB" sz="2400" b="0" dirty="0"/>
              <a:t>databases/IT system(s) for managing the information about students, staff, study progress, admission, graduation </a:t>
            </a:r>
            <a:r>
              <a:rPr lang="en-GB" sz="2400" b="0" dirty="0" err="1" smtClean="0"/>
              <a:t>etc</a:t>
            </a:r>
            <a:r>
              <a:rPr lang="et-EE" sz="2400" b="0" dirty="0" smtClean="0"/>
              <a:t> – </a:t>
            </a:r>
            <a:r>
              <a:rPr lang="et-EE" sz="2400" b="0" dirty="0" err="1" smtClean="0"/>
              <a:t>support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for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implementation</a:t>
            </a:r>
            <a:r>
              <a:rPr lang="et-EE" sz="2400" b="0" dirty="0" smtClean="0"/>
              <a:t> </a:t>
            </a:r>
            <a:r>
              <a:rPr lang="et-EE" sz="2400" b="0" dirty="0" err="1" smtClean="0"/>
              <a:t>of</a:t>
            </a:r>
            <a:r>
              <a:rPr lang="et-EE" sz="2400" b="0" dirty="0" smtClean="0"/>
              <a:t> NQF, QA </a:t>
            </a:r>
            <a:r>
              <a:rPr lang="et-EE" sz="2400" b="0" dirty="0" err="1" smtClean="0"/>
              <a:t>etc</a:t>
            </a:r>
            <a:r>
              <a:rPr lang="et-EE" sz="2400" b="0" dirty="0" smtClean="0"/>
              <a:t>.</a:t>
            </a:r>
            <a:endParaRPr lang="et-EE" sz="2400" b="0" dirty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 smtClean="0"/>
          </a:p>
          <a:p>
            <a:pPr marL="457200" lvl="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t-EE" sz="2400" b="0" dirty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3308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KARVI_EN_2015_uusi" id="{35D59088-3D87-4603-B137-38772DF69515}" vid="{C993B41F-EC5A-41D1-B661-C444C1245E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KARVI_EN_2015_uusi</Template>
  <TotalTime>2221</TotalTime>
  <Words>428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ＭＳ Ｐゴシック</vt:lpstr>
      <vt:lpstr>ＭＳ Ｐゴシック</vt:lpstr>
      <vt:lpstr>Arial</vt:lpstr>
      <vt:lpstr>Calibri</vt:lpstr>
      <vt:lpstr>Georgia</vt:lpstr>
      <vt:lpstr>Wingdings</vt:lpstr>
      <vt:lpstr>ヒラギノ角ゴ Pro W3</vt:lpstr>
      <vt:lpstr>KARVI_FI_2015</vt:lpstr>
      <vt:lpstr>Developing Azerbaijani Qualifications Framework (AzQF)  Maiki Udam, PhD Leader of Component 3  Baku 20 June 2017             </vt:lpstr>
      <vt:lpstr>Aim of the Component 3:</vt:lpstr>
      <vt:lpstr>Main Activities in Component 3:</vt:lpstr>
      <vt:lpstr>1. Trainings on QF-EHEA</vt:lpstr>
      <vt:lpstr>2. Analysing the Correspondence between EQF and AzQF</vt:lpstr>
      <vt:lpstr>3. Aligning HE Qualifications and Curricula (in Doctoral Studies) </vt:lpstr>
      <vt:lpstr>4. Enhancing Practices and Procedures of Academic Recognition  </vt:lpstr>
      <vt:lpstr>5. Further Implementation of the AzQF   </vt:lpstr>
      <vt:lpstr>General Recommendations </vt:lpstr>
      <vt:lpstr>Презентация PowerPoint</vt:lpstr>
    </vt:vector>
  </TitlesOfParts>
  <Company>KARVI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on a white background</dc:title>
  <dc:creator>Hilla Aurén</dc:creator>
  <cp:lastModifiedBy>Admin</cp:lastModifiedBy>
  <cp:revision>189</cp:revision>
  <cp:lastPrinted>2012-10-17T07:14:15Z</cp:lastPrinted>
  <dcterms:created xsi:type="dcterms:W3CDTF">2017-02-21T03:47:11Z</dcterms:created>
  <dcterms:modified xsi:type="dcterms:W3CDTF">2004-12-31T21:08:54Z</dcterms:modified>
</cp:coreProperties>
</file>