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4814" r:id="rId1"/>
  </p:sldMasterIdLst>
  <p:notesMasterIdLst>
    <p:notesMasterId r:id="rId18"/>
  </p:notesMasterIdLst>
  <p:handoutMasterIdLst>
    <p:handoutMasterId r:id="rId19"/>
  </p:handoutMasterIdLst>
  <p:sldIdLst>
    <p:sldId id="303" r:id="rId2"/>
    <p:sldId id="328" r:id="rId3"/>
    <p:sldId id="376" r:id="rId4"/>
    <p:sldId id="330" r:id="rId5"/>
    <p:sldId id="388" r:id="rId6"/>
    <p:sldId id="389" r:id="rId7"/>
    <p:sldId id="377" r:id="rId8"/>
    <p:sldId id="390" r:id="rId9"/>
    <p:sldId id="391" r:id="rId10"/>
    <p:sldId id="392" r:id="rId11"/>
    <p:sldId id="393" r:id="rId12"/>
    <p:sldId id="394" r:id="rId13"/>
    <p:sldId id="396" r:id="rId14"/>
    <p:sldId id="397" r:id="rId15"/>
    <p:sldId id="381" r:id="rId16"/>
    <p:sldId id="38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00A8B4"/>
    <a:srgbClr val="D20D0D"/>
    <a:srgbClr val="928B81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 snapToObjects="1">
      <p:cViewPr>
        <p:scale>
          <a:sx n="61" d="100"/>
          <a:sy n="61" d="100"/>
        </p:scale>
        <p:origin x="-1410" y="-360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8/30/2017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30.8.2017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/>
              <a:t>30.8.2017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/>
              <a:t>30.8.2017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/>
              <a:t>30.8.2017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/>
              <a:t>30.8.2017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/>
              <a:t>30.8.2017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he.edu.az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6366" y="1622738"/>
            <a:ext cx="8511648" cy="13394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t-EE" sz="4800" dirty="0" smtClean="0"/>
              <a:t/>
            </a:r>
            <a:br>
              <a:rPr lang="et-EE" sz="4800" dirty="0" smtClean="0"/>
            </a:br>
            <a:r>
              <a:rPr lang="et-EE" sz="4800" dirty="0" err="1" smtClean="0"/>
              <a:t>Key</a:t>
            </a:r>
            <a:r>
              <a:rPr lang="et-EE" sz="4800" dirty="0" smtClean="0"/>
              <a:t> </a:t>
            </a:r>
            <a:r>
              <a:rPr lang="et-EE" sz="4800" dirty="0" err="1" smtClean="0"/>
              <a:t>Results</a:t>
            </a:r>
            <a:r>
              <a:rPr lang="et-EE" sz="4800" dirty="0" smtClean="0"/>
              <a:t> </a:t>
            </a:r>
            <a:r>
              <a:rPr lang="en-US" sz="4800" dirty="0" smtClean="0"/>
              <a:t>of </a:t>
            </a:r>
            <a:r>
              <a:rPr lang="en-US" sz="4800" dirty="0"/>
              <a:t>the </a:t>
            </a:r>
            <a:r>
              <a:rPr lang="en-US" sz="4800" dirty="0" smtClean="0"/>
              <a:t>Twinning</a:t>
            </a:r>
            <a:r>
              <a:rPr lang="et-EE" sz="4800" dirty="0" smtClean="0"/>
              <a:t/>
            </a:r>
            <a:br>
              <a:rPr lang="et-EE" sz="4800" dirty="0" smtClean="0"/>
            </a:br>
            <a:r>
              <a:rPr lang="en-US" sz="4800" dirty="0" smtClean="0"/>
              <a:t>Project </a:t>
            </a:r>
            <a:r>
              <a:rPr lang="fi-FI" sz="4800" dirty="0" smtClean="0"/>
              <a:t>AZ-ad-EHEA</a:t>
            </a:r>
            <a:r>
              <a:rPr lang="fi-FI" sz="4800" dirty="0"/>
              <a:t/>
            </a:r>
            <a:br>
              <a:rPr lang="fi-FI" sz="4800" dirty="0"/>
            </a:br>
            <a:r>
              <a:rPr lang="et-EE" sz="2000" dirty="0">
                <a:solidFill>
                  <a:schemeClr val="accent5"/>
                </a:solidFill>
              </a:rPr>
              <a:t/>
            </a:r>
            <a:br>
              <a:rPr lang="et-EE" sz="2000" dirty="0">
                <a:solidFill>
                  <a:schemeClr val="accent5"/>
                </a:solidFill>
              </a:rPr>
            </a:br>
            <a:r>
              <a:rPr lang="et-EE" sz="2000" dirty="0" smtClean="0">
                <a:solidFill>
                  <a:schemeClr val="accent5"/>
                </a:solidFill>
              </a:rPr>
              <a:t/>
            </a:r>
            <a:br>
              <a:rPr lang="et-EE" sz="2000" dirty="0" smtClean="0">
                <a:solidFill>
                  <a:schemeClr val="accent5"/>
                </a:solidFill>
              </a:rPr>
            </a:br>
            <a:r>
              <a:rPr lang="et-EE" sz="2000" dirty="0">
                <a:solidFill>
                  <a:schemeClr val="accent5"/>
                </a:solidFill>
              </a:rPr>
              <a:t/>
            </a:r>
            <a:br>
              <a:rPr lang="et-EE" sz="2000" dirty="0">
                <a:solidFill>
                  <a:schemeClr val="accent5"/>
                </a:solidFill>
              </a:rPr>
            </a:br>
            <a:r>
              <a:rPr lang="et-EE" sz="2000" dirty="0" smtClean="0">
                <a:solidFill>
                  <a:schemeClr val="accent5"/>
                </a:solidFill>
              </a:rPr>
              <a:t/>
            </a:r>
            <a:br>
              <a:rPr lang="et-EE" sz="2000" dirty="0" smtClean="0">
                <a:solidFill>
                  <a:schemeClr val="accent5"/>
                </a:solidFill>
              </a:rPr>
            </a:br>
            <a:r>
              <a:rPr lang="et-EE" sz="2000" dirty="0">
                <a:solidFill>
                  <a:schemeClr val="accent5"/>
                </a:solidFill>
              </a:rPr>
              <a:t/>
            </a:r>
            <a:br>
              <a:rPr lang="et-EE" sz="2000" dirty="0">
                <a:solidFill>
                  <a:schemeClr val="accent5"/>
                </a:solidFill>
              </a:rPr>
            </a:br>
            <a:r>
              <a:rPr lang="fi-FI" sz="2400" b="0" dirty="0" smtClean="0">
                <a:solidFill>
                  <a:schemeClr val="tx1"/>
                </a:solidFill>
              </a:rPr>
              <a:t>Baku 29 August </a:t>
            </a:r>
            <a:r>
              <a:rPr lang="fi-FI" sz="2400" b="0" dirty="0">
                <a:solidFill>
                  <a:schemeClr val="tx1"/>
                </a:solidFill>
              </a:rPr>
              <a:t>2017 </a:t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Helka Kekäläinen, PhD</a:t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Heli Mattisen, PhD</a:t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Project Leaders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            </a:t>
            </a:r>
            <a:endParaRPr lang="fi-FI" dirty="0"/>
          </a:p>
        </p:txBody>
      </p:sp>
      <p:pic>
        <p:nvPicPr>
          <p:cNvPr id="5" name="Kuv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5460643"/>
            <a:ext cx="2458577" cy="1145094"/>
          </a:xfrm>
          <a:prstGeom prst="rect">
            <a:avLst/>
          </a:prstGeom>
          <a:noFill/>
        </p:spPr>
      </p:pic>
      <p:pic>
        <p:nvPicPr>
          <p:cNvPr id="1026" name="Picture 2" descr="Kuvahaun tulos haulle ekka logo estonian higher education quality agency (ekk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80" y="135429"/>
            <a:ext cx="21621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2763" y="182571"/>
            <a:ext cx="8047037" cy="547914"/>
          </a:xfrm>
        </p:spPr>
        <p:txBody>
          <a:bodyPr/>
          <a:lstStyle/>
          <a:p>
            <a:pPr algn="ctr"/>
            <a:r>
              <a:rPr lang="fi-FI" dirty="0" smtClean="0"/>
              <a:t>Ma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Outcomes</a:t>
            </a:r>
            <a:r>
              <a:rPr lang="et-EE" dirty="0" smtClean="0"/>
              <a:t>: </a:t>
            </a:r>
            <a:r>
              <a:rPr lang="et-EE" dirty="0" err="1" smtClean="0"/>
              <a:t>Component</a:t>
            </a:r>
            <a:r>
              <a:rPr lang="et-EE" dirty="0" smtClean="0"/>
              <a:t> 4</a:t>
            </a:r>
            <a:br>
              <a:rPr lang="et-EE" dirty="0" smtClean="0"/>
            </a:br>
            <a:r>
              <a:rPr lang="et-EE" sz="2800" dirty="0" err="1" smtClean="0"/>
              <a:t>Component</a:t>
            </a:r>
            <a:r>
              <a:rPr lang="et-EE" sz="2800" dirty="0" smtClean="0"/>
              <a:t> </a:t>
            </a:r>
            <a:r>
              <a:rPr lang="et-EE" sz="2800" dirty="0" err="1" smtClean="0"/>
              <a:t>Leader</a:t>
            </a:r>
            <a:r>
              <a:rPr lang="et-EE" sz="2800" dirty="0" smtClean="0"/>
              <a:t> Kirsi Hiltunen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237995" y="1347344"/>
            <a:ext cx="8755693" cy="4303484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t-EE" sz="2400" b="0" dirty="0" err="1" smtClean="0"/>
              <a:t>Proposal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for</a:t>
            </a:r>
            <a:r>
              <a:rPr lang="en-GB" sz="2400" b="0" dirty="0" smtClean="0"/>
              <a:t> </a:t>
            </a:r>
            <a:r>
              <a:rPr lang="en-GB" sz="2400" b="0" dirty="0"/>
              <a:t>the Azerbaijan Standards and Guidelines for QA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Training 50 Azerbaijan experts to know and apply the EHEA standards and guidelines of QA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Training the staff of the three pilot universities to make self-evaluation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Training Azerbaijan experts to act as evaluators in pilot evaluation teams</a:t>
            </a:r>
            <a:endParaRPr lang="et-EE" sz="2400" b="0" dirty="0"/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 smtClean="0"/>
              <a:t>Consulting </a:t>
            </a:r>
            <a:r>
              <a:rPr lang="en-GB" sz="2400" b="0" dirty="0"/>
              <a:t>and training the staff of the </a:t>
            </a:r>
            <a:r>
              <a:rPr lang="en-GB" sz="2400" b="0" dirty="0" smtClean="0"/>
              <a:t>ANO </a:t>
            </a:r>
            <a:endParaRPr lang="et-EE" sz="2400" b="0" dirty="0" smtClean="0"/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 smtClean="0"/>
              <a:t>Making </a:t>
            </a:r>
            <a:r>
              <a:rPr lang="en-GB" sz="2400" b="0" dirty="0"/>
              <a:t>institutional quality assurance evaluation in three Azerbaijan pilot </a:t>
            </a:r>
            <a:r>
              <a:rPr lang="en-GB" sz="2400" b="0" dirty="0" smtClean="0"/>
              <a:t>universities</a:t>
            </a:r>
            <a:r>
              <a:rPr lang="et-EE" sz="2400" b="0" dirty="0" smtClean="0"/>
              <a:t>.</a:t>
            </a:r>
            <a:r>
              <a:rPr lang="en-GB" sz="2400" b="0" dirty="0" smtClean="0"/>
              <a:t> 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endParaRPr lang="et-EE" sz="2400" b="0" dirty="0"/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88" y="6117111"/>
            <a:ext cx="926925" cy="5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et-EE" dirty="0" err="1" smtClean="0"/>
              <a:t>Results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pilot</a:t>
            </a:r>
            <a:r>
              <a:rPr lang="et-EE" dirty="0" smtClean="0"/>
              <a:t> </a:t>
            </a:r>
            <a:r>
              <a:rPr lang="et-EE" dirty="0" err="1" smtClean="0"/>
              <a:t>evaluations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979018"/>
            <a:ext cx="8047037" cy="4799058"/>
          </a:xfrm>
        </p:spPr>
        <p:txBody>
          <a:bodyPr/>
          <a:lstStyle/>
          <a:p>
            <a:endParaRPr lang="en-GB" sz="2800" dirty="0"/>
          </a:p>
          <a:p>
            <a:endParaRPr lang="en-GB" sz="2800" b="0" dirty="0">
              <a:solidFill>
                <a:schemeClr val="accent5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6097820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75492"/>
              </p:ext>
            </p:extLst>
          </p:nvPr>
        </p:nvGraphicFramePr>
        <p:xfrm>
          <a:off x="400834" y="979018"/>
          <a:ext cx="8342332" cy="51476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63233"/>
                <a:gridCol w="1485960"/>
                <a:gridCol w="1485007"/>
                <a:gridCol w="1623125"/>
                <a:gridCol w="1485007"/>
              </a:tblGrid>
              <a:tr h="118315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Assessment area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Fully conforms to requirements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Mostly conforms to requirements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Partially conforms to requirements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Does not conform to requirements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7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spc="-10">
                          <a:effectLst/>
                        </a:rPr>
                        <a:t>1. Strategic planning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  X  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spc="-10">
                          <a:effectLst/>
                        </a:rPr>
                        <a:t>2. Management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 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6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3. Human resources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 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89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spc="-10">
                          <a:effectLst/>
                        </a:rPr>
                        <a:t>4. Study programmes and their development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  X  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66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effectLst/>
                        </a:rPr>
                        <a:t>5. Students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 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6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spc="-10">
                          <a:effectLst/>
                        </a:rPr>
                        <a:t>6. Research activities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652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spc="-10">
                          <a:effectLst/>
                        </a:rPr>
                        <a:t>7. Teaching and learning resources and support services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 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t-EE" sz="160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800000"/>
                        </a:solidFill>
                        <a:effectLst/>
                        <a:latin typeface="Times New (W1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et-EE" dirty="0" err="1" smtClean="0"/>
              <a:t>Overall</a:t>
            </a:r>
            <a:r>
              <a:rPr lang="et-EE" dirty="0" smtClean="0"/>
              <a:t> </a:t>
            </a:r>
            <a:r>
              <a:rPr lang="et-EE" dirty="0" err="1" smtClean="0"/>
              <a:t>strengths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979018"/>
            <a:ext cx="8047037" cy="4799058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800" b="0" dirty="0"/>
              <a:t>The roles and focuses of the universities – pedagogy, economy, technology –  are clear and well justified</a:t>
            </a:r>
            <a:endParaRPr lang="et-EE" sz="28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800" b="0" dirty="0"/>
              <a:t>Willingness to improve, awareness of the need for change</a:t>
            </a:r>
            <a:endParaRPr lang="et-EE" sz="28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800" b="0" dirty="0"/>
              <a:t>Orientation towards improving the management structure and create conditions for the senior management staff to take more responsibility and ownership in fulfilling their role</a:t>
            </a:r>
            <a:endParaRPr lang="et-EE" sz="28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800" b="0" dirty="0"/>
              <a:t>Awareness of the need to improve management and leadership competences </a:t>
            </a:r>
            <a:endParaRPr lang="et-EE" sz="2800" b="0" dirty="0"/>
          </a:p>
          <a:p>
            <a:endParaRPr lang="en-GB" sz="28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6097820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et-EE" dirty="0" smtClean="0"/>
              <a:t>Main </a:t>
            </a:r>
            <a:r>
              <a:rPr lang="et-EE" dirty="0" err="1" smtClean="0"/>
              <a:t>areas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improvement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1277287"/>
            <a:ext cx="8047037" cy="4799058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Involvement of all the relevant stakeholders into the strategy </a:t>
            </a:r>
            <a:r>
              <a:rPr lang="en-GB" sz="2400" b="0" dirty="0" smtClean="0"/>
              <a:t>process</a:t>
            </a:r>
            <a:endParaRPr lang="et-EE" sz="24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b="0" dirty="0" smtClean="0"/>
              <a:t>The </a:t>
            </a:r>
            <a:r>
              <a:rPr lang="en-US" sz="2400" b="0" dirty="0"/>
              <a:t>improvement of teaching staff’s </a:t>
            </a:r>
            <a:r>
              <a:rPr lang="en-US" sz="2400" b="0" dirty="0" smtClean="0"/>
              <a:t>competencies</a:t>
            </a:r>
            <a:r>
              <a:rPr lang="et-EE" sz="2400" b="0" dirty="0" smtClean="0"/>
              <a:t>;</a:t>
            </a:r>
            <a:r>
              <a:rPr lang="en-US" sz="2400" b="0" dirty="0" smtClean="0"/>
              <a:t> </a:t>
            </a:r>
            <a:r>
              <a:rPr lang="en-US" sz="2400" b="0" dirty="0"/>
              <a:t>relevance of up-to-date teaching </a:t>
            </a:r>
            <a:r>
              <a:rPr lang="en-US" sz="2400" b="0" dirty="0" smtClean="0"/>
              <a:t>materials;</a:t>
            </a:r>
            <a:r>
              <a:rPr lang="et-EE" sz="2400" b="0" dirty="0" smtClean="0"/>
              <a:t> r</a:t>
            </a:r>
            <a:r>
              <a:rPr lang="en-US" sz="2400" b="0" dirty="0" err="1" smtClean="0"/>
              <a:t>egular</a:t>
            </a:r>
            <a:r>
              <a:rPr lang="en-US" sz="2400" b="0" dirty="0" smtClean="0"/>
              <a:t> </a:t>
            </a:r>
            <a:r>
              <a:rPr lang="en-US" sz="2400" b="0" dirty="0"/>
              <a:t>reviewing of study </a:t>
            </a:r>
            <a:r>
              <a:rPr lang="en-US" sz="2400" b="0" dirty="0" err="1"/>
              <a:t>programmes</a:t>
            </a:r>
            <a:r>
              <a:rPr lang="en-US" sz="2400" b="0" dirty="0"/>
              <a:t> and </a:t>
            </a:r>
            <a:r>
              <a:rPr lang="en-US" sz="2400" b="0" dirty="0" smtClean="0"/>
              <a:t>syllabuses</a:t>
            </a:r>
            <a:endParaRPr lang="et-EE" sz="24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b="0" dirty="0" smtClean="0"/>
              <a:t>Learning </a:t>
            </a:r>
            <a:r>
              <a:rPr lang="en-US" sz="2400" b="0" dirty="0"/>
              <a:t>outcome based and student-</a:t>
            </a:r>
            <a:r>
              <a:rPr lang="en-US" sz="2400" b="0" dirty="0" err="1"/>
              <a:t>centred</a:t>
            </a:r>
            <a:r>
              <a:rPr lang="en-US" sz="2400" b="0" dirty="0"/>
              <a:t> approach in teaching and </a:t>
            </a:r>
            <a:r>
              <a:rPr lang="en-US" sz="2400" b="0" dirty="0" smtClean="0"/>
              <a:t>learning</a:t>
            </a:r>
            <a:endParaRPr lang="et-EE" sz="24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b="0" dirty="0" smtClean="0"/>
              <a:t>Establishing </a:t>
            </a:r>
            <a:r>
              <a:rPr lang="en-US" sz="2400" b="0" dirty="0"/>
              <a:t>systematic mechanisms that support the staff and students in conducting research </a:t>
            </a:r>
            <a:r>
              <a:rPr lang="en-US" sz="2400" b="0" dirty="0" smtClean="0"/>
              <a:t>activities</a:t>
            </a:r>
            <a:r>
              <a:rPr lang="et-EE" sz="2400" b="0" dirty="0" smtClean="0"/>
              <a:t>; a</a:t>
            </a:r>
            <a:r>
              <a:rPr lang="en-US" sz="2400" b="0" dirty="0" err="1" smtClean="0"/>
              <a:t>ccess</a:t>
            </a:r>
            <a:r>
              <a:rPr lang="en-US" sz="2400" b="0" dirty="0" smtClean="0"/>
              <a:t> </a:t>
            </a:r>
            <a:r>
              <a:rPr lang="en-US" sz="2400" b="0" dirty="0"/>
              <a:t>to international research </a:t>
            </a:r>
            <a:r>
              <a:rPr lang="en-US" sz="2400" b="0" dirty="0" smtClean="0"/>
              <a:t>databases</a:t>
            </a:r>
            <a:endParaRPr lang="et-EE" sz="24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b="0" dirty="0"/>
              <a:t> </a:t>
            </a:r>
            <a:r>
              <a:rPr lang="en-US" sz="2400" b="0" dirty="0" smtClean="0"/>
              <a:t>Internationalization </a:t>
            </a:r>
            <a:endParaRPr lang="et-EE" sz="24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t-EE" sz="24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t-EE" sz="28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6097820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et-EE" dirty="0" err="1" smtClean="0"/>
              <a:t>Recommendations</a:t>
            </a:r>
            <a:r>
              <a:rPr lang="et-EE" dirty="0" smtClean="0"/>
              <a:t> at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state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1277287"/>
            <a:ext cx="8047037" cy="4799058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/>
              <a:t>Legal </a:t>
            </a:r>
            <a:r>
              <a:rPr lang="en-US" sz="2000" b="0" dirty="0"/>
              <a:t>and normative framework which regulates governance of higher education institutions should be reconsidered by the Ministry of Education to allow universities to implement a more effective management system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/>
              <a:t>More </a:t>
            </a:r>
            <a:r>
              <a:rPr lang="en-US" sz="2000" b="0" dirty="0"/>
              <a:t>freedom and autonomy to continuously modify and update the curricula of their study </a:t>
            </a:r>
            <a:r>
              <a:rPr lang="en-US" sz="2000" b="0" dirty="0" err="1"/>
              <a:t>programmes</a:t>
            </a:r>
            <a:r>
              <a:rPr lang="en-US" sz="2000" b="0" dirty="0"/>
              <a:t> according to needs of </a:t>
            </a:r>
            <a:r>
              <a:rPr lang="en-US" sz="2000" b="0" dirty="0" err="1"/>
              <a:t>labour</a:t>
            </a:r>
            <a:r>
              <a:rPr lang="en-US" sz="2000" b="0" dirty="0"/>
              <a:t> market and based on recent research results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/>
              <a:t>Doctoral </a:t>
            </a:r>
            <a:r>
              <a:rPr lang="en-US" sz="2000" b="0" dirty="0"/>
              <a:t>studies should be </a:t>
            </a:r>
            <a:r>
              <a:rPr lang="en-US" sz="2000" b="0" dirty="0" smtClean="0"/>
              <a:t>re</a:t>
            </a:r>
            <a:r>
              <a:rPr lang="et-EE" sz="2000" b="0" dirty="0" smtClean="0"/>
              <a:t>org</a:t>
            </a:r>
            <a:r>
              <a:rPr lang="en-US" sz="2000" b="0" dirty="0" err="1" smtClean="0"/>
              <a:t>anised</a:t>
            </a:r>
            <a:r>
              <a:rPr lang="en-US" sz="2000" b="0" dirty="0" smtClean="0"/>
              <a:t> </a:t>
            </a:r>
            <a:r>
              <a:rPr lang="en-US" sz="2000" b="0" dirty="0"/>
              <a:t>based on the Bologna system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/>
              <a:t>Access </a:t>
            </a:r>
            <a:r>
              <a:rPr lang="en-US" sz="2000" b="0" dirty="0"/>
              <a:t>to up-to-date academic research through electronic </a:t>
            </a:r>
            <a:r>
              <a:rPr lang="en-US" sz="2000" b="0" dirty="0" smtClean="0"/>
              <a:t>databases</a:t>
            </a:r>
            <a:r>
              <a:rPr lang="et-EE" sz="2000" b="0" dirty="0" smtClean="0"/>
              <a:t> </a:t>
            </a:r>
            <a:r>
              <a:rPr lang="et-EE" sz="2000" b="0" dirty="0" err="1" smtClean="0"/>
              <a:t>should</a:t>
            </a:r>
            <a:r>
              <a:rPr lang="et-EE" sz="2000" b="0" dirty="0" smtClean="0"/>
              <a:t> </a:t>
            </a:r>
            <a:r>
              <a:rPr lang="et-EE" sz="2000" b="0" dirty="0" err="1" smtClean="0"/>
              <a:t>be</a:t>
            </a:r>
            <a:r>
              <a:rPr lang="et-EE" sz="2000" b="0" dirty="0" smtClean="0"/>
              <a:t> </a:t>
            </a:r>
            <a:r>
              <a:rPr lang="et-EE" sz="2000" b="0" dirty="0" err="1" smtClean="0"/>
              <a:t>provided</a:t>
            </a:r>
            <a:endParaRPr lang="en-US" sz="20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/>
              <a:t>National </a:t>
            </a:r>
            <a:r>
              <a:rPr lang="en-US" sz="2000" b="0" dirty="0"/>
              <a:t>curriculum of secondary education should be reconsidered having stronger emphasis on acquiring English language skills.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t-EE" sz="2800" b="0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6097820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et-EE" dirty="0"/>
              <a:t>Main </a:t>
            </a:r>
            <a:r>
              <a:rPr lang="et-EE" dirty="0" err="1"/>
              <a:t>value</a:t>
            </a:r>
            <a:r>
              <a:rPr lang="et-EE" dirty="0"/>
              <a:t> 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 smtClean="0"/>
              <a:t>project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979018"/>
            <a:ext cx="8047037" cy="479905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Mapping </a:t>
            </a:r>
            <a:r>
              <a:rPr lang="en-GB" sz="2800" b="0" dirty="0"/>
              <a:t>the situation in HE (again ... </a:t>
            </a:r>
            <a:r>
              <a:rPr lang="en-GB" sz="2800" b="0" dirty="0">
                <a:sym typeface="Wingdings" panose="05000000000000000000" pitchFamily="2" charset="2"/>
              </a:rPr>
              <a:t>) in a comprehensive way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>
                <a:sym typeface="Wingdings" panose="05000000000000000000" pitchFamily="2" charset="2"/>
              </a:rPr>
              <a:t>Realistic and applicable </a:t>
            </a:r>
            <a:r>
              <a:rPr lang="en-GB" sz="2800" b="0" dirty="0" smtClean="0">
                <a:sym typeface="Wingdings" panose="05000000000000000000" pitchFamily="2" charset="2"/>
              </a:rPr>
              <a:t>recommendations</a:t>
            </a:r>
            <a:r>
              <a:rPr lang="et-EE" sz="2800" b="0" dirty="0" smtClean="0">
                <a:sym typeface="Wingdings" panose="05000000000000000000" pitchFamily="2" charset="2"/>
              </a:rPr>
              <a:t> </a:t>
            </a:r>
            <a:r>
              <a:rPr lang="et-EE" sz="2800" b="0" dirty="0" err="1" smtClean="0">
                <a:sym typeface="Wingdings" panose="05000000000000000000" pitchFamily="2" charset="2"/>
              </a:rPr>
              <a:t>in</a:t>
            </a:r>
            <a:r>
              <a:rPr lang="et-EE" sz="2800" b="0" dirty="0" smtClean="0">
                <a:sym typeface="Wingdings" panose="05000000000000000000" pitchFamily="2" charset="2"/>
              </a:rPr>
              <a:t> </a:t>
            </a:r>
            <a:r>
              <a:rPr lang="et-EE" sz="2800" b="0" dirty="0" err="1" smtClean="0">
                <a:sym typeface="Wingdings" panose="05000000000000000000" pitchFamily="2" charset="2"/>
              </a:rPr>
              <a:t>line</a:t>
            </a:r>
            <a:r>
              <a:rPr lang="et-EE" sz="2800" b="0" dirty="0" smtClean="0">
                <a:sym typeface="Wingdings" panose="05000000000000000000" pitchFamily="2" charset="2"/>
              </a:rPr>
              <a:t> </a:t>
            </a:r>
            <a:r>
              <a:rPr lang="et-EE" sz="2800" b="0" dirty="0" err="1" smtClean="0">
                <a:sym typeface="Wingdings" panose="05000000000000000000" pitchFamily="2" charset="2"/>
              </a:rPr>
              <a:t>with</a:t>
            </a:r>
            <a:r>
              <a:rPr lang="et-EE" sz="2800" b="0" dirty="0" smtClean="0">
                <a:sym typeface="Wingdings" panose="05000000000000000000" pitchFamily="2" charset="2"/>
              </a:rPr>
              <a:t> EHEA</a:t>
            </a:r>
            <a:r>
              <a:rPr lang="en-GB" sz="2800" b="0" dirty="0" smtClean="0">
                <a:sym typeface="Wingdings" panose="05000000000000000000" pitchFamily="2" charset="2"/>
              </a:rPr>
              <a:t> </a:t>
            </a:r>
            <a:r>
              <a:rPr lang="en-GB" sz="2800" b="0" dirty="0">
                <a:sym typeface="Wingdings" panose="05000000000000000000" pitchFamily="2" charset="2"/>
              </a:rPr>
              <a:t>widely discussed with </a:t>
            </a:r>
            <a:r>
              <a:rPr lang="et-EE" sz="2800" b="0" dirty="0" smtClean="0">
                <a:sym typeface="Wingdings" panose="05000000000000000000" pitchFamily="2" charset="2"/>
              </a:rPr>
              <a:t>and </a:t>
            </a:r>
            <a:r>
              <a:rPr lang="et-EE" sz="2800" b="0" dirty="0" err="1" smtClean="0">
                <a:sym typeface="Wingdings" panose="05000000000000000000" pitchFamily="2" charset="2"/>
              </a:rPr>
              <a:t>agreed</a:t>
            </a:r>
            <a:r>
              <a:rPr lang="et-EE" sz="2800" b="0" dirty="0" smtClean="0">
                <a:sym typeface="Wingdings" panose="05000000000000000000" pitchFamily="2" charset="2"/>
              </a:rPr>
              <a:t> </a:t>
            </a:r>
            <a:r>
              <a:rPr lang="et-EE" sz="2800" b="0" dirty="0" err="1" smtClean="0">
                <a:sym typeface="Wingdings" panose="05000000000000000000" pitchFamily="2" charset="2"/>
              </a:rPr>
              <a:t>by</a:t>
            </a:r>
            <a:r>
              <a:rPr lang="et-EE" sz="2800" b="0" dirty="0" smtClean="0">
                <a:sym typeface="Wingdings" panose="05000000000000000000" pitchFamily="2" charset="2"/>
              </a:rPr>
              <a:t> </a:t>
            </a:r>
            <a:r>
              <a:rPr lang="en-GB" sz="2800" b="0" dirty="0" smtClean="0">
                <a:sym typeface="Wingdings" panose="05000000000000000000" pitchFamily="2" charset="2"/>
              </a:rPr>
              <a:t>stakeholders</a:t>
            </a:r>
            <a:endParaRPr lang="en-GB" sz="2800" b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>
                <a:sym typeface="Wingdings" panose="05000000000000000000" pitchFamily="2" charset="2"/>
              </a:rPr>
              <a:t>Supporting collaborative learning in the HE community of Azerbaijan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/>
              <a:t>Supporting </a:t>
            </a:r>
            <a:r>
              <a:rPr lang="en-GB" sz="2800" b="0" dirty="0" smtClean="0"/>
              <a:t>changes </a:t>
            </a:r>
            <a:r>
              <a:rPr lang="en-GB" sz="2800" b="0" dirty="0"/>
              <a:t>in mind-set regarding the autonomy of </a:t>
            </a:r>
            <a:r>
              <a:rPr lang="en-GB" sz="2800" b="0" dirty="0" smtClean="0"/>
              <a:t>HEIs </a:t>
            </a:r>
            <a:r>
              <a:rPr lang="en-GB" sz="2800" b="0" dirty="0"/>
              <a:t>combined with a rigorous, meaningful and improvement led approach in quality assurance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GB" sz="2800" b="0" dirty="0">
              <a:solidFill>
                <a:schemeClr val="accent5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6097820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18942"/>
            <a:ext cx="8047037" cy="595614"/>
          </a:xfrm>
        </p:spPr>
        <p:txBody>
          <a:bodyPr/>
          <a:lstStyle/>
          <a:p>
            <a:pPr algn="ctr"/>
            <a:r>
              <a:rPr lang="fi-FI" sz="4800" dirty="0" err="1"/>
              <a:t>Thank</a:t>
            </a:r>
            <a:r>
              <a:rPr lang="fi-FI" sz="4800" dirty="0"/>
              <a:t> </a:t>
            </a:r>
            <a:r>
              <a:rPr lang="fi-FI" sz="4800" dirty="0" err="1"/>
              <a:t>you</a:t>
            </a:r>
            <a:r>
              <a:rPr lang="fi-FI" sz="4800" dirty="0"/>
              <a:t>!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11" y="976480"/>
            <a:ext cx="6135626" cy="503795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76" y="6167963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Aims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Twinning Project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6323907-4EFB-4D50-B9CA-F240FB5F2943}" type="datetime1">
              <a:rPr lang="fi-FI" smtClean="0"/>
              <a:t>30.8.2017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8" y="1352281"/>
            <a:ext cx="8254932" cy="4391695"/>
          </a:xfrm>
        </p:spPr>
        <p:txBody>
          <a:bodyPr/>
          <a:lstStyle/>
          <a:p>
            <a:pPr marL="457200" lvl="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Enhancement</a:t>
            </a:r>
            <a:r>
              <a:rPr lang="en-US" sz="2400" b="0" dirty="0"/>
              <a:t> of Azerbaijan´s higher education system through its integration with the </a:t>
            </a:r>
            <a:r>
              <a:rPr lang="en-US" sz="2400" dirty="0"/>
              <a:t>European Higher Education Area (EHEA)</a:t>
            </a:r>
            <a:r>
              <a:rPr lang="en-US" sz="2400" b="0" dirty="0"/>
              <a:t>. </a:t>
            </a:r>
          </a:p>
          <a:p>
            <a:pPr marL="457200" lvl="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b="0" dirty="0"/>
              <a:t>The establishment of EHEA compliant </a:t>
            </a:r>
            <a:r>
              <a:rPr lang="en-US" sz="2400" dirty="0"/>
              <a:t>quality assurance system</a:t>
            </a:r>
            <a:r>
              <a:rPr lang="en-US" sz="2400" b="0" dirty="0"/>
              <a:t> that will facilitate mobility within the EHEA, support the recognition of qualifications and increase employability of graduates.</a:t>
            </a:r>
          </a:p>
          <a:p>
            <a:pPr marL="457200" lvl="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To assist </a:t>
            </a:r>
            <a:r>
              <a:rPr lang="en-US" sz="2400" b="0" dirty="0"/>
              <a:t>the development of Bologna related policies and the implementation of the EHEA objectives and reference tools by Ministry of Education and other key institutions of the Republic of Azerbaijan.</a:t>
            </a:r>
            <a:endParaRPr lang="fi-FI" sz="2400" b="0" dirty="0"/>
          </a:p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6115522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Co-operation</a:t>
            </a:r>
            <a:r>
              <a:rPr lang="fi-FI" dirty="0"/>
              <a:t> for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Results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6323907-4EFB-4D50-B9CA-F240FB5F2943}" type="datetime1">
              <a:rPr lang="fi-FI" smtClean="0"/>
              <a:t>30.8.2017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7" y="1194328"/>
            <a:ext cx="7855687" cy="4536771"/>
          </a:xfrm>
        </p:spPr>
        <p:txBody>
          <a:bodyPr/>
          <a:lstStyle/>
          <a:p>
            <a:r>
              <a:rPr lang="fi-FI" sz="2400" dirty="0"/>
              <a:t>Key </a:t>
            </a:r>
            <a:r>
              <a:rPr lang="fi-FI" sz="2400" dirty="0" err="1"/>
              <a:t>figures</a:t>
            </a:r>
            <a:r>
              <a:rPr lang="et-EE" sz="2400" dirty="0"/>
              <a:t> </a:t>
            </a:r>
            <a:r>
              <a:rPr lang="fi-FI" sz="2400" dirty="0" smtClean="0"/>
              <a:t>of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project</a:t>
            </a:r>
            <a:r>
              <a:rPr lang="fi-FI" sz="2400" dirty="0" smtClean="0"/>
              <a:t> </a:t>
            </a:r>
            <a:r>
              <a:rPr lang="et-EE" sz="2400" b="0" dirty="0" smtClean="0"/>
              <a:t>– </a:t>
            </a:r>
            <a:endParaRPr lang="fi-FI" sz="2400" b="0" dirty="0" smtClean="0"/>
          </a:p>
          <a:p>
            <a:endParaRPr lang="et-EE" sz="2400" b="0" dirty="0"/>
          </a:p>
          <a:p>
            <a:pPr marL="457200" indent="-457200">
              <a:buAutoNum type="arabicParenR"/>
            </a:pPr>
            <a:r>
              <a:rPr lang="et-EE" sz="2400" b="0" dirty="0"/>
              <a:t>Number of</a:t>
            </a:r>
            <a:r>
              <a:rPr lang="fi-FI" sz="2400" b="0" dirty="0"/>
              <a:t> </a:t>
            </a:r>
            <a:r>
              <a:rPr lang="et-EE" sz="2400" b="0" dirty="0"/>
              <a:t>trainings/</a:t>
            </a:r>
            <a:r>
              <a:rPr lang="fi-FI" sz="2400" b="0" dirty="0" err="1"/>
              <a:t>work</a:t>
            </a:r>
            <a:r>
              <a:rPr lang="et-EE" sz="2400" b="0" dirty="0"/>
              <a:t>s</a:t>
            </a:r>
            <a:r>
              <a:rPr lang="fi-FI" sz="2400" b="0" dirty="0"/>
              <a:t>hop</a:t>
            </a:r>
            <a:r>
              <a:rPr lang="et-EE" sz="2400" b="0" dirty="0"/>
              <a:t>s – </a:t>
            </a:r>
            <a:r>
              <a:rPr lang="et-EE" sz="2400" b="0" dirty="0" smtClean="0"/>
              <a:t>1</a:t>
            </a:r>
            <a:r>
              <a:rPr lang="et-EE" sz="2400" b="0" dirty="0"/>
              <a:t>3</a:t>
            </a:r>
            <a:r>
              <a:rPr lang="fi-FI" sz="2400" b="0" dirty="0" smtClean="0"/>
              <a:t>2</a:t>
            </a:r>
            <a:r>
              <a:rPr lang="et-EE" sz="2400" b="0" dirty="0" smtClean="0"/>
              <a:t> </a:t>
            </a:r>
            <a:endParaRPr lang="et-EE" sz="2400" b="0" dirty="0"/>
          </a:p>
          <a:p>
            <a:pPr marL="457200" indent="-457200">
              <a:buAutoNum type="arabicParenR"/>
            </a:pPr>
            <a:r>
              <a:rPr lang="fi-FI" sz="2400" b="0" dirty="0"/>
              <a:t>N</a:t>
            </a:r>
            <a:r>
              <a:rPr lang="et-EE" sz="2400" b="0" dirty="0"/>
              <a:t>umber of local participants (persons) – </a:t>
            </a:r>
            <a:r>
              <a:rPr lang="et-EE" sz="2400" b="0" dirty="0" smtClean="0"/>
              <a:t>602</a:t>
            </a:r>
            <a:endParaRPr lang="fi-FI" sz="2400" b="0" dirty="0"/>
          </a:p>
          <a:p>
            <a:pPr marL="457200" indent="-457200">
              <a:buAutoNum type="arabicParenR"/>
            </a:pPr>
            <a:r>
              <a:rPr lang="fi-FI" sz="2400" b="0" dirty="0" err="1"/>
              <a:t>Number</a:t>
            </a:r>
            <a:r>
              <a:rPr lang="fi-FI" sz="2400" b="0" dirty="0"/>
              <a:t> of </a:t>
            </a:r>
            <a:r>
              <a:rPr lang="fi-FI" sz="2400" b="0" dirty="0" err="1"/>
              <a:t>active</a:t>
            </a:r>
            <a:r>
              <a:rPr lang="fi-FI" sz="2400" b="0" dirty="0"/>
              <a:t> </a:t>
            </a:r>
            <a:r>
              <a:rPr lang="fi-FI" sz="2400" b="0" dirty="0" err="1" smtClean="0"/>
              <a:t>local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participant</a:t>
            </a:r>
            <a:r>
              <a:rPr lang="et-EE" sz="2400" b="0" dirty="0"/>
              <a:t>s</a:t>
            </a:r>
            <a:r>
              <a:rPr lang="fi-FI" sz="2400" b="0" dirty="0"/>
              <a:t> 100+ (</a:t>
            </a:r>
            <a:r>
              <a:rPr lang="fi-FI" sz="2400" b="0" dirty="0" err="1"/>
              <a:t>over</a:t>
            </a:r>
            <a:r>
              <a:rPr lang="fi-FI" sz="2400" b="0" dirty="0"/>
              <a:t> 5 participation</a:t>
            </a:r>
            <a:r>
              <a:rPr lang="et-EE" sz="2400" b="0" dirty="0"/>
              <a:t>s</a:t>
            </a:r>
            <a:r>
              <a:rPr lang="fi-FI" sz="2400" b="0" dirty="0"/>
              <a:t>)</a:t>
            </a:r>
            <a:endParaRPr lang="et-EE" sz="2400" b="0" dirty="0"/>
          </a:p>
          <a:p>
            <a:pPr marL="457200" indent="-457200">
              <a:buAutoNum type="arabicParenR"/>
            </a:pPr>
            <a:r>
              <a:rPr lang="et-EE" sz="2400" b="0" dirty="0"/>
              <a:t>Number of </a:t>
            </a:r>
            <a:r>
              <a:rPr lang="fi-FI" sz="2400" b="0" dirty="0" err="1"/>
              <a:t>i</a:t>
            </a:r>
            <a:r>
              <a:rPr lang="fi-FI" sz="2400" b="0" dirty="0" err="1" smtClean="0"/>
              <a:t>nternational</a:t>
            </a:r>
            <a:r>
              <a:rPr lang="fi-FI" sz="2400" b="0" dirty="0" smtClean="0"/>
              <a:t> </a:t>
            </a:r>
            <a:r>
              <a:rPr lang="et-EE" sz="2400" b="0" dirty="0" smtClean="0"/>
              <a:t>experts </a:t>
            </a:r>
            <a:r>
              <a:rPr lang="et-EE" sz="2400" b="0" dirty="0"/>
              <a:t>involved</a:t>
            </a:r>
            <a:r>
              <a:rPr lang="fi-FI" sz="2400" b="0" dirty="0"/>
              <a:t> 33</a:t>
            </a:r>
            <a:endParaRPr lang="et-EE" sz="2400" b="0" dirty="0"/>
          </a:p>
          <a:p>
            <a:pPr marL="457200" indent="-457200">
              <a:buAutoNum type="arabicParenR"/>
            </a:pPr>
            <a:r>
              <a:rPr lang="et-EE" sz="2400" b="0" dirty="0"/>
              <a:t>Number of expert mission </a:t>
            </a:r>
            <a:r>
              <a:rPr lang="et-EE" sz="2400" b="0" dirty="0" err="1"/>
              <a:t>days</a:t>
            </a:r>
            <a:r>
              <a:rPr lang="fi-FI" sz="2400" b="0" dirty="0"/>
              <a:t> </a:t>
            </a:r>
            <a:r>
              <a:rPr lang="fi-FI" sz="2400" b="0" dirty="0" smtClean="0"/>
              <a:t>500</a:t>
            </a:r>
            <a:r>
              <a:rPr lang="et-EE" sz="2400" b="0" dirty="0" smtClean="0"/>
              <a:t>+</a:t>
            </a:r>
            <a:endParaRPr lang="fi-FI" sz="2400" b="0" dirty="0"/>
          </a:p>
          <a:p>
            <a:pPr marL="457200" indent="-457200">
              <a:buAutoNum type="arabicParenR"/>
            </a:pPr>
            <a:r>
              <a:rPr lang="fi-FI" sz="2400" b="0" dirty="0" err="1"/>
              <a:t>Number</a:t>
            </a:r>
            <a:r>
              <a:rPr lang="fi-FI" sz="2400" b="0" dirty="0"/>
              <a:t> of </a:t>
            </a:r>
            <a:r>
              <a:rPr lang="et-EE" sz="2400" b="0" dirty="0"/>
              <a:t>s</a:t>
            </a:r>
            <a:r>
              <a:rPr lang="fi-FI" sz="2400" b="0" dirty="0" err="1"/>
              <a:t>tudy</a:t>
            </a:r>
            <a:r>
              <a:rPr lang="fi-FI" sz="2400" b="0" dirty="0"/>
              <a:t> vi</a:t>
            </a:r>
            <a:r>
              <a:rPr lang="et-EE" sz="2400" b="0" dirty="0"/>
              <a:t>s</a:t>
            </a:r>
            <a:r>
              <a:rPr lang="fi-FI" sz="2400" b="0" dirty="0"/>
              <a:t>it</a:t>
            </a:r>
            <a:r>
              <a:rPr lang="et-EE" sz="2400" b="0" dirty="0"/>
              <a:t>s</a:t>
            </a:r>
            <a:r>
              <a:rPr lang="fi-FI" sz="2400" b="0" dirty="0"/>
              <a:t> 2, </a:t>
            </a:r>
            <a:r>
              <a:rPr lang="fi-FI" sz="2400" b="0" dirty="0" err="1"/>
              <a:t>number</a:t>
            </a:r>
            <a:r>
              <a:rPr lang="fi-FI" sz="2400" b="0" dirty="0"/>
              <a:t> of </a:t>
            </a:r>
            <a:r>
              <a:rPr lang="fi-FI" sz="2400" b="0" dirty="0" err="1"/>
              <a:t>partipant</a:t>
            </a:r>
            <a:r>
              <a:rPr lang="et-EE" sz="2400" b="0" dirty="0"/>
              <a:t>s</a:t>
            </a:r>
            <a:r>
              <a:rPr lang="fi-FI" sz="2400" b="0" dirty="0"/>
              <a:t> 12</a:t>
            </a:r>
          </a:p>
          <a:p>
            <a:pPr marL="457200" indent="-457200">
              <a:buAutoNum type="arabicParenR"/>
            </a:pPr>
            <a:r>
              <a:rPr lang="fi-FI" sz="2400" b="0" dirty="0" err="1"/>
              <a:t>Number</a:t>
            </a:r>
            <a:r>
              <a:rPr lang="fi-FI" sz="2400" b="0" dirty="0"/>
              <a:t> of </a:t>
            </a:r>
            <a:r>
              <a:rPr lang="fi-FI" sz="2400" b="0" dirty="0" err="1"/>
              <a:t>intern</a:t>
            </a:r>
            <a:r>
              <a:rPr lang="et-EE" sz="2400" b="0" dirty="0"/>
              <a:t>s</a:t>
            </a:r>
            <a:r>
              <a:rPr lang="fi-FI" sz="2400" b="0" dirty="0"/>
              <a:t>hip</a:t>
            </a:r>
            <a:r>
              <a:rPr lang="et-EE" sz="2400" b="0" dirty="0"/>
              <a:t>s</a:t>
            </a:r>
            <a:r>
              <a:rPr lang="fi-FI" sz="2400" b="0" dirty="0"/>
              <a:t> 2, </a:t>
            </a:r>
            <a:r>
              <a:rPr lang="fi-FI" sz="2400" b="0" dirty="0" err="1"/>
              <a:t>number</a:t>
            </a:r>
            <a:r>
              <a:rPr lang="fi-FI" sz="2400" b="0" dirty="0"/>
              <a:t> of </a:t>
            </a:r>
            <a:r>
              <a:rPr lang="fi-FI" sz="2400" b="0" dirty="0" err="1"/>
              <a:t>participant</a:t>
            </a:r>
            <a:r>
              <a:rPr lang="et-EE" sz="2400" b="0" dirty="0"/>
              <a:t>s</a:t>
            </a:r>
            <a:r>
              <a:rPr lang="fi-FI" sz="2400" b="0" dirty="0"/>
              <a:t> </a:t>
            </a:r>
            <a:r>
              <a:rPr lang="fi-FI" sz="2400" b="0" dirty="0" smtClean="0"/>
              <a:t>2</a:t>
            </a:r>
            <a:endParaRPr lang="et-EE" sz="2400" b="0" dirty="0" smtClean="0"/>
          </a:p>
          <a:p>
            <a:pPr marL="457200" indent="-457200">
              <a:buAutoNum type="arabicParenR"/>
            </a:pPr>
            <a:r>
              <a:rPr lang="et-EE" sz="2400" b="0" dirty="0" smtClean="0"/>
              <a:t>Number of </a:t>
            </a:r>
            <a:r>
              <a:rPr lang="et-EE" sz="2400" b="0" dirty="0" err="1" smtClean="0"/>
              <a:t>universities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involved</a:t>
            </a:r>
            <a:r>
              <a:rPr lang="et-EE" sz="2400" b="0" dirty="0" smtClean="0"/>
              <a:t> - 13</a:t>
            </a:r>
            <a:endParaRPr lang="et-EE" sz="2400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032971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62429"/>
          </a:xfrm>
        </p:spPr>
        <p:txBody>
          <a:bodyPr/>
          <a:lstStyle/>
          <a:p>
            <a:pPr algn="ctr"/>
            <a:r>
              <a:rPr lang="en-GB" dirty="0" smtClean="0"/>
              <a:t>Translations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1388908"/>
            <a:ext cx="8047037" cy="39090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/>
              <a:t>47 </a:t>
            </a:r>
            <a:r>
              <a:rPr lang="en-US" sz="2800" b="0" dirty="0"/>
              <a:t>legal documents have been translated from Azerbaijani into </a:t>
            </a:r>
            <a:r>
              <a:rPr lang="en-US" sz="2800" b="0" dirty="0" smtClean="0"/>
              <a:t>English</a:t>
            </a:r>
            <a:endParaRPr lang="et-EE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/>
              <a:t>46 </a:t>
            </a:r>
            <a:r>
              <a:rPr lang="en-US" sz="2800" b="0" dirty="0"/>
              <a:t>documents have been translated from English to </a:t>
            </a:r>
            <a:r>
              <a:rPr lang="en-US" sz="2800" b="0" dirty="0" smtClean="0"/>
              <a:t>Azerbaijani</a:t>
            </a:r>
            <a:endParaRPr lang="et-EE" sz="2800" b="0" dirty="0" smtClean="0"/>
          </a:p>
          <a:p>
            <a:endParaRPr lang="en-US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All translations are available in the project web-site: </a:t>
            </a:r>
            <a:r>
              <a:rPr lang="fi-FI" sz="2800" u="sng" dirty="0" smtClean="0">
                <a:hlinkClick r:id="rId2"/>
              </a:rPr>
              <a:t>www.ehe</a:t>
            </a:r>
            <a:r>
              <a:rPr lang="et-EE" sz="2800" u="sng" dirty="0" smtClean="0">
                <a:hlinkClick r:id="rId2"/>
              </a:rPr>
              <a:t>a</a:t>
            </a:r>
            <a:r>
              <a:rPr lang="fi-FI" sz="2800" u="sng" dirty="0" smtClean="0">
                <a:hlinkClick r:id="rId2"/>
              </a:rPr>
              <a:t>.edu.az</a:t>
            </a:r>
            <a:r>
              <a:rPr lang="fi-FI" sz="2800" dirty="0" smtClean="0"/>
              <a:t> </a:t>
            </a:r>
            <a:endParaRPr lang="fi-F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6115522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675068"/>
          </a:xfrm>
        </p:spPr>
        <p:txBody>
          <a:bodyPr/>
          <a:lstStyle/>
          <a:p>
            <a:pPr algn="ctr"/>
            <a:r>
              <a:rPr lang="fi-FI" sz="3200" dirty="0" err="1"/>
              <a:t>Co-operation</a:t>
            </a:r>
            <a:r>
              <a:rPr lang="fi-FI" sz="3200" dirty="0"/>
              <a:t> for </a:t>
            </a:r>
            <a:r>
              <a:rPr lang="fi-FI" sz="3200" dirty="0" err="1"/>
              <a:t>Sustainable</a:t>
            </a:r>
            <a:r>
              <a:rPr lang="fi-FI" sz="3200" dirty="0"/>
              <a:t> </a:t>
            </a:r>
            <a:r>
              <a:rPr lang="fi-FI" sz="3200" dirty="0" err="1"/>
              <a:t>Results</a:t>
            </a:r>
            <a:endParaRPr lang="et-EE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8621F0-7E10-4A45-B79F-59F07BE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4" y="3837738"/>
            <a:ext cx="2519343" cy="2012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E69BF2-1DE6-4127-BAA3-FF2E791A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69" y="1465545"/>
            <a:ext cx="3818142" cy="4385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B4ED058-75F7-4F42-9552-4A8BB9759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63" y="3837738"/>
            <a:ext cx="1338251" cy="2012862"/>
          </a:xfrm>
          <a:prstGeom prst="rect">
            <a:avLst/>
          </a:prstGeom>
        </p:spPr>
      </p:pic>
      <p:pic>
        <p:nvPicPr>
          <p:cNvPr id="1026" name="Picture 2" descr="C:\Users\expert02\Desktop\New folder\IMG_9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39" y="1465545"/>
            <a:ext cx="3846077" cy="23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15" y="6115349"/>
            <a:ext cx="926672" cy="5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604498"/>
          </a:xfrm>
        </p:spPr>
        <p:txBody>
          <a:bodyPr/>
          <a:lstStyle/>
          <a:p>
            <a:pPr algn="ctr"/>
            <a:r>
              <a:rPr lang="fi-FI" sz="2800" dirty="0" err="1"/>
              <a:t>Co-operation</a:t>
            </a:r>
            <a:r>
              <a:rPr lang="fi-FI" sz="2800" dirty="0"/>
              <a:t> for </a:t>
            </a:r>
            <a:r>
              <a:rPr lang="fi-FI" sz="2800" dirty="0" err="1"/>
              <a:t>Sustainable</a:t>
            </a:r>
            <a:r>
              <a:rPr lang="fi-FI" sz="2800" dirty="0"/>
              <a:t> </a:t>
            </a:r>
            <a:r>
              <a:rPr lang="fi-FI" sz="2800" dirty="0" err="1"/>
              <a:t>Results</a:t>
            </a:r>
            <a:endParaRPr lang="et-E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C9DC3D6D-90AC-478D-B8EB-734DD27D94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6416" y="1601850"/>
            <a:ext cx="2555829" cy="1717547"/>
          </a:xfr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FC6ACC-FF73-4D2F-82F1-B4CFCA26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6" y="3469710"/>
            <a:ext cx="2548334" cy="24457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62B419-0FCE-49FA-8F41-0AB0203B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953" y="1576798"/>
            <a:ext cx="2736235" cy="22555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C7C26E7-DC9E-46C6-BB97-331792D2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116" y="3914264"/>
            <a:ext cx="2693096" cy="2004165"/>
          </a:xfrm>
          <a:prstGeom prst="rect">
            <a:avLst/>
          </a:prstGeom>
        </p:spPr>
      </p:pic>
      <p:pic>
        <p:nvPicPr>
          <p:cNvPr id="2050" name="Picture 2" descr="C:\Users\expert02\Desktop\New folder\unnamed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3914264"/>
            <a:ext cx="3235569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Z-ad-EHEA\ACTIVITIES\Activity 3.3\30.05.2017-02.06.2017\Photos\IMG_03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16" y="1601850"/>
            <a:ext cx="3230572" cy="23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28" y="6133332"/>
            <a:ext cx="927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fi-FI" dirty="0" smtClean="0"/>
              <a:t>Ma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Outcomes</a:t>
            </a:r>
            <a:r>
              <a:rPr lang="et-EE" dirty="0" smtClean="0"/>
              <a:t>: </a:t>
            </a:r>
            <a:r>
              <a:rPr lang="et-EE" dirty="0" err="1" smtClean="0"/>
              <a:t>Component</a:t>
            </a:r>
            <a:r>
              <a:rPr lang="et-EE" dirty="0" smtClean="0"/>
              <a:t> 1</a:t>
            </a:r>
            <a:br>
              <a:rPr lang="et-EE" dirty="0" smtClean="0"/>
            </a:br>
            <a:r>
              <a:rPr lang="et-EE" sz="2800" dirty="0" err="1" smtClean="0"/>
              <a:t>Component</a:t>
            </a:r>
            <a:r>
              <a:rPr lang="et-EE" sz="2800" dirty="0" smtClean="0"/>
              <a:t> </a:t>
            </a:r>
            <a:r>
              <a:rPr lang="et-EE" sz="2800" dirty="0" err="1" smtClean="0"/>
              <a:t>Leader</a:t>
            </a:r>
            <a:r>
              <a:rPr lang="et-EE" sz="2800" dirty="0" smtClean="0"/>
              <a:t> Sille </a:t>
            </a:r>
            <a:r>
              <a:rPr lang="et-EE" sz="2800" dirty="0" err="1" smtClean="0"/>
              <a:t>Uusna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56583" y="1497657"/>
            <a:ext cx="8047037" cy="430348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Comparison table on </a:t>
            </a:r>
            <a:r>
              <a:rPr lang="en-GB" sz="2400" b="0" dirty="0" err="1"/>
              <a:t>AzHE</a:t>
            </a:r>
            <a:r>
              <a:rPr lang="en-GB" sz="2400" b="0" dirty="0"/>
              <a:t> legislation and Bologna frame and drafted a gap report</a:t>
            </a:r>
            <a:endParaRPr lang="et-EE" sz="24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Recommendation on the hierarchical structure of the HE legislation</a:t>
            </a:r>
            <a:endParaRPr lang="et-EE" sz="24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Recommendations on new draft State Standards of higher </a:t>
            </a:r>
            <a:r>
              <a:rPr lang="en-GB" sz="2400" b="0" dirty="0" smtClean="0"/>
              <a:t>education </a:t>
            </a:r>
            <a:endParaRPr lang="et-EE" sz="24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Recommendations on new draft statutes of HEIs </a:t>
            </a:r>
            <a:endParaRPr lang="et-EE" sz="24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Recommendations on draft rules of accreditation </a:t>
            </a:r>
            <a:endParaRPr lang="et-EE" sz="24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Recommendations on accreditation standards for evaluating HEIs.</a:t>
            </a:r>
            <a:endParaRPr lang="et-EE" sz="2400" b="0" dirty="0"/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88" y="6117111"/>
            <a:ext cx="926925" cy="5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2763" y="345410"/>
            <a:ext cx="8047037" cy="547914"/>
          </a:xfrm>
        </p:spPr>
        <p:txBody>
          <a:bodyPr/>
          <a:lstStyle/>
          <a:p>
            <a:pPr algn="ctr"/>
            <a:r>
              <a:rPr lang="fi-FI" dirty="0" smtClean="0"/>
              <a:t>Ma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Outcomes</a:t>
            </a:r>
            <a:r>
              <a:rPr lang="et-EE" dirty="0" smtClean="0"/>
              <a:t>: </a:t>
            </a:r>
            <a:r>
              <a:rPr lang="et-EE" dirty="0" err="1" smtClean="0"/>
              <a:t>Component</a:t>
            </a:r>
            <a:r>
              <a:rPr lang="et-EE" dirty="0" smtClean="0"/>
              <a:t> 2</a:t>
            </a:r>
            <a:br>
              <a:rPr lang="et-EE" dirty="0" smtClean="0"/>
            </a:br>
            <a:r>
              <a:rPr lang="et-EE" sz="2800" dirty="0" err="1" smtClean="0"/>
              <a:t>Component</a:t>
            </a:r>
            <a:r>
              <a:rPr lang="et-EE" sz="2800" dirty="0" smtClean="0"/>
              <a:t> </a:t>
            </a:r>
            <a:r>
              <a:rPr lang="et-EE" sz="2800" dirty="0" err="1" smtClean="0"/>
              <a:t>Leader</a:t>
            </a:r>
            <a:r>
              <a:rPr lang="et-EE" sz="2800" dirty="0" smtClean="0"/>
              <a:t> Kauko Hämäläinen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56583" y="1497657"/>
            <a:ext cx="8047037" cy="4303484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 err="1"/>
              <a:t>MoE</a:t>
            </a:r>
            <a:r>
              <a:rPr lang="en-GB" sz="2400" b="0" dirty="0"/>
              <a:t> has established the Erasmus+ and EHEA expert group as operational network of Bologna experts 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Progress Review report on the implementation of the Bologna/EHEA process in Azerbaijan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Recommendations on a roadmap for further action to improve the EHEA compliant higher education steering and coordinating </a:t>
            </a:r>
            <a:endParaRPr lang="et-EE" sz="2400" b="0" dirty="0"/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/>
              <a:buChar char=""/>
            </a:pPr>
            <a:r>
              <a:rPr lang="en-GB" sz="2400" b="0" dirty="0"/>
              <a:t>Recommendations on the establishment of a Rectors’ Conference</a:t>
            </a:r>
            <a:endParaRPr lang="et-EE" sz="2400" b="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Symbol"/>
              <a:buChar char=""/>
            </a:pPr>
            <a:r>
              <a:rPr lang="fi-FI" sz="2400" b="0" dirty="0"/>
              <a:t>Proposal on a communication strategy. </a:t>
            </a:r>
            <a:endParaRPr lang="et-EE" sz="2400" b="0" dirty="0"/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88" y="6117111"/>
            <a:ext cx="926925" cy="5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2763" y="182571"/>
            <a:ext cx="8047037" cy="547914"/>
          </a:xfrm>
        </p:spPr>
        <p:txBody>
          <a:bodyPr/>
          <a:lstStyle/>
          <a:p>
            <a:pPr algn="ctr"/>
            <a:r>
              <a:rPr lang="fi-FI" dirty="0" smtClean="0"/>
              <a:t>Ma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Outcomes</a:t>
            </a:r>
            <a:r>
              <a:rPr lang="et-EE" dirty="0" smtClean="0"/>
              <a:t>: </a:t>
            </a:r>
            <a:r>
              <a:rPr lang="et-EE" dirty="0" err="1" smtClean="0"/>
              <a:t>Component</a:t>
            </a:r>
            <a:r>
              <a:rPr lang="et-EE" dirty="0" smtClean="0"/>
              <a:t> 3</a:t>
            </a:r>
            <a:br>
              <a:rPr lang="et-EE" dirty="0" smtClean="0"/>
            </a:br>
            <a:r>
              <a:rPr lang="et-EE" sz="2800" dirty="0" err="1" smtClean="0"/>
              <a:t>Component</a:t>
            </a:r>
            <a:r>
              <a:rPr lang="et-EE" sz="2800" dirty="0" smtClean="0"/>
              <a:t> </a:t>
            </a:r>
            <a:r>
              <a:rPr lang="et-EE" sz="2800" dirty="0" err="1" smtClean="0"/>
              <a:t>Leader</a:t>
            </a:r>
            <a:r>
              <a:rPr lang="et-EE" sz="2800" dirty="0" smtClean="0"/>
              <a:t> </a:t>
            </a:r>
            <a:r>
              <a:rPr lang="et-EE" sz="2800" dirty="0" err="1" smtClean="0"/>
              <a:t>Maiki</a:t>
            </a:r>
            <a:r>
              <a:rPr lang="et-EE" sz="2800" dirty="0" smtClean="0"/>
              <a:t> Udam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263046" y="1179040"/>
            <a:ext cx="8755693" cy="4303484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 smtClean="0"/>
              <a:t>Recommendations </a:t>
            </a:r>
            <a:r>
              <a:rPr lang="en-GB" sz="2400" b="0" dirty="0"/>
              <a:t>on the draft action plan of the implementation of the </a:t>
            </a:r>
            <a:r>
              <a:rPr lang="en-GB" sz="2400" b="0" dirty="0" err="1"/>
              <a:t>AzNQF</a:t>
            </a:r>
            <a:r>
              <a:rPr lang="en-GB" sz="2400" b="0" dirty="0"/>
              <a:t> in higher </a:t>
            </a:r>
            <a:r>
              <a:rPr lang="en-GB" sz="2400" b="0" dirty="0" smtClean="0"/>
              <a:t>education </a:t>
            </a:r>
            <a:endParaRPr lang="et-EE" sz="24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Recommendations on the secretariat for the coordination and management of the implementation of the </a:t>
            </a:r>
            <a:r>
              <a:rPr lang="en-GB" sz="2400" b="0" dirty="0" err="1" smtClean="0"/>
              <a:t>AzNQF</a:t>
            </a:r>
            <a:endParaRPr lang="et-EE" sz="24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71 Azerbaijan experts trained in learning outcomes in engineering, economics and teacher </a:t>
            </a:r>
            <a:r>
              <a:rPr lang="en-GB" sz="2400" b="0" dirty="0" smtClean="0"/>
              <a:t>education</a:t>
            </a:r>
            <a:endParaRPr lang="et-EE" sz="2400" b="0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/>
              <a:t>ANO staff trained in Lisbon Convention and recognition of foreign diplomas</a:t>
            </a:r>
            <a:endParaRPr lang="et-EE" sz="2400" b="0" dirty="0"/>
          </a:p>
          <a:p>
            <a:pPr marL="342900" indent="-342900">
              <a:spcAft>
                <a:spcPts val="600"/>
              </a:spcAft>
              <a:buFont typeface="Symbol"/>
              <a:buChar char=""/>
            </a:pPr>
            <a:r>
              <a:rPr lang="en-GB" sz="2400" b="0" dirty="0" smtClean="0"/>
              <a:t>Recommendations </a:t>
            </a:r>
            <a:r>
              <a:rPr lang="en-GB" sz="2400" b="0" dirty="0"/>
              <a:t>on updating foreign diplomas’ recognition procedures and </a:t>
            </a:r>
            <a:r>
              <a:rPr lang="en-GB" sz="2400" b="0" dirty="0" smtClean="0"/>
              <a:t>practices</a:t>
            </a:r>
            <a:endParaRPr lang="et-EE" sz="2400" b="0" dirty="0" smtClean="0"/>
          </a:p>
          <a:p>
            <a:pPr marL="342900" indent="-342900">
              <a:spcAft>
                <a:spcPts val="600"/>
              </a:spcAft>
              <a:buFont typeface="Symbol"/>
              <a:buChar char=""/>
            </a:pPr>
            <a:r>
              <a:rPr lang="en-GB" sz="2400" b="0" dirty="0" smtClean="0"/>
              <a:t>Recommendations </a:t>
            </a:r>
            <a:r>
              <a:rPr lang="en-GB" sz="2400" b="0" dirty="0"/>
              <a:t>on further development of doctoral programmes in line with the Law on Science and </a:t>
            </a:r>
            <a:r>
              <a:rPr lang="en-GB" sz="2400" b="0" dirty="0" smtClean="0"/>
              <a:t>EHEA</a:t>
            </a:r>
            <a:r>
              <a:rPr lang="et-EE" sz="2400" b="0" dirty="0" smtClean="0"/>
              <a:t>.</a:t>
            </a:r>
            <a:endParaRPr lang="et-EE" sz="2400" b="0" dirty="0"/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endParaRPr lang="et-EE" sz="2400" b="0" dirty="0"/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88" y="6117111"/>
            <a:ext cx="926925" cy="5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2120</TotalTime>
  <Words>891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KARVI_FI_2015</vt:lpstr>
      <vt:lpstr> Key Results of the Twinning Project AZ-ad-EHEA      Baku 29 August 2017  Helka Kekäläinen, PhD Heli Mattisen, PhD Project Leaders             </vt:lpstr>
      <vt:lpstr>Aims of the Twinning Project</vt:lpstr>
      <vt:lpstr>Co-operation for Sustainable Results</vt:lpstr>
      <vt:lpstr>Translations </vt:lpstr>
      <vt:lpstr>Co-operation for Sustainable Results</vt:lpstr>
      <vt:lpstr>Co-operation for Sustainable Results</vt:lpstr>
      <vt:lpstr>Main Outcomes: Component 1 Component Leader Sille Uusna </vt:lpstr>
      <vt:lpstr>Main Outcomes: Component 2 Component Leader Kauko Hämäläinen </vt:lpstr>
      <vt:lpstr>Main Outcomes: Component 3 Component Leader Maiki Udam </vt:lpstr>
      <vt:lpstr>Main Outcomes: Component 4 Component Leader Kirsi Hiltunen </vt:lpstr>
      <vt:lpstr>Results of pilot evaluations </vt:lpstr>
      <vt:lpstr>Overall strengths </vt:lpstr>
      <vt:lpstr>Main areas for improvement </vt:lpstr>
      <vt:lpstr>Recommendations at the state level </vt:lpstr>
      <vt:lpstr>Main value  of the project </vt:lpstr>
      <vt:lpstr>Thank you!</vt:lpstr>
    </vt:vector>
  </TitlesOfParts>
  <Company>KARVI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on a white background</dc:title>
  <dc:creator>Hilla Aurén</dc:creator>
  <cp:lastModifiedBy>Mammadova</cp:lastModifiedBy>
  <cp:revision>201</cp:revision>
  <cp:lastPrinted>2012-10-17T07:14:15Z</cp:lastPrinted>
  <dcterms:created xsi:type="dcterms:W3CDTF">2017-02-21T03:47:11Z</dcterms:created>
  <dcterms:modified xsi:type="dcterms:W3CDTF">2017-08-30T12:55:06Z</dcterms:modified>
</cp:coreProperties>
</file>