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21"/>
  </p:notesMasterIdLst>
  <p:handoutMasterIdLst>
    <p:handoutMasterId r:id="rId22"/>
  </p:handoutMasterIdLst>
  <p:sldIdLst>
    <p:sldId id="256" r:id="rId3"/>
    <p:sldId id="271" r:id="rId4"/>
    <p:sldId id="275" r:id="rId5"/>
    <p:sldId id="276" r:id="rId6"/>
    <p:sldId id="277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78" r:id="rId15"/>
    <p:sldId id="279" r:id="rId16"/>
    <p:sldId id="289" r:id="rId17"/>
    <p:sldId id="280" r:id="rId18"/>
    <p:sldId id="281" r:id="rId19"/>
    <p:sldId id="290" r:id="rId2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5274" autoAdjust="0"/>
  </p:normalViewPr>
  <p:slideViewPr>
    <p:cSldViewPr>
      <p:cViewPr varScale="1">
        <p:scale>
          <a:sx n="74" d="100"/>
          <a:sy n="74" d="100"/>
        </p:scale>
        <p:origin x="498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9/7/2016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9/7/2016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9/7/2016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9/7/2016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Latn-AZ" dirty="0" smtClean="0"/>
              <a:t>Azərbaycan </a:t>
            </a:r>
            <a:r>
              <a:rPr lang="az-Latn-AZ" dirty="0" err="1" smtClean="0"/>
              <a:t>alİ</a:t>
            </a:r>
            <a:r>
              <a:rPr lang="az-Latn-AZ" dirty="0" smtClean="0"/>
              <a:t> </a:t>
            </a:r>
            <a:r>
              <a:rPr lang="az-Latn-AZ" dirty="0" err="1" smtClean="0"/>
              <a:t>təhsİlİndə</a:t>
            </a:r>
            <a:r>
              <a:rPr lang="az-Latn-AZ" dirty="0" smtClean="0"/>
              <a:t> </a:t>
            </a:r>
            <a:r>
              <a:rPr lang="az-Latn-AZ" dirty="0" err="1" smtClean="0"/>
              <a:t>kommunİkasiyanın</a:t>
            </a:r>
            <a:r>
              <a:rPr lang="az-Latn-AZ" dirty="0" smtClean="0"/>
              <a:t> və </a:t>
            </a:r>
            <a:r>
              <a:rPr lang="az-Latn-AZ" dirty="0" err="1" smtClean="0"/>
              <a:t>şəbəkələşmənİn</a:t>
            </a:r>
            <a:r>
              <a:rPr lang="az-Latn-AZ" dirty="0" smtClean="0"/>
              <a:t> </a:t>
            </a:r>
            <a:r>
              <a:rPr lang="az-Latn-AZ" dirty="0" err="1" smtClean="0"/>
              <a:t>yaxşılaşdırılması</a:t>
            </a:r>
            <a:r>
              <a:rPr lang="az-Latn-AZ" dirty="0" smtClean="0"/>
              <a:t> üçün </a:t>
            </a:r>
            <a:r>
              <a:rPr lang="az-Latn-AZ" dirty="0" err="1" smtClean="0"/>
              <a:t>tövsİyələr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Kauko</a:t>
            </a:r>
            <a:r>
              <a:rPr lang="en-US" dirty="0" smtClean="0"/>
              <a:t> </a:t>
            </a:r>
            <a:r>
              <a:rPr lang="en-US" dirty="0" err="1" smtClean="0"/>
              <a:t>Hämäläinen</a:t>
            </a:r>
            <a:r>
              <a:rPr lang="en-US" dirty="0" smtClean="0"/>
              <a:t> </a:t>
            </a:r>
            <a:r>
              <a:rPr lang="az-Latn-AZ" dirty="0" smtClean="0"/>
              <a:t>və </a:t>
            </a:r>
            <a:r>
              <a:rPr lang="en-US" dirty="0" err="1" smtClean="0"/>
              <a:t>Rait</a:t>
            </a:r>
            <a:r>
              <a:rPr lang="en-US" dirty="0" smtClean="0"/>
              <a:t> </a:t>
            </a:r>
            <a:r>
              <a:rPr lang="en-US" dirty="0" err="1" smtClean="0"/>
              <a:t>Toompere</a:t>
            </a:r>
            <a:endParaRPr lang="en-US" dirty="0" smtClean="0"/>
          </a:p>
          <a:p>
            <a:r>
              <a:rPr lang="en-US" dirty="0" err="1" smtClean="0"/>
              <a:t>Bak</a:t>
            </a:r>
            <a:r>
              <a:rPr lang="az-Latn-AZ" dirty="0" smtClean="0"/>
              <a:t>ı şəhəri</a:t>
            </a:r>
            <a:r>
              <a:rPr lang="en-US" dirty="0" smtClean="0"/>
              <a:t>, </a:t>
            </a:r>
            <a:r>
              <a:rPr lang="az-Latn-AZ" dirty="0" smtClean="0"/>
              <a:t>açıq </a:t>
            </a:r>
            <a:r>
              <a:rPr lang="az-Latn-AZ" dirty="0" smtClean="0"/>
              <a:t>seminar, </a:t>
            </a:r>
            <a:r>
              <a:rPr lang="en-US" dirty="0" smtClean="0"/>
              <a:t>8</a:t>
            </a:r>
            <a:r>
              <a:rPr lang="az-Latn-AZ" dirty="0" smtClean="0"/>
              <a:t> sentyabr </a:t>
            </a:r>
            <a:r>
              <a:rPr lang="en-US" dirty="0" smtClean="0"/>
              <a:t>2016</a:t>
            </a:r>
            <a:r>
              <a:rPr lang="az-Latn-AZ" dirty="0" smtClean="0"/>
              <a:t>-</a:t>
            </a:r>
            <a:r>
              <a:rPr lang="az-Latn-AZ" dirty="0" err="1" smtClean="0"/>
              <a:t>cı</a:t>
            </a:r>
            <a:r>
              <a:rPr lang="az-Latn-AZ" dirty="0" smtClean="0"/>
              <a:t> il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2-ci addım. </a:t>
            </a:r>
            <a:r>
              <a:rPr lang="et-EE" dirty="0" smtClean="0"/>
              <a:t>Rəsmİ </a:t>
            </a:r>
            <a:r>
              <a:rPr lang="et-EE" dirty="0" smtClean="0"/>
              <a:t>platforma(lar)ın yaradılması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t-EE" sz="2800" dirty="0" smtClean="0"/>
              <a:t>Bülleten rəsmi </a:t>
            </a:r>
            <a:r>
              <a:rPr lang="et-EE" sz="2800" dirty="0"/>
              <a:t>şəbəkə üçün </a:t>
            </a:r>
            <a:r>
              <a:rPr lang="et-EE" sz="2800" dirty="0" smtClean="0"/>
              <a:t>yaxşı başlanğıc nöqtəsi ola bilər</a:t>
            </a:r>
          </a:p>
          <a:p>
            <a:pPr marL="45720" indent="0">
              <a:buNone/>
            </a:pPr>
            <a:r>
              <a:rPr lang="et-EE" sz="3200" dirty="0" smtClean="0"/>
              <a:t>PLATFORMANIN MİSSİYASI</a:t>
            </a:r>
          </a:p>
          <a:p>
            <a:r>
              <a:rPr lang="et-EE" sz="2800" dirty="0" smtClean="0"/>
              <a:t>Strateji ehtiyacın </a:t>
            </a:r>
            <a:r>
              <a:rPr lang="et-EE" sz="2800" dirty="0" smtClean="0"/>
              <a:t>tərifi</a:t>
            </a:r>
            <a:endParaRPr lang="et-EE" sz="2800" dirty="0" smtClean="0"/>
          </a:p>
          <a:p>
            <a:r>
              <a:rPr lang="et-EE" sz="2800" dirty="0" smtClean="0"/>
              <a:t>Strateji hədəflərin </a:t>
            </a:r>
            <a:r>
              <a:rPr lang="et-EE" sz="2800" dirty="0" smtClean="0"/>
              <a:t>müəyyənləşdirilməsi</a:t>
            </a:r>
            <a:endParaRPr lang="et-EE" sz="2800" dirty="0" smtClean="0"/>
          </a:p>
          <a:p>
            <a:r>
              <a:rPr lang="et-EE" sz="2800" dirty="0" smtClean="0"/>
              <a:t>Strateji hədəfləri əldə etmək üçün yollar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77956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PlatformANIN MƏQSƏDLƏRİ VƏ FƏALİYYƏTİ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3200" dirty="0" smtClean="0"/>
              <a:t>Başlıca məqsədlərin və əsas fəaliyyətin aydın müəyyənləşdirilməsi</a:t>
            </a:r>
          </a:p>
          <a:p>
            <a:r>
              <a:rPr lang="et-EE" sz="3200" dirty="0" smtClean="0"/>
              <a:t>Əsas nəticələr diqqətlə təhlil edilməlidir</a:t>
            </a:r>
          </a:p>
          <a:p>
            <a:r>
              <a:rPr lang="et-EE" sz="3200" dirty="0" smtClean="0"/>
              <a:t>Müəyyənləşdirilmiş gündəlik </a:t>
            </a:r>
            <a:r>
              <a:rPr lang="et-EE" sz="3200" dirty="0" smtClean="0"/>
              <a:t>fəaliyyət və gözlənilən nəticələrə uyğun olmalıdır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424860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PlatformANIN FƏALİYYƏTİ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Rəhbərliyi, vəzifələri təyin etmək və koordinasiya qrupu təşkil etmək vacibdir</a:t>
            </a:r>
          </a:p>
          <a:p>
            <a:r>
              <a:rPr lang="et-EE" sz="2800" dirty="0" smtClean="0"/>
              <a:t>Koordinasiya qrupu şəffaf surətdə təşkil edilməlidir</a:t>
            </a:r>
          </a:p>
          <a:p>
            <a:r>
              <a:rPr lang="et-EE" sz="2800" dirty="0" smtClean="0"/>
              <a:t>Koordinasiya qrupu üzvlər arasında şəffaflıq, iştirak və etimad yaratmaq məqsədi ilə məlumat mübadiləsi aparır</a:t>
            </a:r>
            <a:endParaRPr lang="et-EE" sz="2800" dirty="0"/>
          </a:p>
        </p:txBody>
      </p:sp>
    </p:spTree>
    <p:extLst>
      <p:ext uri="{BB962C8B-B14F-4D97-AF65-F5344CB8AC3E}">
        <p14:creationId xmlns:p14="http://schemas.microsoft.com/office/powerpoint/2010/main" val="185285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2. </a:t>
            </a:r>
            <a:r>
              <a:rPr lang="az-Latn-AZ" dirty="0" smtClean="0"/>
              <a:t>REKTORLAR ŞURASININ YARADILMASI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2800" dirty="0" smtClean="0"/>
              <a:t>ATM-</a:t>
            </a:r>
            <a:r>
              <a:rPr lang="az-Latn-AZ" sz="2800" dirty="0" err="1" smtClean="0"/>
              <a:t>lərin</a:t>
            </a:r>
            <a:r>
              <a:rPr lang="az-Latn-AZ" sz="2800" dirty="0" smtClean="0"/>
              <a:t> daha sistematik əməkdaşlığına ehtiyac var</a:t>
            </a:r>
            <a:endParaRPr lang="fi-FI" sz="2800" dirty="0" smtClean="0"/>
          </a:p>
          <a:p>
            <a:r>
              <a:rPr lang="az-Latn-AZ" sz="2800" dirty="0" smtClean="0"/>
              <a:t>Milli ali təhsilin inkişafını dəstəkləmək</a:t>
            </a:r>
            <a:endParaRPr lang="fi-FI" sz="2800" dirty="0" smtClean="0"/>
          </a:p>
          <a:p>
            <a:r>
              <a:rPr lang="az-Latn-AZ" sz="2800" dirty="0" smtClean="0"/>
              <a:t>Geniş və universitetlərlə əlaqəli məsələləri həll etməklə ali təhsili, tədqiqatı və incəsənəti təşviq etmək</a:t>
            </a:r>
            <a:endParaRPr lang="fi-FI" sz="2800" dirty="0" smtClean="0"/>
          </a:p>
          <a:p>
            <a:r>
              <a:rPr lang="az-Latn-AZ" sz="2800" dirty="0" smtClean="0"/>
              <a:t>Daimi katib tələb olunur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9409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REKTORLAR </a:t>
            </a:r>
            <a:r>
              <a:rPr lang="az-Latn-AZ" dirty="0" smtClean="0"/>
              <a:t>ŞURASININ</a:t>
            </a:r>
            <a:r>
              <a:rPr lang="fi-FI" dirty="0" smtClean="0"/>
              <a:t> </a:t>
            </a:r>
            <a:r>
              <a:rPr lang="az-Latn-AZ" dirty="0" err="1" smtClean="0"/>
              <a:t>vəzİfələrİ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2800" dirty="0" smtClean="0"/>
              <a:t>Universitetlərin ortaq maraqlarını təşviq etmək</a:t>
            </a:r>
            <a:endParaRPr lang="fi-FI" sz="2800" dirty="0"/>
          </a:p>
          <a:p>
            <a:r>
              <a:rPr lang="az-Latn-AZ" sz="2800" dirty="0" smtClean="0"/>
              <a:t>Ali təhsil və tədqiqat siyasətinə təsir göstərmək</a:t>
            </a:r>
            <a:endParaRPr lang="fi-FI" sz="2800" dirty="0" smtClean="0"/>
          </a:p>
          <a:p>
            <a:r>
              <a:rPr lang="az-Latn-AZ" sz="2800" dirty="0" smtClean="0"/>
              <a:t>Beynəlxalq əməkdaşlığı dəstəkləmək</a:t>
            </a:r>
            <a:endParaRPr lang="fi-FI" sz="2800" dirty="0" smtClean="0"/>
          </a:p>
          <a:p>
            <a:r>
              <a:rPr lang="az-Latn-AZ" sz="2800" dirty="0" smtClean="0"/>
              <a:t>Avropa standartlarına cavab verməsi üçün Avropa Ali Təhsil Məkanını inkişaf etdirmək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03109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/>
              <a:t>REKTORLAR ŞURASININ</a:t>
            </a:r>
            <a:r>
              <a:rPr lang="fi-FI" dirty="0"/>
              <a:t> </a:t>
            </a:r>
            <a:r>
              <a:rPr lang="az-Latn-AZ" dirty="0" err="1" smtClean="0"/>
              <a:t>vəzİfələrİ</a:t>
            </a:r>
            <a:r>
              <a:rPr lang="az-Latn-AZ" dirty="0" smtClean="0"/>
              <a:t> </a:t>
            </a:r>
            <a:r>
              <a:rPr lang="et-EE" dirty="0" smtClean="0"/>
              <a:t>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Keyfiyyət bəyannaməsi (qarşılıqlı tanıma)</a:t>
            </a:r>
          </a:p>
          <a:p>
            <a:r>
              <a:rPr lang="et-EE" dirty="0" smtClean="0"/>
              <a:t>Təhsillə əlaqəli/elmi konfransların, seminarların və simpoziumların təşkili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9269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3. Reg</a:t>
            </a:r>
            <a:r>
              <a:rPr lang="az-Latn-AZ" dirty="0" smtClean="0"/>
              <a:t>İ</a:t>
            </a:r>
            <a:r>
              <a:rPr lang="fi-FI" dirty="0" smtClean="0"/>
              <a:t>onal </a:t>
            </a:r>
            <a:r>
              <a:rPr lang="az-Latn-AZ" dirty="0" smtClean="0"/>
              <a:t>əməkdaşlıq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sz="2800" dirty="0" smtClean="0"/>
              <a:t>Regional ehtiyacların qarşılanması, məs., məşğulluq</a:t>
            </a:r>
            <a:endParaRPr lang="fi-FI" sz="2800" dirty="0" smtClean="0"/>
          </a:p>
          <a:p>
            <a:r>
              <a:rPr lang="az-Latn-AZ" sz="2800" dirty="0" err="1" smtClean="0"/>
              <a:t>Dəstəkverici</a:t>
            </a:r>
            <a:r>
              <a:rPr lang="az-Latn-AZ" sz="2800" dirty="0" smtClean="0"/>
              <a:t> sistemlərin və maddi-texniki bazanın birgə yaradılması (məs., kitabxana, İKT xidmətləri, tələbə dəstək xidmətləri, tədris vəsaitləri)</a:t>
            </a:r>
            <a:endParaRPr lang="fi-FI" sz="2800" dirty="0" smtClean="0"/>
          </a:p>
          <a:p>
            <a:r>
              <a:rPr lang="az-Latn-AZ" sz="2800" dirty="0" smtClean="0"/>
              <a:t>Tədris və tədqiqatın səviyyəsini artırmaq məqsədi ilə tədris və tədqiqatı daha böyük müəssisələrdə </a:t>
            </a:r>
            <a:r>
              <a:rPr lang="az-Latn-AZ" sz="2800" dirty="0" err="1" smtClean="0"/>
              <a:t>cəmləşdirmək</a:t>
            </a:r>
            <a:endParaRPr lang="fi-FI" sz="2800" dirty="0" smtClean="0"/>
          </a:p>
          <a:p>
            <a:r>
              <a:rPr lang="az-Latn-AZ" sz="2800" dirty="0" smtClean="0"/>
              <a:t>Universitetləri və təhsil proqramlarını birləşdirmək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694884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z-Latn-AZ" dirty="0" err="1" smtClean="0"/>
              <a:t>BeynƏLXALQ</a:t>
            </a:r>
            <a:r>
              <a:rPr lang="az-Latn-AZ" dirty="0" smtClean="0"/>
              <a:t> AKADEMİK ŞƏBƏKƏLƏRDƏ DAHA FƏAL İŞTİRAK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2800" dirty="0" smtClean="0"/>
              <a:t>Xarici ATM-</a:t>
            </a:r>
            <a:r>
              <a:rPr lang="az-Latn-AZ" sz="2800" dirty="0" err="1" smtClean="0"/>
              <a:t>lərlə</a:t>
            </a:r>
            <a:r>
              <a:rPr lang="az-Latn-AZ" sz="2800" dirty="0" smtClean="0"/>
              <a:t> əməkdaşlığı dəstəkləmək</a:t>
            </a:r>
            <a:endParaRPr lang="fi-FI" sz="2800" dirty="0" smtClean="0"/>
          </a:p>
          <a:p>
            <a:r>
              <a:rPr lang="az-Latn-AZ" sz="2800" dirty="0" smtClean="0"/>
              <a:t>Çox sayda beynəlxalq, qeyri-</a:t>
            </a:r>
            <a:r>
              <a:rPr lang="az-Latn-AZ" sz="2800" dirty="0" err="1" smtClean="0"/>
              <a:t>hökümət</a:t>
            </a:r>
            <a:r>
              <a:rPr lang="az-Latn-AZ" sz="2800" dirty="0" smtClean="0"/>
              <a:t> təşkilatları var</a:t>
            </a:r>
            <a:endParaRPr lang="fi-FI" sz="2800" dirty="0" smtClean="0"/>
          </a:p>
          <a:p>
            <a:r>
              <a:rPr lang="az-Latn-AZ" sz="2800" dirty="0" smtClean="0"/>
              <a:t>Universitetlər, rektorlar, müxtəlif akademik sahələr və </a:t>
            </a:r>
            <a:r>
              <a:rPr lang="az-Latn-AZ" sz="2800" dirty="0" smtClean="0"/>
              <a:t>tələbələr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429082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necə İRƏLİLƏMƏLİ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TN Azərbaycanın ehtiyaclarını və vəziyyəti təhlil etməlidir</a:t>
            </a:r>
          </a:p>
          <a:p>
            <a:r>
              <a:rPr lang="et-EE" dirty="0" smtClean="0"/>
              <a:t>Tələbə təşkilatlarına beynəlxalq əməkdaşlıqda iştirak etmələri üçün maliyyə dəstəyi lazımdır</a:t>
            </a:r>
          </a:p>
          <a:p>
            <a:r>
              <a:rPr lang="et-EE" dirty="0" smtClean="0"/>
              <a:t>TN universitetlərə müəyyən </a:t>
            </a:r>
            <a:r>
              <a:rPr lang="et-EE" dirty="0" smtClean="0"/>
              <a:t>assosiasiyalara </a:t>
            </a:r>
            <a:r>
              <a:rPr lang="et-EE" dirty="0" smtClean="0"/>
              <a:t>qoşulmaları üçün dəstək və ya tövsiyə verə bilər</a:t>
            </a:r>
          </a:p>
          <a:p>
            <a:r>
              <a:rPr lang="et-EE" dirty="0" smtClean="0"/>
              <a:t>Ali təhsilin marketinqi, EAİE və NAFSA tədbirlərində </a:t>
            </a:r>
            <a:r>
              <a:rPr lang="et-EE" dirty="0" smtClean="0"/>
              <a:t>iştirak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196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z-Latn-AZ" dirty="0" smtClean="0"/>
              <a:t>əsas </a:t>
            </a:r>
            <a:r>
              <a:rPr lang="az-Latn-AZ" dirty="0" err="1" smtClean="0"/>
              <a:t>tövsİyələr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 smtClean="0"/>
              <a:t>1.</a:t>
            </a:r>
            <a:r>
              <a:rPr lang="az-Latn-AZ" sz="2800" dirty="0" smtClean="0"/>
              <a:t> </a:t>
            </a:r>
            <a:r>
              <a:rPr lang="az-Latn-AZ" sz="2800" dirty="0" err="1" smtClean="0"/>
              <a:t>Şəbəkələşmə</a:t>
            </a:r>
            <a:r>
              <a:rPr lang="az-Latn-AZ" sz="2800" dirty="0" smtClean="0"/>
              <a:t> üçün platforma və ya platformaların yaradılması</a:t>
            </a:r>
            <a:endParaRPr lang="en-US" sz="2800" dirty="0" smtClean="0"/>
          </a:p>
          <a:p>
            <a:pPr marL="45720" indent="0">
              <a:buNone/>
            </a:pPr>
            <a:r>
              <a:rPr lang="en-US" sz="2800" dirty="0" smtClean="0"/>
              <a:t>2. </a:t>
            </a:r>
            <a:r>
              <a:rPr lang="az-Latn-AZ" sz="2800" dirty="0" smtClean="0"/>
              <a:t>Rektorlar </a:t>
            </a:r>
            <a:r>
              <a:rPr lang="az-Latn-AZ" sz="2800" dirty="0" smtClean="0"/>
              <a:t>Şurasının(larının</a:t>
            </a:r>
            <a:r>
              <a:rPr lang="az-Latn-AZ" sz="2800" dirty="0" smtClean="0"/>
              <a:t>) yaradılması</a:t>
            </a:r>
            <a:endParaRPr lang="en-US" sz="2800" dirty="0" smtClean="0"/>
          </a:p>
          <a:p>
            <a:pPr marL="45720" indent="0">
              <a:buNone/>
            </a:pPr>
            <a:r>
              <a:rPr lang="en-US" sz="2800" dirty="0" smtClean="0"/>
              <a:t>3. </a:t>
            </a:r>
            <a:r>
              <a:rPr lang="az-Latn-AZ" sz="2800" dirty="0" smtClean="0"/>
              <a:t>Regional əməkdaşlıq</a:t>
            </a:r>
            <a:endParaRPr lang="en-US" sz="2800" dirty="0" smtClean="0"/>
          </a:p>
          <a:p>
            <a:pPr marL="45720" indent="0">
              <a:buNone/>
            </a:pPr>
            <a:r>
              <a:rPr lang="en-US" sz="2800" dirty="0" smtClean="0"/>
              <a:t>4. </a:t>
            </a:r>
            <a:r>
              <a:rPr lang="az-Latn-AZ" sz="2800" dirty="0" smtClean="0"/>
              <a:t>Beynəlxalq əməkdaşlıq və akademik şəbəkələrdə daha fəal iştirak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697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820" y="274638"/>
            <a:ext cx="10441160" cy="1325562"/>
          </a:xfrm>
        </p:spPr>
        <p:txBody>
          <a:bodyPr>
            <a:normAutofit/>
          </a:bodyPr>
          <a:lstStyle/>
          <a:p>
            <a:r>
              <a:rPr lang="fi-FI" dirty="0" smtClean="0"/>
              <a:t>1.</a:t>
            </a:r>
            <a:r>
              <a:rPr lang="az-Latn-AZ" dirty="0" err="1" smtClean="0"/>
              <a:t>şəbəkələşmə</a:t>
            </a:r>
            <a:r>
              <a:rPr lang="az-Latn-AZ" dirty="0" smtClean="0"/>
              <a:t> üçün platforma(</a:t>
            </a:r>
            <a:r>
              <a:rPr lang="az-Latn-AZ" dirty="0" err="1" smtClean="0"/>
              <a:t>lar</a:t>
            </a:r>
            <a:r>
              <a:rPr lang="az-Latn-AZ" dirty="0" smtClean="0"/>
              <a:t>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836" y="1844824"/>
            <a:ext cx="9953364" cy="4343400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az-Latn-AZ" sz="3200" dirty="0" smtClean="0"/>
              <a:t>Cari vəziyyət</a:t>
            </a:r>
            <a:r>
              <a:rPr lang="fi-FI" sz="3200" dirty="0" smtClean="0"/>
              <a:t>: </a:t>
            </a:r>
            <a:r>
              <a:rPr lang="az-Latn-AZ" sz="3200" dirty="0" smtClean="0"/>
              <a:t>TN, ATM və maraqlı tərəflər daxilində və arasında </a:t>
            </a:r>
            <a:r>
              <a:rPr lang="az-Latn-AZ" sz="3200" dirty="0" smtClean="0"/>
              <a:t>kommunikasiya</a:t>
            </a:r>
            <a:r>
              <a:rPr lang="az-Latn-AZ" sz="3200" dirty="0" smtClean="0"/>
              <a:t>, </a:t>
            </a:r>
            <a:r>
              <a:rPr lang="az-Latn-AZ" sz="3200" dirty="0" err="1" smtClean="0"/>
              <a:t>şəbəkələşmə</a:t>
            </a:r>
            <a:r>
              <a:rPr lang="az-Latn-AZ" sz="3200" dirty="0" smtClean="0"/>
              <a:t> və </a:t>
            </a:r>
            <a:r>
              <a:rPr lang="az-Latn-AZ" sz="3200" dirty="0"/>
              <a:t>koordinasiya </a:t>
            </a:r>
            <a:r>
              <a:rPr lang="az-Latn-AZ" sz="3200" dirty="0" smtClean="0"/>
              <a:t>qeyri-qənaətbəxşdir</a:t>
            </a:r>
            <a:endParaRPr lang="fi-FI" sz="3200" dirty="0" smtClean="0"/>
          </a:p>
          <a:p>
            <a:endParaRPr lang="fi-FI" sz="3200" dirty="0" smtClean="0"/>
          </a:p>
          <a:p>
            <a:r>
              <a:rPr lang="az-Latn-AZ" sz="3200" dirty="0" smtClean="0"/>
              <a:t>Ali təhsilin inkişaf </a:t>
            </a:r>
            <a:r>
              <a:rPr lang="az-Latn-AZ" sz="3200" dirty="0" err="1" smtClean="0"/>
              <a:t>etdirilməsində</a:t>
            </a:r>
            <a:r>
              <a:rPr lang="az-Latn-AZ" sz="3200" dirty="0" smtClean="0"/>
              <a:t> koordinasiya və </a:t>
            </a:r>
            <a:r>
              <a:rPr lang="az-Latn-AZ" sz="3200" dirty="0" err="1" smtClean="0"/>
              <a:t>şəbəkələşmənin</a:t>
            </a:r>
            <a:r>
              <a:rPr lang="az-Latn-AZ" sz="3200" dirty="0" smtClean="0"/>
              <a:t> </a:t>
            </a:r>
            <a:r>
              <a:rPr lang="az-Latn-AZ" sz="3200" dirty="0" err="1" smtClean="0"/>
              <a:t>yaxşılaşdırılması</a:t>
            </a:r>
            <a:r>
              <a:rPr lang="az-Latn-AZ" sz="3200" dirty="0" smtClean="0"/>
              <a:t> faydalı ola bilər</a:t>
            </a:r>
            <a:endParaRPr lang="fi-FI" sz="3200" dirty="0" smtClean="0"/>
          </a:p>
          <a:p>
            <a:endParaRPr lang="fi-FI" sz="3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39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820" y="274638"/>
            <a:ext cx="10205394" cy="1325562"/>
          </a:xfrm>
        </p:spPr>
        <p:txBody>
          <a:bodyPr/>
          <a:lstStyle/>
          <a:p>
            <a:r>
              <a:rPr lang="fi-FI" dirty="0" smtClean="0"/>
              <a:t>Platform(</a:t>
            </a:r>
            <a:r>
              <a:rPr lang="az-Latn-AZ" dirty="0" err="1" smtClean="0"/>
              <a:t>lar</a:t>
            </a:r>
            <a:r>
              <a:rPr lang="fi-FI" dirty="0" smtClean="0"/>
              <a:t>)</a:t>
            </a:r>
            <a:r>
              <a:rPr lang="az-Latn-AZ" dirty="0" smtClean="0"/>
              <a:t>IN</a:t>
            </a:r>
            <a:r>
              <a:rPr lang="fi-FI" dirty="0" smtClean="0"/>
              <a:t> </a:t>
            </a:r>
            <a:r>
              <a:rPr lang="az-Latn-AZ" dirty="0" smtClean="0"/>
              <a:t>əsas </a:t>
            </a:r>
            <a:r>
              <a:rPr lang="en-US" dirty="0" smtClean="0"/>
              <a:t>m</a:t>
            </a:r>
            <a:r>
              <a:rPr lang="az-Latn-AZ" dirty="0" err="1" smtClean="0"/>
              <a:t>əqsədlərİ</a:t>
            </a:r>
            <a:r>
              <a:rPr lang="fi-FI" dirty="0" smtClean="0"/>
              <a:t>, </a:t>
            </a:r>
            <a:r>
              <a:rPr lang="fi-FI" dirty="0" smtClean="0"/>
              <a:t>1.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z-Latn-AZ" sz="2800" b="1" dirty="0" smtClean="0"/>
              <a:t>Ali təhsil siyasəti və təcrübəsini təşviq etmək və s.</a:t>
            </a:r>
            <a:endParaRPr lang="fi-FI" sz="2800" b="1" dirty="0" smtClean="0"/>
          </a:p>
          <a:p>
            <a:pPr lvl="1"/>
            <a:r>
              <a:rPr lang="az-Latn-AZ" sz="2800" dirty="0" err="1" smtClean="0"/>
              <a:t>Mobillik</a:t>
            </a:r>
            <a:r>
              <a:rPr lang="az-Latn-AZ" sz="2800" dirty="0" smtClean="0"/>
              <a:t> və tanınma</a:t>
            </a:r>
            <a:endParaRPr lang="fi-FI" sz="2800" dirty="0" smtClean="0"/>
          </a:p>
          <a:p>
            <a:pPr lvl="1"/>
            <a:r>
              <a:rPr lang="az-Latn-AZ" sz="2800" dirty="0" smtClean="0"/>
              <a:t>Məzunların məşğulluğu və əmək bazarına uyğunluğu</a:t>
            </a:r>
            <a:endParaRPr lang="fi-FI" sz="2800" dirty="0" smtClean="0"/>
          </a:p>
          <a:p>
            <a:pPr lvl="1"/>
            <a:r>
              <a:rPr lang="az-Latn-AZ" sz="2800" dirty="0" smtClean="0"/>
              <a:t>Təlim nəticələri</a:t>
            </a:r>
            <a:endParaRPr lang="fi-FI" sz="2800" dirty="0" smtClean="0"/>
          </a:p>
          <a:p>
            <a:pPr lvl="1"/>
            <a:r>
              <a:rPr lang="az-Latn-AZ" sz="2800" dirty="0" smtClean="0"/>
              <a:t>Daxili və xarici </a:t>
            </a:r>
            <a:r>
              <a:rPr lang="az-Latn-AZ" sz="2800" dirty="0" err="1" smtClean="0"/>
              <a:t>qiymətləndirmələr</a:t>
            </a:r>
            <a:endParaRPr lang="fi-FI" sz="2800" dirty="0" smtClean="0"/>
          </a:p>
          <a:p>
            <a:pPr lvl="1"/>
            <a:r>
              <a:rPr lang="az-Latn-AZ" sz="2800" dirty="0" err="1" smtClean="0"/>
              <a:t>Ömürboyu</a:t>
            </a:r>
            <a:r>
              <a:rPr lang="az-Latn-AZ" sz="2800" dirty="0" smtClean="0"/>
              <a:t> təhsil </a:t>
            </a:r>
            <a:r>
              <a:rPr lang="fi-FI" sz="2800" dirty="0" smtClean="0"/>
              <a:t>/ p</a:t>
            </a:r>
            <a:r>
              <a:rPr lang="az-Latn-AZ" sz="2800" dirty="0" err="1" smtClean="0"/>
              <a:t>eşəkar</a:t>
            </a:r>
            <a:r>
              <a:rPr lang="az-Latn-AZ" sz="2800" dirty="0" smtClean="0"/>
              <a:t> inkişaf </a:t>
            </a:r>
            <a:endParaRPr lang="fi-FI" sz="2800" dirty="0" smtClean="0"/>
          </a:p>
          <a:p>
            <a:pPr lvl="1"/>
            <a:r>
              <a:rPr lang="az-Latn-AZ" sz="2800" dirty="0" smtClean="0"/>
              <a:t>Maraqlı tərəflərin iştirakının </a:t>
            </a:r>
            <a:r>
              <a:rPr lang="az-Latn-AZ" sz="2800" dirty="0" err="1" smtClean="0"/>
              <a:t>gücləndirilməsi</a:t>
            </a:r>
            <a:r>
              <a:rPr lang="az-Latn-AZ" sz="2800" dirty="0" smtClean="0"/>
              <a:t> </a:t>
            </a:r>
            <a:endParaRPr lang="fi-FI" sz="2800" dirty="0" smtClean="0"/>
          </a:p>
          <a:p>
            <a:endParaRPr lang="fi-FI" sz="28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270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04" y="274638"/>
            <a:ext cx="10349410" cy="1325562"/>
          </a:xfrm>
        </p:spPr>
        <p:txBody>
          <a:bodyPr/>
          <a:lstStyle/>
          <a:p>
            <a:r>
              <a:rPr lang="fi-FI" dirty="0" smtClean="0"/>
              <a:t>platform(</a:t>
            </a:r>
            <a:r>
              <a:rPr lang="az-Latn-AZ" dirty="0" smtClean="0"/>
              <a:t>ların</a:t>
            </a:r>
            <a:r>
              <a:rPr lang="fi-FI" dirty="0" smtClean="0"/>
              <a:t>)</a:t>
            </a:r>
            <a:r>
              <a:rPr lang="az-Latn-AZ" dirty="0" smtClean="0"/>
              <a:t> əsas </a:t>
            </a:r>
            <a:r>
              <a:rPr lang="az-Latn-AZ" dirty="0" err="1" smtClean="0"/>
              <a:t>məqsədlərİ</a:t>
            </a:r>
            <a:r>
              <a:rPr lang="fi-FI" dirty="0" smtClean="0"/>
              <a:t>, 2</a:t>
            </a:r>
            <a:r>
              <a:rPr lang="az-Latn-AZ" dirty="0"/>
              <a:t>.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sz="2800" b="1" dirty="0" smtClean="0"/>
              <a:t>Struktur </a:t>
            </a:r>
            <a:r>
              <a:rPr lang="az-Latn-AZ" sz="2800" b="1" dirty="0" err="1"/>
              <a:t>dəyişikliklərini</a:t>
            </a:r>
            <a:r>
              <a:rPr lang="az-Latn-AZ" sz="2800" b="1" dirty="0"/>
              <a:t> </a:t>
            </a:r>
            <a:r>
              <a:rPr lang="az-Latn-AZ" sz="2800" dirty="0"/>
              <a:t>dəstəkləmək,</a:t>
            </a:r>
            <a:r>
              <a:rPr lang="az-Latn-AZ" sz="2800" b="1" dirty="0"/>
              <a:t> </a:t>
            </a:r>
            <a:r>
              <a:rPr lang="az-Latn-AZ" sz="2800" dirty="0"/>
              <a:t>məsələn, müştərək təhsil proqramlarının yaradılması və universitet və proqramların </a:t>
            </a:r>
            <a:r>
              <a:rPr lang="az-Latn-AZ" sz="2800" dirty="0" err="1" smtClean="0"/>
              <a:t>birləşdirilməsi</a:t>
            </a:r>
            <a:r>
              <a:rPr lang="az-Latn-AZ" sz="2800" dirty="0" smtClean="0"/>
              <a:t/>
            </a:r>
            <a:br>
              <a:rPr lang="az-Latn-AZ" sz="2800" dirty="0" smtClean="0"/>
            </a:br>
            <a:endParaRPr lang="fi-FI" sz="2800" b="1" dirty="0"/>
          </a:p>
          <a:p>
            <a:r>
              <a:rPr lang="az-Latn-AZ" sz="2800" dirty="0" smtClean="0"/>
              <a:t>(iş </a:t>
            </a:r>
            <a:r>
              <a:rPr lang="az-Latn-AZ" sz="2800" dirty="0"/>
              <a:t>yerinə əsaslanan) </a:t>
            </a:r>
            <a:r>
              <a:rPr lang="az-Latn-AZ" sz="2800" b="1" dirty="0"/>
              <a:t>tədrisin, </a:t>
            </a:r>
            <a:r>
              <a:rPr lang="az-Latn-AZ" sz="2800" dirty="0"/>
              <a:t>yüksək səviyyəli və </a:t>
            </a:r>
            <a:r>
              <a:rPr lang="az-Latn-AZ" sz="2800" b="1" dirty="0"/>
              <a:t>aktual tədqiqatın </a:t>
            </a:r>
            <a:r>
              <a:rPr lang="az-Latn-AZ" sz="2800" dirty="0"/>
              <a:t>və </a:t>
            </a:r>
            <a:r>
              <a:rPr lang="az-Latn-AZ" sz="2800" b="1" dirty="0" err="1" smtClean="0"/>
              <a:t>innovasiyaların</a:t>
            </a:r>
            <a:r>
              <a:rPr lang="az-Latn-AZ" sz="2800" b="1" dirty="0" smtClean="0"/>
              <a:t> </a:t>
            </a:r>
            <a:r>
              <a:rPr lang="az-Latn-AZ" sz="2800" dirty="0" smtClean="0"/>
              <a:t>inkişaf </a:t>
            </a:r>
            <a:r>
              <a:rPr lang="az-Latn-AZ" sz="2800" dirty="0" err="1" smtClean="0"/>
              <a:t>etdirilməsinə</a:t>
            </a:r>
            <a:r>
              <a:rPr lang="az-Latn-AZ" sz="2800" dirty="0" smtClean="0"/>
              <a:t> yardım etmək </a:t>
            </a:r>
          </a:p>
        </p:txBody>
      </p:sp>
    </p:spTree>
    <p:extLst>
      <p:ext uri="{BB962C8B-B14F-4D97-AF65-F5344CB8AC3E}">
        <p14:creationId xmlns:p14="http://schemas.microsoft.com/office/powerpoint/2010/main" val="112946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Necə İrəlİləməLİ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t-EE" sz="4400" dirty="0" smtClean="0"/>
              <a:t>1-ci addım</a:t>
            </a:r>
          </a:p>
          <a:p>
            <a:pPr marL="45720" indent="0">
              <a:buNone/>
            </a:pPr>
            <a:r>
              <a:rPr lang="et-EE" sz="4400" dirty="0" smtClean="0"/>
              <a:t>Elektron bülletenin yaradılması</a:t>
            </a:r>
            <a:endParaRPr lang="et-EE" sz="4400" dirty="0"/>
          </a:p>
        </p:txBody>
      </p:sp>
    </p:spTree>
    <p:extLst>
      <p:ext uri="{BB962C8B-B14F-4D97-AF65-F5344CB8AC3E}">
        <p14:creationId xmlns:p14="http://schemas.microsoft.com/office/powerpoint/2010/main" val="120158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büllütenİn hədəfləri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Maraqlı tərəflər arasında kommunikasiya və qarşılıqlı anlaşmanı yaxşılaşdırılmaq</a:t>
            </a:r>
          </a:p>
          <a:p>
            <a:r>
              <a:rPr lang="et-EE" dirty="0" smtClean="0"/>
              <a:t>Bütün mümkün tərəfləri vahid məlumat platformasında toplamaq</a:t>
            </a:r>
          </a:p>
          <a:p>
            <a:r>
              <a:rPr lang="et-EE" dirty="0" smtClean="0"/>
              <a:t>Məlumatın toplanılması üsulu bütün iştirakçılara öz rəyini bülletendə ifadə etmək imkanı verməlidir</a:t>
            </a:r>
          </a:p>
          <a:p>
            <a:r>
              <a:rPr lang="et-EE" dirty="0" smtClean="0"/>
              <a:t>Milli və beynəlxalq səviyyədə diqqət mərkəzində olan məsələlər barədə məlumatlandırmaq</a:t>
            </a:r>
          </a:p>
          <a:p>
            <a:r>
              <a:rPr lang="et-EE" dirty="0" smtClean="0"/>
              <a:t>Maliyyə imkanları barədə məlumatlandırmaq</a:t>
            </a:r>
          </a:p>
          <a:p>
            <a:r>
              <a:rPr lang="et-EE" dirty="0" smtClean="0"/>
              <a:t>AT-nin başlıca ehtiyaclarını müəyyənləşdirmək</a:t>
            </a:r>
          </a:p>
          <a:p>
            <a:pPr marL="45720" indent="0">
              <a:buNone/>
            </a:pPr>
            <a:r>
              <a:rPr lang="et-EE" dirty="0" smtClean="0"/>
              <a:t> 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1993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Büllütenin tərtİbİ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 smtClean="0"/>
              <a:t>ƏSAS</a:t>
            </a:r>
          </a:p>
          <a:p>
            <a:pPr marL="45720" indent="0">
              <a:buNone/>
            </a:pPr>
            <a:r>
              <a:rPr lang="et-EE" dirty="0" smtClean="0"/>
              <a:t>Ən vacib hadisələr (milli, beynəlxalq)</a:t>
            </a:r>
          </a:p>
          <a:p>
            <a:r>
              <a:rPr lang="et-EE" dirty="0" smtClean="0"/>
              <a:t>XƏBƏRLƏR</a:t>
            </a:r>
          </a:p>
          <a:p>
            <a:pPr marL="45720" indent="0">
              <a:buNone/>
            </a:pPr>
            <a:r>
              <a:rPr lang="et-EE" dirty="0" smtClean="0"/>
              <a:t>TN, universitetlər, biznes sektoru və yerli hakimiyyət </a:t>
            </a:r>
            <a:r>
              <a:rPr lang="et-EE" dirty="0" smtClean="0"/>
              <a:t>orqanları</a:t>
            </a:r>
            <a:endParaRPr lang="et-EE" dirty="0" smtClean="0"/>
          </a:p>
          <a:p>
            <a:r>
              <a:rPr lang="et-EE" dirty="0" smtClean="0"/>
              <a:t>MİLLİ TƏHSİL VƏ QLOBAL KONTEKST  </a:t>
            </a:r>
          </a:p>
          <a:p>
            <a:pPr marL="45720" indent="0">
              <a:buNone/>
            </a:pPr>
            <a:r>
              <a:rPr lang="et-EE" dirty="0" smtClean="0"/>
              <a:t>„Elektron təhsil üçün ərəb dünyasının bərabərhüquqlu təhsil fondu tərəfdaşları“</a:t>
            </a:r>
          </a:p>
          <a:p>
            <a:pPr marL="45720" indent="0">
              <a:buNone/>
            </a:pPr>
            <a:r>
              <a:rPr lang="et-EE" dirty="0" smtClean="0"/>
              <a:t>„Norveç, ali təhsildə keyfiyyət islahatından sonra dəyişən institusional status“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4515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Büllütenin </a:t>
            </a:r>
            <a:r>
              <a:rPr lang="et-EE" dirty="0" smtClean="0"/>
              <a:t>tərtİbİ II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z-Latn-AZ" dirty="0" smtClean="0"/>
              <a:t>TENDERLƏR VƏ TƏKLİF ÜÇÜN MÜRACİƏTLƏR</a:t>
            </a:r>
            <a:endParaRPr lang="et-EE" dirty="0" smtClean="0"/>
          </a:p>
          <a:p>
            <a:pPr marL="45720" indent="0">
              <a:buNone/>
            </a:pPr>
            <a:r>
              <a:rPr lang="et-EE" dirty="0" smtClean="0"/>
              <a:t>„H2020-SwafS-2016-17- </a:t>
            </a:r>
            <a:r>
              <a:rPr lang="et-EE" dirty="0" smtClean="0"/>
              <a:t>Elmi mərkəzlər (icma tədqiqat mərkəzləri) vasitəsilə </a:t>
            </a:r>
            <a:r>
              <a:rPr lang="et-EE" dirty="0" smtClean="0"/>
              <a:t>müştərək tədqiqat və innovasiya“ </a:t>
            </a:r>
          </a:p>
          <a:p>
            <a:r>
              <a:rPr lang="et-EE" dirty="0" smtClean="0"/>
              <a:t>NƏŞRLƏR</a:t>
            </a:r>
          </a:p>
          <a:p>
            <a:pPr marL="45720" indent="0">
              <a:buNone/>
            </a:pPr>
            <a:r>
              <a:rPr lang="et-EE" dirty="0" smtClean="0"/>
              <a:t>„Təhsilin qeyri-bərabərlik və mənfi təsirlərə səbəb olması ehtimalı üzrə AŞ tədqiqatı“</a:t>
            </a:r>
          </a:p>
          <a:p>
            <a:r>
              <a:rPr lang="et-EE" dirty="0" smtClean="0"/>
              <a:t>KONFRANSLAR, </a:t>
            </a:r>
            <a:r>
              <a:rPr lang="et-EE" dirty="0" smtClean="0"/>
              <a:t>SEMINARLAR</a:t>
            </a:r>
            <a:endParaRPr lang="et-EE" dirty="0" smtClean="0"/>
          </a:p>
          <a:p>
            <a:pPr marL="45720" indent="0">
              <a:buNone/>
            </a:pPr>
            <a:r>
              <a:rPr lang="et-EE" dirty="0" smtClean="0"/>
              <a:t>Rüblük nəşr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83937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inental World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007AB78-8AA3-48FB-9A6F-F33600BC4B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0</TotalTime>
  <Words>595</Words>
  <Application>Microsoft Office PowerPoint</Application>
  <PresentationFormat>Произвольный</PresentationFormat>
  <Paragraphs>91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Century Gothic</vt:lpstr>
      <vt:lpstr>Continental World 16x9</vt:lpstr>
      <vt:lpstr>Azərbaycan alİ təhsİlİndə kommunİkasiyanın və şəbəkələşmənİn yaxşılaşdırılması üçün tövsİyələr</vt:lpstr>
      <vt:lpstr>əsas tövsİyələr</vt:lpstr>
      <vt:lpstr>1.şəbəkələşmə üçün platforma(lar)</vt:lpstr>
      <vt:lpstr>Platform(lar)IN əsas məqsədlərİ, 1.</vt:lpstr>
      <vt:lpstr>platform(ların) əsas məqsədlərİ, 2.</vt:lpstr>
      <vt:lpstr>Necə İrəlİləməLİ</vt:lpstr>
      <vt:lpstr>büllütenİn hədəfləri</vt:lpstr>
      <vt:lpstr>Büllütenin tərtİbİ</vt:lpstr>
      <vt:lpstr>Büllütenin tərtİbİ II</vt:lpstr>
      <vt:lpstr>2-ci addım. Rəsmİ platforma(lar)ın yaradılması</vt:lpstr>
      <vt:lpstr>PlatformANIN MƏQSƏDLƏRİ VƏ FƏALİYYƏTİ</vt:lpstr>
      <vt:lpstr>PlatformANIN FƏALİYYƏTİ</vt:lpstr>
      <vt:lpstr>2. REKTORLAR ŞURASININ YARADILMASI</vt:lpstr>
      <vt:lpstr>REKTORLAR ŞURASININ vəzİfələrİ</vt:lpstr>
      <vt:lpstr>REKTORLAR ŞURASININ vəzİfələrİ II</vt:lpstr>
      <vt:lpstr>3. Regİonal əməkdaşlıq</vt:lpstr>
      <vt:lpstr>BeynƏLXALQ AKADEMİK ŞƏBƏKƏLƏRDƏ DAHA FƏAL İŞTİRAK</vt:lpstr>
      <vt:lpstr>necə İRƏLİLƏMƏLİ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2016-09-03T06:14:00Z</dcterms:created>
  <dcterms:modified xsi:type="dcterms:W3CDTF">2016-09-07T11:05:25Z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TC028048919991</vt:lpwstr>
  </property>
</Properties>
</file>