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814" r:id="rId1"/>
  </p:sldMasterIdLst>
  <p:notesMasterIdLst>
    <p:notesMasterId r:id="rId28"/>
  </p:notesMasterIdLst>
  <p:handoutMasterIdLst>
    <p:handoutMasterId r:id="rId29"/>
  </p:handoutMasterIdLst>
  <p:sldIdLst>
    <p:sldId id="336" r:id="rId2"/>
    <p:sldId id="261" r:id="rId3"/>
    <p:sldId id="360" r:id="rId4"/>
    <p:sldId id="337" r:id="rId5"/>
    <p:sldId id="342" r:id="rId6"/>
    <p:sldId id="344" r:id="rId7"/>
    <p:sldId id="346" r:id="rId8"/>
    <p:sldId id="348" r:id="rId9"/>
    <p:sldId id="338" r:id="rId10"/>
    <p:sldId id="350" r:id="rId11"/>
    <p:sldId id="351" r:id="rId12"/>
    <p:sldId id="349" r:id="rId13"/>
    <p:sldId id="339" r:id="rId14"/>
    <p:sldId id="352" r:id="rId15"/>
    <p:sldId id="358" r:id="rId16"/>
    <p:sldId id="356" r:id="rId17"/>
    <p:sldId id="357" r:id="rId18"/>
    <p:sldId id="364" r:id="rId19"/>
    <p:sldId id="365" r:id="rId20"/>
    <p:sldId id="363" r:id="rId21"/>
    <p:sldId id="359" r:id="rId22"/>
    <p:sldId id="361" r:id="rId23"/>
    <p:sldId id="366" r:id="rId24"/>
    <p:sldId id="367" r:id="rId25"/>
    <p:sldId id="368" r:id="rId26"/>
    <p:sldId id="369" r:id="rId27"/>
  </p:sldIdLst>
  <p:sldSz cx="9144000" cy="6858000" type="screen4x3"/>
  <p:notesSz cx="6808788" cy="99409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41">
          <p15:clr>
            <a:srgbClr val="A4A3A4"/>
          </p15:clr>
        </p15:guide>
        <p15:guide id="3" pos="5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300"/>
    <a:srgbClr val="D20D0D"/>
    <a:srgbClr val="928B81"/>
    <a:srgbClr val="FFCF06"/>
    <a:srgbClr val="F8C704"/>
    <a:srgbClr val="EFC002"/>
    <a:srgbClr val="00A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164" y="72"/>
      </p:cViewPr>
      <p:guideLst>
        <p:guide orient="horz"/>
        <p:guide pos="341"/>
        <p:guide pos="54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5DC2B1-D87F-45D2-AFA7-093569AFBAE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8609F8CE-A516-4A6E-86AE-F2598EAC4316}">
      <dgm:prSet phldrT="[Teksti]" custT="1"/>
      <dgm:spPr/>
      <dgm:t>
        <a:bodyPr/>
        <a:lstStyle/>
        <a:p>
          <a:endParaRPr lang="fi-FI" sz="1600" b="1" dirty="0" smtClean="0"/>
        </a:p>
        <a:p>
          <a:r>
            <a:rPr lang="fi-FI" sz="1600" b="1" dirty="0" smtClean="0"/>
            <a:t>Appointment and training of the international evaluation group by the Twinning project team</a:t>
          </a:r>
        </a:p>
        <a:p>
          <a:endParaRPr lang="fi-FI" sz="1600" b="1" dirty="0" smtClean="0"/>
        </a:p>
      </dgm:t>
    </dgm:pt>
    <dgm:pt modelId="{26AA7818-7B79-48F7-B570-1726A7451E41}" type="parTrans" cxnId="{223C8E73-BCEF-482B-9104-CD859AC712CE}">
      <dgm:prSet/>
      <dgm:spPr/>
      <dgm:t>
        <a:bodyPr/>
        <a:lstStyle/>
        <a:p>
          <a:endParaRPr lang="fi-FI"/>
        </a:p>
      </dgm:t>
    </dgm:pt>
    <dgm:pt modelId="{4B8D2A59-9BAE-4366-81D5-7BD4E9F44FD0}" type="sibTrans" cxnId="{223C8E73-BCEF-482B-9104-CD859AC712CE}">
      <dgm:prSet/>
      <dgm:spPr/>
      <dgm:t>
        <a:bodyPr/>
        <a:lstStyle/>
        <a:p>
          <a:endParaRPr lang="fi-FI"/>
        </a:p>
      </dgm:t>
    </dgm:pt>
    <dgm:pt modelId="{84957DC1-4121-4CC5-9484-F716E2D21480}">
      <dgm:prSet phldrT="[Teksti]" custT="1"/>
      <dgm:spPr/>
      <dgm:t>
        <a:bodyPr/>
        <a:lstStyle/>
        <a:p>
          <a:r>
            <a:rPr lang="fi-FI" sz="1600" b="1" dirty="0" smtClean="0"/>
            <a:t>Submission of the evaluation material:</a:t>
          </a:r>
        </a:p>
        <a:p>
          <a:r>
            <a:rPr lang="fi-FI" sz="1400" b="1" dirty="0" smtClean="0"/>
            <a:t>Self-evaluation </a:t>
          </a:r>
        </a:p>
        <a:p>
          <a:r>
            <a:rPr lang="fi-FI" sz="1400" b="1" dirty="0" smtClean="0"/>
            <a:t>Other material</a:t>
          </a:r>
        </a:p>
        <a:p>
          <a:endParaRPr lang="fi-FI" sz="1400" b="1" dirty="0" smtClean="0"/>
        </a:p>
        <a:p>
          <a:r>
            <a:rPr lang="fi-FI" sz="1400" b="1" dirty="0" smtClean="0"/>
            <a:t>Information event</a:t>
          </a:r>
        </a:p>
      </dgm:t>
    </dgm:pt>
    <dgm:pt modelId="{3B6AFAC2-71E2-499B-ABCD-9DA22C578D78}" type="parTrans" cxnId="{9FD5981C-1ABA-4CF6-9FA4-AB902FE22E06}">
      <dgm:prSet/>
      <dgm:spPr/>
      <dgm:t>
        <a:bodyPr/>
        <a:lstStyle/>
        <a:p>
          <a:endParaRPr lang="fi-FI"/>
        </a:p>
      </dgm:t>
    </dgm:pt>
    <dgm:pt modelId="{C0BBF113-7767-4AF1-861B-7C5F0CCD4CBA}" type="sibTrans" cxnId="{9FD5981C-1ABA-4CF6-9FA4-AB902FE22E06}">
      <dgm:prSet/>
      <dgm:spPr/>
      <dgm:t>
        <a:bodyPr/>
        <a:lstStyle/>
        <a:p>
          <a:endParaRPr lang="fi-FI"/>
        </a:p>
      </dgm:t>
    </dgm:pt>
    <dgm:pt modelId="{B5B6B976-DC4E-4773-9958-EF9FFB208FDB}">
      <dgm:prSet phldrT="[Teksti]" custT="1"/>
      <dgm:spPr/>
      <dgm:t>
        <a:bodyPr/>
        <a:lstStyle/>
        <a:p>
          <a:endParaRPr lang="fi-FI" sz="1600" b="1" dirty="0" smtClean="0"/>
        </a:p>
        <a:p>
          <a:r>
            <a:rPr lang="fi-FI" sz="1600" b="1" dirty="0" smtClean="0"/>
            <a:t>Site visit to the university</a:t>
          </a:r>
        </a:p>
        <a:p>
          <a:r>
            <a:rPr lang="fi-FI" sz="1600" b="1" dirty="0" smtClean="0"/>
            <a:t>(3 days)</a:t>
          </a:r>
        </a:p>
        <a:p>
          <a:endParaRPr lang="fi-FI" sz="1600" b="1" dirty="0" smtClean="0"/>
        </a:p>
        <a:p>
          <a:r>
            <a:rPr lang="fi-FI" sz="1600" b="1" dirty="0" smtClean="0"/>
            <a:t>March-April (tbc) </a:t>
          </a:r>
        </a:p>
        <a:p>
          <a:r>
            <a:rPr lang="fi-FI" sz="1600" b="1" dirty="0" smtClean="0"/>
            <a:t>2017</a:t>
          </a:r>
        </a:p>
        <a:p>
          <a:r>
            <a:rPr lang="fi-FI" sz="1600" b="1" dirty="0" smtClean="0"/>
            <a:t> </a:t>
          </a:r>
        </a:p>
      </dgm:t>
    </dgm:pt>
    <dgm:pt modelId="{97A21462-EE39-408C-A784-15BF56D2C78D}" type="parTrans" cxnId="{E8921BD2-388B-4330-A387-7866BBE4AA8C}">
      <dgm:prSet/>
      <dgm:spPr/>
      <dgm:t>
        <a:bodyPr/>
        <a:lstStyle/>
        <a:p>
          <a:endParaRPr lang="fi-FI"/>
        </a:p>
      </dgm:t>
    </dgm:pt>
    <dgm:pt modelId="{7E98F944-095E-4356-9110-DF596D86F2D0}" type="sibTrans" cxnId="{E8921BD2-388B-4330-A387-7866BBE4AA8C}">
      <dgm:prSet/>
      <dgm:spPr/>
      <dgm:t>
        <a:bodyPr/>
        <a:lstStyle/>
        <a:p>
          <a:endParaRPr lang="fi-FI"/>
        </a:p>
      </dgm:t>
    </dgm:pt>
    <dgm:pt modelId="{4A4936A0-6962-44FC-B02F-777ECB80F7C8}">
      <dgm:prSet custT="1"/>
      <dgm:spPr/>
      <dgm:t>
        <a:bodyPr/>
        <a:lstStyle/>
        <a:p>
          <a:endParaRPr lang="fi-FI" sz="1600" b="1" i="0" dirty="0" smtClean="0"/>
        </a:p>
        <a:p>
          <a:r>
            <a:rPr lang="fi-FI" sz="1600" b="1" i="0" dirty="0" smtClean="0"/>
            <a:t>Publication of the report</a:t>
          </a:r>
        </a:p>
        <a:p>
          <a:endParaRPr lang="fi-FI" sz="1600" b="1" i="0" dirty="0" smtClean="0"/>
        </a:p>
        <a:p>
          <a:r>
            <a:rPr lang="fi-FI" sz="1600" b="1" i="0" dirty="0" smtClean="0"/>
            <a:t>May-June (tbc) </a:t>
          </a:r>
        </a:p>
        <a:p>
          <a:r>
            <a:rPr lang="fi-FI" sz="1600" b="1" i="0" dirty="0" smtClean="0"/>
            <a:t>2017</a:t>
          </a:r>
        </a:p>
        <a:p>
          <a:endParaRPr lang="fi-FI" sz="1600" b="1" i="0" baseline="0" dirty="0" smtClean="0">
            <a:solidFill>
              <a:schemeClr val="bg1"/>
            </a:solidFill>
          </a:endParaRPr>
        </a:p>
      </dgm:t>
    </dgm:pt>
    <dgm:pt modelId="{7318E38D-1168-4872-93E5-6D07BFC45443}" type="parTrans" cxnId="{18C00DB3-4B36-415C-ACDC-1E1E7C6D2DE6}">
      <dgm:prSet/>
      <dgm:spPr/>
      <dgm:t>
        <a:bodyPr/>
        <a:lstStyle/>
        <a:p>
          <a:endParaRPr lang="fi-FI"/>
        </a:p>
      </dgm:t>
    </dgm:pt>
    <dgm:pt modelId="{C4BACC2E-8D50-439E-985A-BB65ABC8BE9B}" type="sibTrans" cxnId="{18C00DB3-4B36-415C-ACDC-1E1E7C6D2DE6}">
      <dgm:prSet/>
      <dgm:spPr/>
      <dgm:t>
        <a:bodyPr/>
        <a:lstStyle/>
        <a:p>
          <a:endParaRPr lang="fi-FI"/>
        </a:p>
      </dgm:t>
    </dgm:pt>
    <dgm:pt modelId="{82F2939F-C61E-445B-913D-9DFBC8911C07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fi-FI" sz="1600" b="1" baseline="0" dirty="0" smtClean="0">
              <a:solidFill>
                <a:schemeClr val="bg1"/>
              </a:solidFill>
            </a:rPr>
            <a:t>Analysis of the pilot evaluations</a:t>
          </a:r>
        </a:p>
        <a:p>
          <a:endParaRPr lang="fi-FI" sz="1600" b="1" baseline="0" dirty="0" smtClean="0">
            <a:solidFill>
              <a:schemeClr val="bg1"/>
            </a:solidFill>
          </a:endParaRPr>
        </a:p>
        <a:p>
          <a:r>
            <a:rPr lang="fi-FI" sz="1600" b="1" baseline="0" dirty="0" smtClean="0">
              <a:solidFill>
                <a:schemeClr val="bg1"/>
              </a:solidFill>
            </a:rPr>
            <a:t>Summer 2017</a:t>
          </a:r>
          <a:endParaRPr lang="fi-FI" sz="1600" b="1" baseline="0" dirty="0">
            <a:solidFill>
              <a:schemeClr val="bg1"/>
            </a:solidFill>
          </a:endParaRPr>
        </a:p>
      </dgm:t>
    </dgm:pt>
    <dgm:pt modelId="{8731B88D-2995-486B-AF08-1EF339AF137E}" type="parTrans" cxnId="{F2108361-738E-46B9-BD0A-83DF30B34246}">
      <dgm:prSet/>
      <dgm:spPr/>
      <dgm:t>
        <a:bodyPr/>
        <a:lstStyle/>
        <a:p>
          <a:endParaRPr lang="fi-FI"/>
        </a:p>
      </dgm:t>
    </dgm:pt>
    <dgm:pt modelId="{61ED9408-7F75-437B-8791-B7A1C6E196D7}" type="sibTrans" cxnId="{F2108361-738E-46B9-BD0A-83DF30B34246}">
      <dgm:prSet/>
      <dgm:spPr/>
      <dgm:t>
        <a:bodyPr/>
        <a:lstStyle/>
        <a:p>
          <a:endParaRPr lang="fi-FI"/>
        </a:p>
      </dgm:t>
    </dgm:pt>
    <dgm:pt modelId="{B1A8721D-7E5D-4A41-AD91-AFD3DBCEEB36}" type="pres">
      <dgm:prSet presAssocID="{7D5DC2B1-D87F-45D2-AFA7-093569AFBAEF}" presName="CompostProcess" presStyleCnt="0">
        <dgm:presLayoutVars>
          <dgm:dir/>
          <dgm:resizeHandles val="exact"/>
        </dgm:presLayoutVars>
      </dgm:prSet>
      <dgm:spPr/>
    </dgm:pt>
    <dgm:pt modelId="{4CFC0B37-84CC-4B81-A80C-215990C81532}" type="pres">
      <dgm:prSet presAssocID="{7D5DC2B1-D87F-45D2-AFA7-093569AFBAEF}" presName="arrow" presStyleLbl="bgShp" presStyleIdx="0" presStyleCnt="1" custLinFactNeighborX="320"/>
      <dgm:spPr/>
    </dgm:pt>
    <dgm:pt modelId="{1EF7AB29-E5CF-4A06-82C5-98804B7E9CE8}" type="pres">
      <dgm:prSet presAssocID="{7D5DC2B1-D87F-45D2-AFA7-093569AFBAEF}" presName="linearProcess" presStyleCnt="0"/>
      <dgm:spPr/>
    </dgm:pt>
    <dgm:pt modelId="{39F9B52D-198C-47F1-BB25-23F1F2F6BBB8}" type="pres">
      <dgm:prSet presAssocID="{8609F8CE-A516-4A6E-86AE-F2598EAC4316}" presName="textNode" presStyleLbl="node1" presStyleIdx="0" presStyleCnt="5" custScaleX="116059" custScaleY="122097" custLinFactNeighborX="91273" custLinFactNeighborY="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B687B7D-C583-438A-B84E-07E2D9506930}" type="pres">
      <dgm:prSet presAssocID="{4B8D2A59-9BAE-4366-81D5-7BD4E9F44FD0}" presName="sibTrans" presStyleCnt="0"/>
      <dgm:spPr/>
    </dgm:pt>
    <dgm:pt modelId="{388E89B4-7B7D-4545-9F7C-CDA09FB5DB7F}" type="pres">
      <dgm:prSet presAssocID="{84957DC1-4121-4CC5-9484-F716E2D21480}" presName="textNode" presStyleLbl="node1" presStyleIdx="1" presStyleCnt="5" custScaleX="106282" custScaleY="120739" custLinFactNeighborX="39718" custLinFactNeighborY="-67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32D4E3E-2D9A-4C13-B98E-EA752168ADDD}" type="pres">
      <dgm:prSet presAssocID="{C0BBF113-7767-4AF1-861B-7C5F0CCD4CBA}" presName="sibTrans" presStyleCnt="0"/>
      <dgm:spPr/>
    </dgm:pt>
    <dgm:pt modelId="{B15CD184-7D8F-40D7-A6B5-9B1A847F4E60}" type="pres">
      <dgm:prSet presAssocID="{B5B6B976-DC4E-4773-9958-EF9FFB208FDB}" presName="textNode" presStyleLbl="node1" presStyleIdx="2" presStyleCnt="5" custScaleX="111307" custScaleY="12209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1A53872-2D57-421E-AEF8-3B6C494624F3}" type="pres">
      <dgm:prSet presAssocID="{7E98F944-095E-4356-9110-DF596D86F2D0}" presName="sibTrans" presStyleCnt="0"/>
      <dgm:spPr/>
    </dgm:pt>
    <dgm:pt modelId="{62781C84-9D24-40AA-825C-581EC07BE2E3}" type="pres">
      <dgm:prSet presAssocID="{4A4936A0-6962-44FC-B02F-777ECB80F7C8}" presName="textNode" presStyleLbl="node1" presStyleIdx="3" presStyleCnt="5" custScaleX="111307" custScaleY="124049" custLinFactNeighborX="-73277" custLinFactNeighborY="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A1A07F6-A862-4E9B-845A-D5CFB959BACD}" type="pres">
      <dgm:prSet presAssocID="{C4BACC2E-8D50-439E-985A-BB65ABC8BE9B}" presName="sibTrans" presStyleCnt="0"/>
      <dgm:spPr/>
    </dgm:pt>
    <dgm:pt modelId="{E274736C-940E-4C4A-8024-2165D006833C}" type="pres">
      <dgm:prSet presAssocID="{82F2939F-C61E-445B-913D-9DFBC8911C07}" presName="textNode" presStyleLbl="node1" presStyleIdx="4" presStyleCnt="5" custScaleY="121571" custLinFactX="-3972" custLinFactNeighborX="-100000" custLinFactNeighborY="-123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137E210F-CE01-4A95-A417-AFCE93E697D1}" type="presOf" srcId="{4A4936A0-6962-44FC-B02F-777ECB80F7C8}" destId="{62781C84-9D24-40AA-825C-581EC07BE2E3}" srcOrd="0" destOrd="0" presId="urn:microsoft.com/office/officeart/2005/8/layout/hProcess9"/>
    <dgm:cxn modelId="{E8921BD2-388B-4330-A387-7866BBE4AA8C}" srcId="{7D5DC2B1-D87F-45D2-AFA7-093569AFBAEF}" destId="{B5B6B976-DC4E-4773-9958-EF9FFB208FDB}" srcOrd="2" destOrd="0" parTransId="{97A21462-EE39-408C-A784-15BF56D2C78D}" sibTransId="{7E98F944-095E-4356-9110-DF596D86F2D0}"/>
    <dgm:cxn modelId="{B3325243-5ADE-4F59-BB6B-20E714D88D05}" type="presOf" srcId="{84957DC1-4121-4CC5-9484-F716E2D21480}" destId="{388E89B4-7B7D-4545-9F7C-CDA09FB5DB7F}" srcOrd="0" destOrd="0" presId="urn:microsoft.com/office/officeart/2005/8/layout/hProcess9"/>
    <dgm:cxn modelId="{BE8F0C24-747A-4B16-A47D-0C16F0194D5B}" type="presOf" srcId="{8609F8CE-A516-4A6E-86AE-F2598EAC4316}" destId="{39F9B52D-198C-47F1-BB25-23F1F2F6BBB8}" srcOrd="0" destOrd="0" presId="urn:microsoft.com/office/officeart/2005/8/layout/hProcess9"/>
    <dgm:cxn modelId="{223C8E73-BCEF-482B-9104-CD859AC712CE}" srcId="{7D5DC2B1-D87F-45D2-AFA7-093569AFBAEF}" destId="{8609F8CE-A516-4A6E-86AE-F2598EAC4316}" srcOrd="0" destOrd="0" parTransId="{26AA7818-7B79-48F7-B570-1726A7451E41}" sibTransId="{4B8D2A59-9BAE-4366-81D5-7BD4E9F44FD0}"/>
    <dgm:cxn modelId="{A51409A6-EE84-4AC9-A0C1-5AD03FA1E07B}" type="presOf" srcId="{B5B6B976-DC4E-4773-9958-EF9FFB208FDB}" destId="{B15CD184-7D8F-40D7-A6B5-9B1A847F4E60}" srcOrd="0" destOrd="0" presId="urn:microsoft.com/office/officeart/2005/8/layout/hProcess9"/>
    <dgm:cxn modelId="{F2108361-738E-46B9-BD0A-83DF30B34246}" srcId="{7D5DC2B1-D87F-45D2-AFA7-093569AFBAEF}" destId="{82F2939F-C61E-445B-913D-9DFBC8911C07}" srcOrd="4" destOrd="0" parTransId="{8731B88D-2995-486B-AF08-1EF339AF137E}" sibTransId="{61ED9408-7F75-437B-8791-B7A1C6E196D7}"/>
    <dgm:cxn modelId="{9FD5981C-1ABA-4CF6-9FA4-AB902FE22E06}" srcId="{7D5DC2B1-D87F-45D2-AFA7-093569AFBAEF}" destId="{84957DC1-4121-4CC5-9484-F716E2D21480}" srcOrd="1" destOrd="0" parTransId="{3B6AFAC2-71E2-499B-ABCD-9DA22C578D78}" sibTransId="{C0BBF113-7767-4AF1-861B-7C5F0CCD4CBA}"/>
    <dgm:cxn modelId="{E5AB91B8-72C3-4401-B922-E2ED32835BA6}" type="presOf" srcId="{7D5DC2B1-D87F-45D2-AFA7-093569AFBAEF}" destId="{B1A8721D-7E5D-4A41-AD91-AFD3DBCEEB36}" srcOrd="0" destOrd="0" presId="urn:microsoft.com/office/officeart/2005/8/layout/hProcess9"/>
    <dgm:cxn modelId="{18C00DB3-4B36-415C-ACDC-1E1E7C6D2DE6}" srcId="{7D5DC2B1-D87F-45D2-AFA7-093569AFBAEF}" destId="{4A4936A0-6962-44FC-B02F-777ECB80F7C8}" srcOrd="3" destOrd="0" parTransId="{7318E38D-1168-4872-93E5-6D07BFC45443}" sibTransId="{C4BACC2E-8D50-439E-985A-BB65ABC8BE9B}"/>
    <dgm:cxn modelId="{C468B8E5-0E99-4CF1-93E2-8C118F4BD435}" type="presOf" srcId="{82F2939F-C61E-445B-913D-9DFBC8911C07}" destId="{E274736C-940E-4C4A-8024-2165D006833C}" srcOrd="0" destOrd="0" presId="urn:microsoft.com/office/officeart/2005/8/layout/hProcess9"/>
    <dgm:cxn modelId="{55FFA4B8-F808-4E31-8D09-8A1CE7543F7B}" type="presParOf" srcId="{B1A8721D-7E5D-4A41-AD91-AFD3DBCEEB36}" destId="{4CFC0B37-84CC-4B81-A80C-215990C81532}" srcOrd="0" destOrd="0" presId="urn:microsoft.com/office/officeart/2005/8/layout/hProcess9"/>
    <dgm:cxn modelId="{F288CB38-C588-422B-B628-904079D32E40}" type="presParOf" srcId="{B1A8721D-7E5D-4A41-AD91-AFD3DBCEEB36}" destId="{1EF7AB29-E5CF-4A06-82C5-98804B7E9CE8}" srcOrd="1" destOrd="0" presId="urn:microsoft.com/office/officeart/2005/8/layout/hProcess9"/>
    <dgm:cxn modelId="{51F77108-BD45-4DDE-AF15-CBED97438644}" type="presParOf" srcId="{1EF7AB29-E5CF-4A06-82C5-98804B7E9CE8}" destId="{39F9B52D-198C-47F1-BB25-23F1F2F6BBB8}" srcOrd="0" destOrd="0" presId="urn:microsoft.com/office/officeart/2005/8/layout/hProcess9"/>
    <dgm:cxn modelId="{46073AA0-636A-40F7-B5ED-B50D563AD43F}" type="presParOf" srcId="{1EF7AB29-E5CF-4A06-82C5-98804B7E9CE8}" destId="{7B687B7D-C583-438A-B84E-07E2D9506930}" srcOrd="1" destOrd="0" presId="urn:microsoft.com/office/officeart/2005/8/layout/hProcess9"/>
    <dgm:cxn modelId="{ABAAAC25-6AC9-4FB3-A38E-55B7826FACCA}" type="presParOf" srcId="{1EF7AB29-E5CF-4A06-82C5-98804B7E9CE8}" destId="{388E89B4-7B7D-4545-9F7C-CDA09FB5DB7F}" srcOrd="2" destOrd="0" presId="urn:microsoft.com/office/officeart/2005/8/layout/hProcess9"/>
    <dgm:cxn modelId="{BF69E304-31CB-44DC-B944-45E940A9F9F7}" type="presParOf" srcId="{1EF7AB29-E5CF-4A06-82C5-98804B7E9CE8}" destId="{932D4E3E-2D9A-4C13-B98E-EA752168ADDD}" srcOrd="3" destOrd="0" presId="urn:microsoft.com/office/officeart/2005/8/layout/hProcess9"/>
    <dgm:cxn modelId="{B3F13B9F-2C8F-4DB4-9AB5-E4C8B475D9FD}" type="presParOf" srcId="{1EF7AB29-E5CF-4A06-82C5-98804B7E9CE8}" destId="{B15CD184-7D8F-40D7-A6B5-9B1A847F4E60}" srcOrd="4" destOrd="0" presId="urn:microsoft.com/office/officeart/2005/8/layout/hProcess9"/>
    <dgm:cxn modelId="{81FFD315-F9D5-479F-94BC-AD562C422A2D}" type="presParOf" srcId="{1EF7AB29-E5CF-4A06-82C5-98804B7E9CE8}" destId="{71A53872-2D57-421E-AEF8-3B6C494624F3}" srcOrd="5" destOrd="0" presId="urn:microsoft.com/office/officeart/2005/8/layout/hProcess9"/>
    <dgm:cxn modelId="{F5AD1E8E-170F-4138-86FC-791520832EF3}" type="presParOf" srcId="{1EF7AB29-E5CF-4A06-82C5-98804B7E9CE8}" destId="{62781C84-9D24-40AA-825C-581EC07BE2E3}" srcOrd="6" destOrd="0" presId="urn:microsoft.com/office/officeart/2005/8/layout/hProcess9"/>
    <dgm:cxn modelId="{AFA8EB32-66C9-449D-8804-75BF62EE3D61}" type="presParOf" srcId="{1EF7AB29-E5CF-4A06-82C5-98804B7E9CE8}" destId="{4A1A07F6-A862-4E9B-845A-D5CFB959BACD}" srcOrd="7" destOrd="0" presId="urn:microsoft.com/office/officeart/2005/8/layout/hProcess9"/>
    <dgm:cxn modelId="{0287495A-A03E-4BB5-AFF1-2742DC2C16A1}" type="presParOf" srcId="{1EF7AB29-E5CF-4A06-82C5-98804B7E9CE8}" destId="{E274736C-940E-4C4A-8024-2165D006833C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9/26/2016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66334D-7A27-9F43-9EC7-CCD7CF254AD1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780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BA4E3A-D2E6-4947-B46E-18DB598EA3A1}" type="datetime1">
              <a:rPr lang="fi-FI"/>
              <a:pPr>
                <a:defRPr/>
              </a:pPr>
              <a:t>26.9.2016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889F7-7C3B-BA40-BE46-7E19F6C0587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4837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4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F8F17-3624-4A3C-BF8E-67F16148186A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00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EA99-8141-4261-A54F-1198EDA12522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151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7A580-F854-4ABC-8DDF-533A1C6F2AF1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901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75CA7-7977-4A11-A28A-FC9C22B46AB7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9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10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43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3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63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763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14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815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9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65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41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FB6EC2-AA06-4363-AB3C-5E0C8BE1BC77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5DB13D-24FD-0641-8100-A6CD964B88B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3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7" r:id="rId1"/>
    <p:sldLayoutId id="2147484839" r:id="rId2"/>
    <p:sldLayoutId id="2147484840" r:id="rId3"/>
    <p:sldLayoutId id="2147484842" r:id="rId4"/>
    <p:sldLayoutId id="2147484843" r:id="rId5"/>
    <p:sldLayoutId id="2147484844" r:id="rId6"/>
    <p:sldLayoutId id="2147484821" r:id="rId7"/>
    <p:sldLayoutId id="2147484847" r:id="rId8"/>
    <p:sldLayoutId id="2147484845" r:id="rId9"/>
    <p:sldLayoutId id="2147484850" r:id="rId10"/>
    <p:sldLayoutId id="2147484848" r:id="rId11"/>
    <p:sldLayoutId id="2147484852" r:id="rId12"/>
    <p:sldLayoutId id="2147484853" r:id="rId13"/>
    <p:sldLayoutId id="2147484854" r:id="rId14"/>
    <p:sldLayoutId id="2147484855" r:id="rId15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46996" y="2771161"/>
            <a:ext cx="8083322" cy="2123266"/>
          </a:xfrm>
        </p:spPr>
        <p:txBody>
          <a:bodyPr/>
          <a:lstStyle/>
          <a:p>
            <a:r>
              <a:rPr lang="en-US" sz="5400" dirty="0" smtClean="0"/>
              <a:t>Evaluation process </a:t>
            </a:r>
            <a:br>
              <a:rPr lang="en-US" sz="5400" dirty="0" smtClean="0"/>
            </a:br>
            <a:r>
              <a:rPr lang="en-US" sz="5400" dirty="0" smtClean="0"/>
              <a:t>and foundation for </a:t>
            </a:r>
            <a:br>
              <a:rPr lang="en-US" sz="5400" dirty="0" smtClean="0"/>
            </a:br>
            <a:r>
              <a:rPr lang="en-US" sz="5400" dirty="0" smtClean="0"/>
              <a:t>self-evaluation</a:t>
            </a:r>
            <a:endParaRPr lang="fi-FI" sz="4400" i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Kirsi Hiltunen</a:t>
            </a:r>
            <a:endParaRPr lang="fi-FI" sz="2400" b="1" dirty="0"/>
          </a:p>
          <a:p>
            <a:r>
              <a:rPr lang="fi-FI" sz="2400" b="1" dirty="0" smtClean="0"/>
              <a:t>Finnish Education Evaluation Centre</a:t>
            </a:r>
          </a:p>
        </p:txBody>
      </p:sp>
      <p:pic>
        <p:nvPicPr>
          <p:cNvPr id="4" name="Kuva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171" y="359228"/>
            <a:ext cx="1385752" cy="13462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29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sz="3200" dirty="0" smtClean="0"/>
              <a:t>Self-evaluation report and other material</a:t>
            </a:r>
            <a:endParaRPr lang="fi-FI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993413"/>
            <a:ext cx="8047037" cy="5073557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 smtClean="0"/>
              <a:t>Should provide the evaluation group with a sufficient knowledge base and evidence for the evaluation work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 smtClean="0"/>
              <a:t>Material is submitted </a:t>
            </a:r>
            <a:r>
              <a:rPr lang="en-GB" sz="2000" dirty="0"/>
              <a:t>to FINEEC/EKKA in </a:t>
            </a:r>
            <a:r>
              <a:rPr lang="en-GB" sz="2000" dirty="0" smtClean="0"/>
              <a:t>English and in electronic </a:t>
            </a:r>
            <a:r>
              <a:rPr lang="en-GB" sz="2000" dirty="0"/>
              <a:t>format - at the latest 10 weeks prior to the site visit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 smtClean="0"/>
              <a:t>Guidelines for self-evaluation and other material will be provided later by the Twinning project team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/>
              <a:t>T</a:t>
            </a:r>
            <a:r>
              <a:rPr lang="en-GB" sz="2000" dirty="0" smtClean="0"/>
              <a:t>he institution is expected to carry out as reflective self-evaluation as possible, and it should be prepared to present evidence of the issues brought up in the self-evaluation report</a:t>
            </a:r>
            <a:endParaRPr lang="en-GB" sz="2000" dirty="0"/>
          </a:p>
          <a:p>
            <a:endParaRPr lang="en-GB" sz="2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 smtClean="0"/>
              <a:t>Evaluation group is allowed to request other material deemed necessary from the institution</a:t>
            </a:r>
            <a:endParaRPr lang="fi-FI" sz="2000" dirty="0"/>
          </a:p>
          <a:p>
            <a:endParaRPr lang="fi-FI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167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u="sng" dirty="0" smtClean="0"/>
              <a:t/>
            </a:r>
            <a:br>
              <a:rPr lang="fi-FI" sz="6000" u="sng" dirty="0" smtClean="0"/>
            </a:br>
            <a:r>
              <a:rPr lang="fi-FI" sz="6000" u="sng" dirty="0" smtClean="0"/>
              <a:t/>
            </a:r>
            <a:br>
              <a:rPr lang="fi-FI" sz="6000" u="sng" dirty="0" smtClean="0"/>
            </a:br>
            <a:r>
              <a:rPr lang="fi-FI" sz="6000" u="sng" dirty="0" smtClean="0"/>
              <a:t>Site visit</a:t>
            </a:r>
            <a:endParaRPr lang="fi-FI" sz="6000" u="sng" dirty="0"/>
          </a:p>
        </p:txBody>
      </p:sp>
    </p:spTree>
    <p:extLst>
      <p:ext uri="{BB962C8B-B14F-4D97-AF65-F5344CB8AC3E}">
        <p14:creationId xmlns:p14="http://schemas.microsoft.com/office/powerpoint/2010/main" val="247343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768443"/>
            <a:ext cx="8047037" cy="4753652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800" dirty="0"/>
              <a:t>The purpose </a:t>
            </a:r>
            <a:r>
              <a:rPr lang="en-GB" sz="1800" dirty="0" smtClean="0"/>
              <a:t>is </a:t>
            </a:r>
            <a:r>
              <a:rPr lang="en-GB" sz="1800" dirty="0"/>
              <a:t>to verify and supplement the observations made based on the written material submitted by the </a:t>
            </a:r>
            <a:r>
              <a:rPr lang="en-GB" sz="1800" dirty="0" smtClean="0"/>
              <a:t>HEI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8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800" dirty="0" smtClean="0"/>
              <a:t>The </a:t>
            </a:r>
            <a:r>
              <a:rPr lang="en-GB" sz="1800" dirty="0"/>
              <a:t>goal is to make the </a:t>
            </a:r>
            <a:r>
              <a:rPr lang="en-GB" sz="1800" dirty="0" smtClean="0"/>
              <a:t>site visit </a:t>
            </a:r>
            <a:r>
              <a:rPr lang="en-GB" sz="1800" dirty="0"/>
              <a:t>an interactive event that supports the development of the institution’s </a:t>
            </a:r>
            <a:r>
              <a:rPr lang="en-GB" sz="1800" dirty="0" smtClean="0"/>
              <a:t>operations</a:t>
            </a:r>
            <a:endParaRPr lang="en-GB" sz="18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i-FI" sz="18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800" dirty="0" smtClean="0"/>
              <a:t>The </a:t>
            </a:r>
            <a:r>
              <a:rPr lang="en-GB" sz="1800" dirty="0"/>
              <a:t>project manager prepares a schedule of the visit in cooperation with the higher education institution, and in accordance with the wishes expressed by the </a:t>
            </a:r>
            <a:r>
              <a:rPr lang="en-GB" sz="1800" dirty="0" smtClean="0"/>
              <a:t>evaluation group – detailed guidelines for the organisational matters will also be provided to the university later by the project manager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8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800" dirty="0"/>
              <a:t>The site visit lasts three </a:t>
            </a:r>
            <a:r>
              <a:rPr lang="en-GB" sz="1800" dirty="0" smtClean="0"/>
              <a:t>days</a:t>
            </a:r>
          </a:p>
          <a:p>
            <a:pPr marL="582613" lvl="1" indent="-285750"/>
            <a:r>
              <a:rPr lang="en-GB" sz="1700" dirty="0" smtClean="0"/>
              <a:t>Interviews with the management of the university, teaching and other staff groups, students and external stakeholders</a:t>
            </a:r>
          </a:p>
          <a:p>
            <a:pPr marL="582613" lvl="1" indent="-285750"/>
            <a:r>
              <a:rPr lang="en-GB" sz="1700" dirty="0" smtClean="0"/>
              <a:t>Possible evaluation visits to individual faculties, departments or units of the university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347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u="sng" dirty="0" smtClean="0"/>
              <a:t/>
            </a:r>
            <a:br>
              <a:rPr lang="fi-FI" sz="6000" u="sng" dirty="0" smtClean="0"/>
            </a:br>
            <a:r>
              <a:rPr lang="fi-FI" sz="6000" u="sng" dirty="0" smtClean="0"/>
              <a:t/>
            </a:r>
            <a:br>
              <a:rPr lang="fi-FI" sz="6000" u="sng" dirty="0" smtClean="0"/>
            </a:br>
            <a:r>
              <a:rPr lang="fi-FI" sz="6000" u="sng" dirty="0" smtClean="0"/>
              <a:t>Evaluation report</a:t>
            </a:r>
            <a:endParaRPr lang="fi-FI" sz="6000" u="sng" dirty="0"/>
          </a:p>
        </p:txBody>
      </p:sp>
    </p:spTree>
    <p:extLst>
      <p:ext uri="{BB962C8B-B14F-4D97-AF65-F5344CB8AC3E}">
        <p14:creationId xmlns:p14="http://schemas.microsoft.com/office/powerpoint/2010/main" val="63919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54706" y="732463"/>
            <a:ext cx="8047037" cy="5269194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800" dirty="0"/>
              <a:t>The findings of the </a:t>
            </a:r>
            <a:r>
              <a:rPr lang="en-GB" sz="1800" dirty="0" smtClean="0"/>
              <a:t>evaluation </a:t>
            </a:r>
            <a:r>
              <a:rPr lang="en-GB" sz="1800" dirty="0"/>
              <a:t>are summarised in a </a:t>
            </a:r>
            <a:r>
              <a:rPr lang="en-GB" sz="1800" dirty="0" smtClean="0"/>
              <a:t>report, written collaboratively </a:t>
            </a:r>
            <a:r>
              <a:rPr lang="en-GB" sz="1800" dirty="0"/>
              <a:t>by the </a:t>
            </a:r>
            <a:r>
              <a:rPr lang="en-GB" sz="1800" dirty="0" smtClean="0"/>
              <a:t>evaluation group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8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800" dirty="0" smtClean="0"/>
              <a:t>The </a:t>
            </a:r>
            <a:r>
              <a:rPr lang="en-GB" sz="1800" dirty="0"/>
              <a:t>report follows a standardised structure and covers: </a:t>
            </a:r>
            <a:endParaRPr lang="fi-FI" sz="1800" dirty="0"/>
          </a:p>
          <a:p>
            <a:pPr marL="582613" lvl="1" indent="-285750"/>
            <a:r>
              <a:rPr lang="en-GB" sz="1700" dirty="0" smtClean="0"/>
              <a:t>Description </a:t>
            </a:r>
            <a:r>
              <a:rPr lang="en-GB" sz="1700" dirty="0"/>
              <a:t>of the assessment process;</a:t>
            </a:r>
            <a:endParaRPr lang="fi-FI" sz="1700" dirty="0"/>
          </a:p>
          <a:p>
            <a:pPr marL="582613" lvl="1" indent="-285750"/>
            <a:r>
              <a:rPr lang="en-GB" sz="1700" dirty="0"/>
              <a:t>Concise description of the higher education institution;  </a:t>
            </a:r>
            <a:endParaRPr lang="fi-FI" sz="1700" dirty="0"/>
          </a:p>
          <a:p>
            <a:pPr marL="582613" lvl="1" indent="-285750"/>
            <a:r>
              <a:rPr lang="en-GB" sz="1700" dirty="0"/>
              <a:t>Evidence, analysis and findings;</a:t>
            </a:r>
            <a:endParaRPr lang="fi-FI" sz="1700" dirty="0"/>
          </a:p>
          <a:p>
            <a:pPr marL="582613" lvl="1" indent="-285750"/>
            <a:r>
              <a:rPr lang="en-GB" sz="1700" dirty="0"/>
              <a:t>Strengths and features of good practice;</a:t>
            </a:r>
            <a:endParaRPr lang="fi-FI" sz="1700" dirty="0"/>
          </a:p>
          <a:p>
            <a:pPr marL="582613" lvl="1" indent="-285750"/>
            <a:r>
              <a:rPr lang="en-GB" sz="1700" dirty="0"/>
              <a:t>Recommendations for further development and follow-up action.</a:t>
            </a:r>
            <a:endParaRPr lang="fi-FI" sz="1700" dirty="0"/>
          </a:p>
          <a:p>
            <a:r>
              <a:rPr lang="en-GB" sz="1800" dirty="0"/>
              <a:t> </a:t>
            </a:r>
            <a:endParaRPr lang="fi-FI" sz="18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800" dirty="0"/>
              <a:t>The institution is given the opportunity to point out errors of fact before the report is </a:t>
            </a:r>
            <a:r>
              <a:rPr lang="en-GB" sz="1800" dirty="0" smtClean="0"/>
              <a:t>finalised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8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800" dirty="0" smtClean="0"/>
              <a:t>The final report is approved by Project Leaders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8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800" dirty="0" smtClean="0"/>
              <a:t>The </a:t>
            </a:r>
            <a:r>
              <a:rPr lang="en-GB" sz="1800" dirty="0"/>
              <a:t>report </a:t>
            </a:r>
            <a:r>
              <a:rPr lang="en-GB" sz="1800" dirty="0" smtClean="0"/>
              <a:t>is </a:t>
            </a:r>
            <a:r>
              <a:rPr lang="en-GB" sz="1800" dirty="0"/>
              <a:t>published on </a:t>
            </a:r>
            <a:r>
              <a:rPr lang="en-GB" sz="1800" dirty="0" smtClean="0"/>
              <a:t>the project website </a:t>
            </a:r>
            <a:endParaRPr lang="en-GB" sz="1800" dirty="0"/>
          </a:p>
          <a:p>
            <a:endParaRPr lang="en-GB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33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dirty="0" smtClean="0"/>
              <a:t/>
            </a:r>
            <a:br>
              <a:rPr lang="fi-FI" sz="6000" dirty="0" smtClean="0"/>
            </a:br>
            <a:r>
              <a:rPr lang="fi-FI" sz="6000" dirty="0" smtClean="0"/>
              <a:t>Foundation for </a:t>
            </a:r>
            <a:br>
              <a:rPr lang="fi-FI" sz="6000" dirty="0" smtClean="0"/>
            </a:br>
            <a:r>
              <a:rPr lang="fi-FI" sz="6000" u="sng" dirty="0" smtClean="0"/>
              <a:t>self-evaluation</a:t>
            </a:r>
            <a:endParaRPr lang="fi-FI" sz="6000" u="sng" dirty="0"/>
          </a:p>
        </p:txBody>
      </p:sp>
    </p:spTree>
    <p:extLst>
      <p:ext uri="{BB962C8B-B14F-4D97-AF65-F5344CB8AC3E}">
        <p14:creationId xmlns:p14="http://schemas.microsoft.com/office/powerpoint/2010/main" val="332362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sz="3200" dirty="0" smtClean="0"/>
              <a:t>Self-evaluation </a:t>
            </a:r>
            <a:endParaRPr lang="fi-FI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993414"/>
            <a:ext cx="8047037" cy="4753652"/>
          </a:xfrm>
        </p:spPr>
        <p:txBody>
          <a:bodyPr/>
          <a:lstStyle/>
          <a:p>
            <a:pPr lvl="0" algn="ctr"/>
            <a:r>
              <a:rPr lang="en-GB" sz="2000" dirty="0">
                <a:solidFill>
                  <a:prstClr val="black"/>
                </a:solidFill>
              </a:rPr>
              <a:t>Reflective self-evaluation is a prerequisite for </a:t>
            </a:r>
            <a:endParaRPr lang="en-GB" sz="2000" dirty="0" smtClean="0">
              <a:solidFill>
                <a:prstClr val="black"/>
              </a:solidFill>
            </a:endParaRPr>
          </a:p>
          <a:p>
            <a:pPr lvl="0" algn="ctr"/>
            <a:r>
              <a:rPr lang="en-GB" sz="2000" dirty="0" smtClean="0">
                <a:solidFill>
                  <a:prstClr val="black"/>
                </a:solidFill>
              </a:rPr>
              <a:t>the </a:t>
            </a:r>
            <a:r>
              <a:rPr lang="en-GB" sz="2000" dirty="0">
                <a:solidFill>
                  <a:prstClr val="black"/>
                </a:solidFill>
              </a:rPr>
              <a:t>enhancement of operations.</a:t>
            </a:r>
            <a:endParaRPr lang="fi-FI" sz="2000" dirty="0">
              <a:solidFill>
                <a:prstClr val="black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18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1800" dirty="0" smtClean="0"/>
              <a:t>Self-evaluation should primarily function </a:t>
            </a:r>
            <a:r>
              <a:rPr lang="en-GB" sz="1800" dirty="0"/>
              <a:t>as a tool that the institution can use to develop its operations.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1800" dirty="0" smtClean="0"/>
              <a:t>Identifying </a:t>
            </a:r>
            <a:r>
              <a:rPr lang="en-GB" sz="1800" dirty="0"/>
              <a:t>the institution’s own strengths, and especially the ability to determine areas in need of development, are proof that the institution has a functioning </a:t>
            </a:r>
            <a:r>
              <a:rPr lang="en-GB" sz="1800" dirty="0" smtClean="0"/>
              <a:t>QA </a:t>
            </a:r>
            <a:r>
              <a:rPr lang="en-GB" sz="1800" dirty="0"/>
              <a:t>system and an established quality culture</a:t>
            </a:r>
            <a:r>
              <a:rPr lang="en-GB" sz="18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1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1800" dirty="0" smtClean="0"/>
              <a:t>Characteristics of a good self-evaluation:</a:t>
            </a:r>
          </a:p>
          <a:p>
            <a:pPr marL="639763" lvl="1" indent="-342900"/>
            <a:r>
              <a:rPr lang="en-GB" sz="1700" dirty="0" smtClean="0"/>
              <a:t>It is reflective, analytical and evidence-based;</a:t>
            </a:r>
          </a:p>
          <a:p>
            <a:pPr marL="639763" lvl="1" indent="-342900"/>
            <a:r>
              <a:rPr lang="en-GB" sz="1700" dirty="0" smtClean="0"/>
              <a:t>It summarises a process of continuous reflection with a forward-looking dimension;</a:t>
            </a:r>
          </a:p>
          <a:p>
            <a:pPr marL="639763" lvl="1" indent="-342900"/>
            <a:r>
              <a:rPr lang="en-GB" sz="1700" dirty="0" smtClean="0"/>
              <a:t>It is open and honest (transparent) about areas for further development;</a:t>
            </a:r>
          </a:p>
          <a:p>
            <a:pPr marL="639763" lvl="1" indent="-342900"/>
            <a:r>
              <a:rPr lang="en-GB" sz="1700" dirty="0" smtClean="0"/>
              <a:t>It is consistent narrative but reflecting institutional diversity.</a:t>
            </a:r>
            <a:endParaRPr lang="en-GB" sz="1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071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sz="3200" dirty="0" smtClean="0"/>
              <a:t>Different forms of self-evaluation </a:t>
            </a:r>
            <a:endParaRPr lang="fi-FI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993414"/>
            <a:ext cx="8047037" cy="4753652"/>
          </a:xfrm>
        </p:spPr>
        <p:txBody>
          <a:bodyPr/>
          <a:lstStyle/>
          <a:p>
            <a:r>
              <a:rPr lang="en-GB" sz="2400" dirty="0"/>
              <a:t>Continuous self-evaluation:</a:t>
            </a:r>
          </a:p>
          <a:p>
            <a:pPr lvl="1"/>
            <a:r>
              <a:rPr lang="en-GB" dirty="0"/>
              <a:t>Student feedback</a:t>
            </a:r>
          </a:p>
          <a:p>
            <a:pPr lvl="1"/>
            <a:r>
              <a:rPr lang="en-GB" dirty="0"/>
              <a:t>Teaching Development Teams </a:t>
            </a:r>
          </a:p>
          <a:p>
            <a:pPr lvl="1"/>
            <a:r>
              <a:rPr lang="en-GB" dirty="0"/>
              <a:t>Curriculum work</a:t>
            </a:r>
          </a:p>
          <a:p>
            <a:pPr lvl="1"/>
            <a:r>
              <a:rPr lang="en-GB" dirty="0"/>
              <a:t>Follow-up of performance indicators</a:t>
            </a:r>
          </a:p>
          <a:p>
            <a:pPr lvl="1"/>
            <a:r>
              <a:rPr lang="en-GB" dirty="0"/>
              <a:t>Feedback discussion seminars etc.</a:t>
            </a:r>
          </a:p>
          <a:p>
            <a:endParaRPr lang="en-GB" sz="2200" dirty="0"/>
          </a:p>
          <a:p>
            <a:r>
              <a:rPr lang="en-GB" sz="2400" dirty="0"/>
              <a:t>Occasional self-evaluation:</a:t>
            </a:r>
          </a:p>
          <a:p>
            <a:pPr lvl="1"/>
            <a:r>
              <a:rPr lang="en-GB" dirty="0"/>
              <a:t>Internal evaluation projects</a:t>
            </a:r>
          </a:p>
          <a:p>
            <a:pPr lvl="1"/>
            <a:r>
              <a:rPr lang="en-GB" dirty="0"/>
              <a:t>Self-evaluation produced for external evaluations such as </a:t>
            </a:r>
            <a:r>
              <a:rPr lang="en-GB" dirty="0" smtClean="0"/>
              <a:t>accreditation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80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sz="2800" dirty="0" smtClean="0"/>
              <a:t>Staff and students as key actors in QA system and self-evaluation</a:t>
            </a:r>
            <a:endParaRPr lang="fi-FI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1305471"/>
            <a:ext cx="8047037" cy="475365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Staff and students are the university’s biggest asset – a deep trust in their willingness to be professional and committed should be the corner stone of the QA system.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8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Monitoring of the quality is needed</a:t>
            </a:r>
            <a:r>
              <a:rPr lang="fi-FI" sz="1800" dirty="0"/>
              <a:t> </a:t>
            </a:r>
            <a:r>
              <a:rPr lang="fi-FI" sz="1800" dirty="0" smtClean="0"/>
              <a:t>but not as a control system – internal evaluations should be framed as efforts to ”understand our university and learn to develop it”.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A properly-functioning QA system provides equal teatment for all and for different groups within the institution; QA system ensures that everyone can participate in and influence an institution’s development work.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It is vital to provide staff and students information on the effects of self-evaluation, i.e. what kind of changes were made in the institution on the basis of the findings.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8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8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48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809852"/>
          </a:xfrm>
        </p:spPr>
        <p:txBody>
          <a:bodyPr/>
          <a:lstStyle/>
          <a:p>
            <a:r>
              <a:rPr lang="fi-FI" sz="2800" dirty="0" smtClean="0"/>
              <a:t>Organising self-evaluation</a:t>
            </a:r>
            <a:endParaRPr lang="fi-FI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986972"/>
            <a:ext cx="8047037" cy="507215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Institutions adopt a range of approaches to self-evaluation for the purposes of external evaluation – there is no one right way to do it!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One possibility: A representative Steering Group (with a few authors</a:t>
            </a:r>
            <a:r>
              <a:rPr lang="fi-FI" sz="1800" dirty="0"/>
              <a:t> </a:t>
            </a:r>
            <a:r>
              <a:rPr lang="fi-FI" sz="1800" dirty="0" smtClean="0"/>
              <a:t>gathering evidence) and wider opinion from working or focus groups of staff and students – sharing of experiences between institutions might be useful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8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Essential to define processes for follow-up actions:</a:t>
            </a:r>
          </a:p>
          <a:p>
            <a:pPr marL="639763" lvl="1" indent="-342900"/>
            <a:r>
              <a:rPr lang="fi-FI" sz="1700" b="1" dirty="0" smtClean="0">
                <a:solidFill>
                  <a:srgbClr val="0070C0"/>
                </a:solidFill>
              </a:rPr>
              <a:t>Monitoring of the actions regarding development needs</a:t>
            </a:r>
            <a:r>
              <a:rPr lang="fi-FI" sz="1700" dirty="0" smtClean="0"/>
              <a:t>, e.g. by a senior committee, action plans and follow-up progress reports at specific times and in the subsequent year’s annual monitoring</a:t>
            </a:r>
          </a:p>
          <a:p>
            <a:pPr marL="639763" lvl="1" indent="-342900"/>
            <a:r>
              <a:rPr lang="fi-FI" sz="1700" b="1" dirty="0" smtClean="0">
                <a:solidFill>
                  <a:srgbClr val="0070C0"/>
                </a:solidFill>
              </a:rPr>
              <a:t>Disseminating good practice identified in evaluations</a:t>
            </a:r>
            <a:r>
              <a:rPr lang="fi-FI" sz="1700" dirty="0" smtClean="0"/>
              <a:t>; possible approaches: quality enhancement conferences, good practice events, development meetings in various units, dedicated websites</a:t>
            </a:r>
            <a:endParaRPr lang="fi-FI" sz="17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8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8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8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8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203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dirty="0" smtClean="0"/>
              <a:t/>
            </a:r>
            <a:br>
              <a:rPr lang="fi-FI" sz="6000" dirty="0" smtClean="0"/>
            </a:br>
            <a:r>
              <a:rPr lang="fi-FI" sz="6000" dirty="0" smtClean="0"/>
              <a:t>Main phases of the evaluation process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383104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sz="2800" dirty="0" smtClean="0"/>
              <a:t>Summary: Factors to facilitate effective self-evaluation leading to enhancement</a:t>
            </a:r>
            <a:endParaRPr lang="fi-FI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1" y="1225643"/>
            <a:ext cx="8047037" cy="475365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Motivate staff and students: Be able to answer the ”so what?” question for staff and students.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Keep it simple: ”What’s working? What’s not? What needs to change?”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Keep it flexible enough to recognise differences between subjects in culture and practice.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Frame it as an approach to professional learning and development.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Engage a wide spectrum of staff and students as reviewers and providers of evidence.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Base it on teamwork and give it support from senior managers.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Make sure that results lead to enhancement plans, and the effective closing of (quality) loops.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 smtClean="0"/>
              <a:t>Involve open discussions.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686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sz="3200" dirty="0" smtClean="0"/>
              <a:t>Benefits of self-evaluation </a:t>
            </a:r>
            <a:endParaRPr lang="fi-FI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993414"/>
            <a:ext cx="8047037" cy="4753652"/>
          </a:xfrm>
        </p:spPr>
        <p:txBody>
          <a:bodyPr/>
          <a:lstStyle/>
          <a:p>
            <a:r>
              <a:rPr lang="fi-FI" sz="1800" dirty="0"/>
              <a:t>According to </a:t>
            </a:r>
            <a:r>
              <a:rPr lang="fi-FI" sz="1800" dirty="0" smtClean="0"/>
              <a:t>the Finnish higher </a:t>
            </a:r>
            <a:r>
              <a:rPr lang="fi-FI" sz="1800" dirty="0"/>
              <a:t>education institutions and </a:t>
            </a:r>
            <a:r>
              <a:rPr lang="fi-FI" sz="1800" dirty="0" smtClean="0"/>
              <a:t>study programmes</a:t>
            </a:r>
            <a:r>
              <a:rPr lang="fi-FI" sz="1800" dirty="0"/>
              <a:t>:</a:t>
            </a:r>
          </a:p>
          <a:p>
            <a:endParaRPr lang="fi-FI" sz="105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/>
              <a:t>Development work has been supported and systematised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/>
              <a:t>Results have been improved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/>
              <a:t>Identity and image of the institution/programme have been built and strenghtened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/>
              <a:t>Atmosphere and cooperation have been improved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/>
              <a:t>Areas in need of development have been identified -&gt; directing future development activities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/>
              <a:t>Good practices have been identified and disseminated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1800" dirty="0"/>
              <a:t>Quality culture has been </a:t>
            </a:r>
            <a:r>
              <a:rPr lang="fi-FI" sz="1800" dirty="0" smtClean="0"/>
              <a:t>enhanced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2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000" dirty="0" smtClean="0">
                <a:solidFill>
                  <a:srgbClr val="0070C0"/>
                </a:solidFill>
              </a:rPr>
              <a:t>Self-evaluation is often the most valuable part of the whole evaluation process for the institution!</a:t>
            </a:r>
            <a:endParaRPr lang="fi-FI" sz="2000" dirty="0">
              <a:solidFill>
                <a:srgbClr val="0070C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382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sz="2800" dirty="0" smtClean="0"/>
              <a:t>Group work</a:t>
            </a:r>
            <a:endParaRPr lang="fi-FI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993414"/>
            <a:ext cx="8047037" cy="4753652"/>
          </a:xfrm>
        </p:spPr>
        <p:txBody>
          <a:bodyPr/>
          <a:lstStyle/>
          <a:p>
            <a:r>
              <a:rPr lang="en-GB" sz="2000" dirty="0" smtClean="0"/>
              <a:t>What actors should be involved in the self-evaluation process at your university in order to be able to provide the evaluation group with sufficient information and to benefit the most from the self-evaluation?</a:t>
            </a:r>
          </a:p>
          <a:p>
            <a:endParaRPr lang="en-GB" sz="2000" dirty="0"/>
          </a:p>
          <a:p>
            <a:pPr marL="457200" indent="-457200">
              <a:buAutoNum type="arabicParenBoth"/>
            </a:pPr>
            <a:r>
              <a:rPr lang="fi-FI" sz="2000" dirty="0" smtClean="0"/>
              <a:t>Strategic planning</a:t>
            </a:r>
          </a:p>
          <a:p>
            <a:pPr marL="457200" indent="-457200">
              <a:buAutoNum type="arabicParenBoth"/>
            </a:pPr>
            <a:r>
              <a:rPr lang="fi-FI" sz="2000" dirty="0" smtClean="0"/>
              <a:t>Management</a:t>
            </a:r>
          </a:p>
          <a:p>
            <a:pPr marL="457200" indent="-457200">
              <a:buAutoNum type="arabicParenBoth"/>
            </a:pPr>
            <a:r>
              <a:rPr lang="fi-FI" sz="2000" dirty="0" smtClean="0"/>
              <a:t>Human resources</a:t>
            </a:r>
          </a:p>
          <a:p>
            <a:pPr marL="457200" indent="-457200">
              <a:buAutoNum type="arabicParenBoth"/>
            </a:pPr>
            <a:r>
              <a:rPr lang="fi-FI" sz="2000" dirty="0" smtClean="0"/>
              <a:t>Study programmes</a:t>
            </a:r>
            <a:r>
              <a:rPr lang="fi-FI" sz="2000" dirty="0"/>
              <a:t> </a:t>
            </a:r>
            <a:r>
              <a:rPr lang="fi-FI" sz="2000" dirty="0" smtClean="0"/>
              <a:t>and their development</a:t>
            </a:r>
          </a:p>
          <a:p>
            <a:pPr marL="457200" indent="-457200">
              <a:buAutoNum type="arabicParenBoth"/>
            </a:pPr>
            <a:r>
              <a:rPr lang="fi-FI" sz="2000" dirty="0" smtClean="0"/>
              <a:t>Students</a:t>
            </a:r>
          </a:p>
          <a:p>
            <a:pPr marL="457200" indent="-457200">
              <a:buAutoNum type="arabicParenBoth"/>
            </a:pPr>
            <a:r>
              <a:rPr lang="fi-FI" sz="2000" dirty="0" smtClean="0"/>
              <a:t>Research activities</a:t>
            </a:r>
          </a:p>
          <a:p>
            <a:pPr marL="457200" indent="-457200">
              <a:buAutoNum type="arabicParenBoth"/>
            </a:pPr>
            <a:r>
              <a:rPr lang="fi-FI" sz="2000" dirty="0" smtClean="0"/>
              <a:t>Teaching and learning resources and support services</a:t>
            </a:r>
            <a:endParaRPr lang="fi-FI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235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 smtClean="0"/>
              <a:t/>
            </a:r>
            <a:br>
              <a:rPr lang="fi-FI" sz="5400" dirty="0" smtClean="0"/>
            </a:br>
            <a:r>
              <a:rPr lang="fi-FI" sz="5400" dirty="0" smtClean="0"/>
              <a:t>Impact of external evaluations in Finland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199421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dirty="0" smtClean="0"/>
              <a:t>General features of quality systems in Finnish HEIs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1382507"/>
            <a:ext cx="8047037" cy="4753652"/>
          </a:xfrm>
        </p:spPr>
        <p:txBody>
          <a:bodyPr/>
          <a:lstStyle/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Most HEIs use the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Deming cycle </a:t>
            </a:r>
            <a:r>
              <a:rPr lang="fi-FI" sz="1800" dirty="0">
                <a:solidFill>
                  <a:srgbClr val="1B272C"/>
                </a:solidFill>
              </a:rPr>
              <a:t>as the </a:t>
            </a:r>
            <a:endParaRPr lang="fi-FI" sz="1800" dirty="0" smtClean="0">
              <a:solidFill>
                <a:srgbClr val="1B272C"/>
              </a:solidFill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fi-FI" sz="1800" dirty="0" smtClean="0">
                <a:solidFill>
                  <a:srgbClr val="1B272C"/>
                </a:solidFill>
              </a:rPr>
              <a:t>    conceptual framework </a:t>
            </a:r>
          </a:p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 smtClean="0">
                <a:solidFill>
                  <a:srgbClr val="1B272C"/>
                </a:solidFill>
              </a:rPr>
              <a:t>Some </a:t>
            </a:r>
            <a:r>
              <a:rPr lang="fi-FI" sz="1800" dirty="0">
                <a:solidFill>
                  <a:srgbClr val="1B272C"/>
                </a:solidFill>
              </a:rPr>
              <a:t>HEIs apply widely recognised </a:t>
            </a:r>
            <a:endParaRPr lang="fi-FI" sz="1800" dirty="0" smtClean="0">
              <a:solidFill>
                <a:srgbClr val="1B272C"/>
              </a:solidFill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fi-FI" sz="1800" dirty="0" smtClean="0">
                <a:solidFill>
                  <a:srgbClr val="1B272C"/>
                </a:solidFill>
              </a:rPr>
              <a:t>    quality </a:t>
            </a:r>
            <a:r>
              <a:rPr lang="fi-FI" sz="1800" dirty="0">
                <a:solidFill>
                  <a:srgbClr val="1B272C"/>
                </a:solidFill>
              </a:rPr>
              <a:t>standards and models </a:t>
            </a:r>
            <a:r>
              <a:rPr lang="fi-FI" sz="1800" dirty="0" smtClean="0">
                <a:solidFill>
                  <a:srgbClr val="1B272C"/>
                </a:solidFill>
              </a:rPr>
              <a:t>(</a:t>
            </a:r>
            <a:r>
              <a:rPr lang="fi-FI" sz="1800" dirty="0">
                <a:solidFill>
                  <a:srgbClr val="1B272C"/>
                </a:solidFill>
              </a:rPr>
              <a:t>e.g. the </a:t>
            </a:r>
            <a:endParaRPr lang="fi-FI" sz="1800" dirty="0" smtClean="0">
              <a:solidFill>
                <a:srgbClr val="1B272C"/>
              </a:solidFill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fi-FI" sz="1800" dirty="0">
                <a:solidFill>
                  <a:srgbClr val="1B272C"/>
                </a:solidFill>
              </a:rPr>
              <a:t> </a:t>
            </a:r>
            <a:r>
              <a:rPr lang="fi-FI" sz="1800" dirty="0" smtClean="0">
                <a:solidFill>
                  <a:srgbClr val="1B272C"/>
                </a:solidFill>
              </a:rPr>
              <a:t>   European </a:t>
            </a:r>
            <a:r>
              <a:rPr lang="fi-FI" sz="1800" dirty="0">
                <a:solidFill>
                  <a:srgbClr val="1B272C"/>
                </a:solidFill>
              </a:rPr>
              <a:t>Foundation for Quality </a:t>
            </a:r>
            <a:endParaRPr lang="fi-FI" sz="1800" dirty="0" smtClean="0">
              <a:solidFill>
                <a:srgbClr val="1B272C"/>
              </a:solidFill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fi-FI" sz="1800" dirty="0">
                <a:solidFill>
                  <a:srgbClr val="1B272C"/>
                </a:solidFill>
              </a:rPr>
              <a:t> </a:t>
            </a:r>
            <a:r>
              <a:rPr lang="fi-FI" sz="1800" dirty="0" smtClean="0">
                <a:solidFill>
                  <a:srgbClr val="1B272C"/>
                </a:solidFill>
              </a:rPr>
              <a:t>   Management </a:t>
            </a:r>
            <a:r>
              <a:rPr lang="fi-FI" sz="1800" dirty="0">
                <a:solidFill>
                  <a:srgbClr val="1B272C"/>
                </a:solidFill>
              </a:rPr>
              <a:t>model, or ISO standard), while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800" dirty="0" smtClean="0">
                <a:solidFill>
                  <a:srgbClr val="1B272C"/>
                </a:solidFill>
              </a:rPr>
              <a:t>    others </a:t>
            </a:r>
            <a:r>
              <a:rPr lang="fi-FI" sz="1800" dirty="0">
                <a:solidFill>
                  <a:srgbClr val="1B272C"/>
                </a:solidFill>
              </a:rPr>
              <a:t>have developed their own </a:t>
            </a:r>
            <a:r>
              <a:rPr lang="fi-FI" sz="1800" dirty="0" smtClean="0">
                <a:solidFill>
                  <a:srgbClr val="1B272C"/>
                </a:solidFill>
              </a:rPr>
              <a:t>quality </a:t>
            </a:r>
            <a:r>
              <a:rPr lang="fi-FI" sz="1800" dirty="0">
                <a:solidFill>
                  <a:srgbClr val="1B272C"/>
                </a:solidFill>
              </a:rPr>
              <a:t>assessment methods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fi-FI" sz="180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Most of the HEIs have hired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specific quality personnel </a:t>
            </a:r>
            <a:r>
              <a:rPr lang="fi-FI" sz="1800" dirty="0">
                <a:solidFill>
                  <a:srgbClr val="1B272C"/>
                </a:solidFill>
              </a:rPr>
              <a:t>– active national networks at both HE </a:t>
            </a:r>
            <a:r>
              <a:rPr lang="fi-FI" sz="1800" dirty="0" smtClean="0">
                <a:solidFill>
                  <a:srgbClr val="1B272C"/>
                </a:solidFill>
              </a:rPr>
              <a:t>sectors have a pivotal role in establishing QA systems in Finland</a:t>
            </a:r>
            <a:endParaRPr lang="fi-FI" sz="180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As a rule,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the management </a:t>
            </a:r>
            <a:r>
              <a:rPr lang="fi-FI" sz="1800" dirty="0">
                <a:solidFill>
                  <a:srgbClr val="1B272C"/>
                </a:solidFill>
              </a:rPr>
              <a:t>in HEIs is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highly committed </a:t>
            </a:r>
            <a:r>
              <a:rPr lang="fi-FI" sz="1800" dirty="0">
                <a:solidFill>
                  <a:srgbClr val="1B272C"/>
                </a:solidFill>
              </a:rPr>
              <a:t>to quality work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Students</a:t>
            </a:r>
            <a:r>
              <a:rPr lang="fi-FI" sz="1800" dirty="0">
                <a:solidFill>
                  <a:srgbClr val="1B272C"/>
                </a:solidFill>
              </a:rPr>
              <a:t> are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widely involved </a:t>
            </a:r>
            <a:r>
              <a:rPr lang="fi-FI" sz="1800" dirty="0">
                <a:solidFill>
                  <a:srgbClr val="1B272C"/>
                </a:solidFill>
              </a:rPr>
              <a:t>in the institutions’ quality work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fi-FI" sz="180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Specific procedures such as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internal audits and joint events </a:t>
            </a:r>
            <a:r>
              <a:rPr lang="fi-FI" sz="1800" dirty="0">
                <a:solidFill>
                  <a:srgbClr val="1B272C"/>
                </a:solidFill>
              </a:rPr>
              <a:t>to foster quality </a:t>
            </a:r>
            <a:r>
              <a:rPr lang="fi-FI" sz="1800" dirty="0" smtClean="0">
                <a:solidFill>
                  <a:srgbClr val="1B272C"/>
                </a:solidFill>
              </a:rPr>
              <a:t>culture</a:t>
            </a:r>
            <a:endParaRPr lang="fi-FI" sz="1800" dirty="0">
              <a:solidFill>
                <a:srgbClr val="1B272C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24</a:t>
            </a:fld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096" y="620688"/>
            <a:ext cx="3810330" cy="268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dirty="0" smtClean="0"/>
              <a:t>HEIs’ views on the impact of external evaluation (1/2)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1276749"/>
            <a:ext cx="8047037" cy="4753652"/>
          </a:xfrm>
        </p:spPr>
        <p:txBody>
          <a:bodyPr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Improvement of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management systems</a:t>
            </a:r>
            <a:r>
              <a:rPr lang="fi-FI" sz="1800" dirty="0">
                <a:solidFill>
                  <a:srgbClr val="1B272C"/>
                </a:solidFill>
              </a:rPr>
              <a:t> – strengthening of strategic work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Quality management better linked to strategic planning and management as well as operations management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fi-FI" sz="180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Several UASs report on the link between the quality system and the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improved results </a:t>
            </a:r>
            <a:r>
              <a:rPr lang="fi-FI" sz="1800" dirty="0">
                <a:solidFill>
                  <a:srgbClr val="1B272C"/>
                </a:solidFill>
              </a:rPr>
              <a:t>of their activities (regarding, e.g., dropout rate, progression and completion of studies)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fi-FI" sz="180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Improvement of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feedback systems </a:t>
            </a:r>
            <a:r>
              <a:rPr lang="fi-FI" sz="1800" dirty="0">
                <a:solidFill>
                  <a:srgbClr val="1B272C"/>
                </a:solidFill>
              </a:rPr>
              <a:t>(student, working life and alumni)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Participation</a:t>
            </a:r>
            <a:r>
              <a:rPr lang="fi-FI" sz="1800" dirty="0">
                <a:solidFill>
                  <a:srgbClr val="1B272C"/>
                </a:solidFill>
              </a:rPr>
              <a:t> of students and external stakeholders in the development of operations </a:t>
            </a:r>
            <a:r>
              <a:rPr lang="fi-FI" sz="1800" dirty="0" smtClean="0">
                <a:solidFill>
                  <a:srgbClr val="1B272C"/>
                </a:solidFill>
              </a:rPr>
              <a:t>enhanced </a:t>
            </a:r>
            <a:r>
              <a:rPr lang="fi-FI" sz="1800" dirty="0">
                <a:solidFill>
                  <a:srgbClr val="1B272C"/>
                </a:solidFill>
              </a:rPr>
              <a:t>and supported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fi-FI" sz="180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More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consistent and clarified procedures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Operations planned and developed on a more long-term basis and more extensively from the premises of students and external stakeholders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fi-FI" sz="1800" dirty="0">
              <a:solidFill>
                <a:srgbClr val="1B272C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882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dirty="0" smtClean="0"/>
              <a:t>HEIs’ views on the impact of external evaluation (2/2)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1605933"/>
            <a:ext cx="8047037" cy="4753652"/>
          </a:xfrm>
        </p:spPr>
        <p:txBody>
          <a:bodyPr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Dissemination of good practices </a:t>
            </a:r>
            <a:r>
              <a:rPr lang="fi-FI" sz="1800" dirty="0">
                <a:solidFill>
                  <a:srgbClr val="1B272C"/>
                </a:solidFill>
              </a:rPr>
              <a:t>within and between HEIs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fi-FI" sz="180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More cooperation </a:t>
            </a:r>
            <a:r>
              <a:rPr lang="fi-FI" sz="1800" dirty="0">
                <a:solidFill>
                  <a:srgbClr val="1B272C"/>
                </a:solidFill>
              </a:rPr>
              <a:t>within institutions between different units and between HEIs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Benchmarking</a:t>
            </a:r>
            <a:r>
              <a:rPr lang="fi-FI" sz="1800" dirty="0">
                <a:solidFill>
                  <a:srgbClr val="1B272C"/>
                </a:solidFill>
              </a:rPr>
              <a:t> activities have increased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fi-FI" sz="180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The establishment and development of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quality culture </a:t>
            </a:r>
            <a:r>
              <a:rPr lang="fi-FI" sz="1800" dirty="0">
                <a:solidFill>
                  <a:srgbClr val="1B272C"/>
                </a:solidFill>
              </a:rPr>
              <a:t>enhanced by improving and systematising communication within institutions and to external stakeholders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fi-FI" sz="180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i-FI" sz="1800" dirty="0">
                <a:solidFill>
                  <a:srgbClr val="1B272C"/>
                </a:solidFill>
              </a:rPr>
              <a:t>New </a:t>
            </a:r>
            <a:r>
              <a:rPr lang="fi-FI" sz="1800" dirty="0">
                <a:solidFill>
                  <a:schemeClr val="accent1">
                    <a:lumMod val="75000"/>
                  </a:schemeClr>
                </a:solidFill>
              </a:rPr>
              <a:t>evaluation cultures </a:t>
            </a:r>
            <a:r>
              <a:rPr lang="fi-FI" sz="1800" dirty="0">
                <a:solidFill>
                  <a:srgbClr val="1B272C"/>
                </a:solidFill>
              </a:rPr>
              <a:t>– external evaluations now seen as more significant tools in the development (international evaluations utilised at different organisational levels)</a:t>
            </a:r>
          </a:p>
          <a:p>
            <a:pPr marL="342900" lvl="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fi-FI" sz="2000" dirty="0">
              <a:solidFill>
                <a:srgbClr val="1B272C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76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i-FI" sz="4000" b="1" dirty="0" smtClean="0"/>
              <a:t>Evaluation process in line with the ESG</a:t>
            </a:r>
            <a:r>
              <a:rPr lang="fi-FI" b="1" dirty="0" smtClean="0"/>
              <a:t> 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528841"/>
              </p:ext>
            </p:extLst>
          </p:nvPr>
        </p:nvGraphicFramePr>
        <p:xfrm>
          <a:off x="457200" y="980728"/>
          <a:ext cx="8471284" cy="5145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iruutu 3"/>
          <p:cNvSpPr txBox="1"/>
          <p:nvPr/>
        </p:nvSpPr>
        <p:spPr>
          <a:xfrm>
            <a:off x="907143" y="5246914"/>
            <a:ext cx="455748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fi-FI" sz="1800" b="1" dirty="0" smtClean="0"/>
              <a:t>Time </a:t>
            </a:r>
            <a:r>
              <a:rPr lang="fi-FI" sz="1800" b="1" dirty="0"/>
              <a:t>frame for the </a:t>
            </a:r>
            <a:r>
              <a:rPr lang="fi-FI" sz="1800" b="1" dirty="0" smtClean="0"/>
              <a:t>evaluation will be agreed by November 2016</a:t>
            </a:r>
            <a:endParaRPr lang="fi-FI" sz="1800" b="1" dirty="0"/>
          </a:p>
        </p:txBody>
      </p:sp>
    </p:spTree>
    <p:extLst>
      <p:ext uri="{BB962C8B-B14F-4D97-AF65-F5344CB8AC3E}">
        <p14:creationId xmlns:p14="http://schemas.microsoft.com/office/powerpoint/2010/main" val="353487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u="sng" dirty="0" smtClean="0"/>
              <a:t/>
            </a:r>
            <a:br>
              <a:rPr lang="fi-FI" sz="6000" u="sng" dirty="0" smtClean="0"/>
            </a:br>
            <a:r>
              <a:rPr lang="fi-FI" sz="6000" u="sng" dirty="0" smtClean="0"/>
              <a:t>International evaluation group</a:t>
            </a:r>
            <a:endParaRPr lang="fi-FI" sz="6000" u="sng" dirty="0"/>
          </a:p>
        </p:txBody>
      </p:sp>
    </p:spTree>
    <p:extLst>
      <p:ext uri="{BB962C8B-B14F-4D97-AF65-F5344CB8AC3E}">
        <p14:creationId xmlns:p14="http://schemas.microsoft.com/office/powerpoint/2010/main" val="316094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dirty="0" smtClean="0"/>
              <a:t>Composition of the evaluation group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998884"/>
            <a:ext cx="8047037" cy="475365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800" dirty="0"/>
              <a:t>Five </a:t>
            </a:r>
            <a:r>
              <a:rPr lang="fi-FI" sz="1800" dirty="0" smtClean="0"/>
              <a:t>members: </a:t>
            </a:r>
          </a:p>
          <a:p>
            <a:pPr marL="754063" lvl="1" indent="-457200">
              <a:buFont typeface="Wingdings" panose="05000000000000000000" pitchFamily="2" charset="2"/>
              <a:buChar char="ü"/>
            </a:pPr>
            <a:r>
              <a:rPr lang="fi-FI" sz="1700" dirty="0" smtClean="0"/>
              <a:t>3 </a:t>
            </a:r>
            <a:r>
              <a:rPr lang="fi-FI" sz="1700" dirty="0"/>
              <a:t>from </a:t>
            </a:r>
            <a:r>
              <a:rPr lang="fi-FI" sz="1700" dirty="0" smtClean="0"/>
              <a:t>Azerbaijan  </a:t>
            </a:r>
          </a:p>
          <a:p>
            <a:pPr marL="754063" lvl="1" indent="-457200">
              <a:buFont typeface="Wingdings" panose="05000000000000000000" pitchFamily="2" charset="2"/>
              <a:buChar char="ü"/>
            </a:pPr>
            <a:r>
              <a:rPr lang="fi-FI" sz="1700" dirty="0" smtClean="0"/>
              <a:t>2 from </a:t>
            </a:r>
            <a:r>
              <a:rPr lang="fi-FI" sz="1700" dirty="0"/>
              <a:t>Finland/Estonia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800" dirty="0"/>
              <a:t>Members represent </a:t>
            </a:r>
            <a:r>
              <a:rPr lang="fi-FI" sz="1800" dirty="0" smtClean="0"/>
              <a:t>staff and management of HEIs, as well as students </a:t>
            </a:r>
            <a:endParaRPr lang="fi-FI" sz="1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800" dirty="0"/>
              <a:t>The goal is to include a few individuals with prior experience in the external evaluation of </a:t>
            </a:r>
            <a:r>
              <a:rPr lang="fi-FI" sz="1800" dirty="0" smtClean="0"/>
              <a:t>HEIs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800" dirty="0" smtClean="0"/>
              <a:t>Evaluation group </a:t>
            </a:r>
            <a:r>
              <a:rPr lang="fi-FI" sz="1800" dirty="0"/>
              <a:t>members </a:t>
            </a:r>
            <a:r>
              <a:rPr lang="fi-FI" sz="1800" dirty="0" smtClean="0"/>
              <a:t>and chair appointed by Project Leaders; before appointment the HEI is given the opportunity to comment on the composition, especially from the perspective of disqualification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800" dirty="0" smtClean="0"/>
              <a:t>Working language of the evaluation is English</a:t>
            </a:r>
            <a:endParaRPr lang="fi-FI" sz="18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fi-FI" sz="1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1800" dirty="0" smtClean="0"/>
              <a:t>Project manager from FINEEC/EKKA takes part in the group’s activities as an expert of external evaluation of higher education and supports the work of the evaluation group BUT does not act as evaluators</a:t>
            </a:r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242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dirty="0" smtClean="0"/>
              <a:t>Requirements for experts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993414"/>
            <a:ext cx="8047037" cy="475365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2000" dirty="0" smtClean="0"/>
              <a:t>Independency: Members of the evaluation group do not present the interests of the organisation they belong to, or the interests of any other third parties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2000" dirty="0" smtClean="0"/>
              <a:t>Non-conflict of interest mechanism in place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2000" dirty="0" smtClean="0"/>
              <a:t>Have good knowledge of the higher education system and its regulation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2000" dirty="0" smtClean="0"/>
              <a:t>At least one member has experience in the management of a higher education institution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2000" dirty="0"/>
              <a:t>Have experience in teaching activities in a higher education institution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GB" sz="2000" dirty="0" smtClean="0"/>
              <a:t>Chair </a:t>
            </a:r>
            <a:r>
              <a:rPr lang="en-GB" sz="2000" dirty="0"/>
              <a:t>of the evaluation group must have prior experience in the external evaluation of higher education </a:t>
            </a:r>
            <a:r>
              <a:rPr lang="en-GB" sz="2000" dirty="0" smtClean="0"/>
              <a:t>institutions</a:t>
            </a:r>
            <a:endParaRPr lang="fi-FI" sz="2000" dirty="0"/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GB" sz="2000" dirty="0"/>
              <a:t>Chair of the evaluation group must have knowledge or experience of higher education </a:t>
            </a:r>
            <a:r>
              <a:rPr lang="en-GB" sz="2000" dirty="0" smtClean="0"/>
              <a:t>management</a:t>
            </a:r>
            <a:endParaRPr lang="fi-FI" sz="20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fi-FI" sz="20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798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dirty="0" smtClean="0"/>
              <a:t>Code of etchics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12763" y="993414"/>
            <a:ext cx="8047037" cy="4753652"/>
          </a:xfrm>
        </p:spPr>
        <p:txBody>
          <a:bodyPr/>
          <a:lstStyle/>
          <a:p>
            <a:r>
              <a:rPr lang="en-GB" sz="2000" dirty="0"/>
              <a:t>The international evaluation group must comply with the following operating principles and ethical guidelines in its work:</a:t>
            </a:r>
            <a:endParaRPr lang="fi-FI" sz="2000" dirty="0"/>
          </a:p>
          <a:p>
            <a:pPr lvl="1"/>
            <a:endParaRPr lang="en-GB" b="1" dirty="0" smtClean="0"/>
          </a:p>
          <a:p>
            <a:pPr lvl="1"/>
            <a:r>
              <a:rPr lang="en-GB" b="1" dirty="0" smtClean="0"/>
              <a:t>Impartiality </a:t>
            </a:r>
            <a:r>
              <a:rPr lang="en-GB" b="1" dirty="0"/>
              <a:t>and objectivity</a:t>
            </a:r>
            <a:r>
              <a:rPr lang="en-GB" dirty="0"/>
              <a:t>: Experts must take an impartial and objective approach towards the HEI subject to the evaluation, as well as recognise their position of power and the responsibility relating to it.</a:t>
            </a:r>
            <a:endParaRPr lang="fi-FI" dirty="0"/>
          </a:p>
          <a:p>
            <a:pPr lvl="1"/>
            <a:r>
              <a:rPr lang="en-GB" b="1" dirty="0"/>
              <a:t>Transparent and evidence-based evaluation</a:t>
            </a:r>
            <a:r>
              <a:rPr lang="en-GB" dirty="0"/>
              <a:t>: The evaluation must be based on transparent and systematically applied criteria, as well as on material collected in connection with the process.</a:t>
            </a:r>
            <a:endParaRPr lang="fi-FI" dirty="0"/>
          </a:p>
          <a:p>
            <a:pPr lvl="1"/>
            <a:r>
              <a:rPr lang="en-GB" b="1" dirty="0"/>
              <a:t>Confidentiality:</a:t>
            </a:r>
            <a:r>
              <a:rPr lang="en-GB" dirty="0"/>
              <a:t> All of the information acquired during the process, except for that published in the final report, is confidential.</a:t>
            </a:r>
            <a:endParaRPr lang="fi-FI" dirty="0"/>
          </a:p>
          <a:p>
            <a:pPr lvl="1"/>
            <a:r>
              <a:rPr lang="en-GB" b="1" dirty="0"/>
              <a:t>Interaction:</a:t>
            </a:r>
            <a:r>
              <a:rPr lang="en-GB" dirty="0"/>
              <a:t> The evaluation is carried out through good cooperation and interaction with the HEI</a:t>
            </a:r>
            <a:r>
              <a:rPr lang="en-GB" dirty="0" smtClean="0"/>
              <a:t>.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21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2" y="256658"/>
            <a:ext cx="8047037" cy="1195798"/>
          </a:xfrm>
        </p:spPr>
        <p:txBody>
          <a:bodyPr/>
          <a:lstStyle/>
          <a:p>
            <a:r>
              <a:rPr lang="fi-FI" dirty="0" smtClean="0"/>
              <a:t>Project management and coordination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61961" y="860998"/>
            <a:ext cx="8047037" cy="5147915"/>
          </a:xfrm>
        </p:spPr>
        <p:txBody>
          <a:bodyPr/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GB" sz="1800" dirty="0" smtClean="0"/>
              <a:t>3 experienced project managers to manage and coordinate the evaluations (FINEEC 2; EKKA 1) </a:t>
            </a:r>
          </a:p>
          <a:p>
            <a:pPr lvl="0"/>
            <a:endParaRPr lang="en-GB" sz="1800" dirty="0" smtClean="0"/>
          </a:p>
          <a:p>
            <a:pPr lvl="0"/>
            <a:r>
              <a:rPr lang="en-GB" sz="1800" u="sng" dirty="0" smtClean="0"/>
              <a:t>Tasks of a project manager: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en-GB" sz="1800" dirty="0" smtClean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GB" sz="1800" dirty="0" smtClean="0"/>
              <a:t>Organising </a:t>
            </a:r>
            <a:r>
              <a:rPr lang="en-GB" sz="1800" dirty="0"/>
              <a:t>a training event for experts</a:t>
            </a:r>
            <a:r>
              <a:rPr lang="en-GB" sz="1800" dirty="0" smtClean="0"/>
              <a:t>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fi-FI" sz="1800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GB" sz="1800" dirty="0" smtClean="0"/>
              <a:t>Supporting </a:t>
            </a:r>
            <a:r>
              <a:rPr lang="en-GB" sz="1800" dirty="0"/>
              <a:t>the </a:t>
            </a:r>
            <a:r>
              <a:rPr lang="en-GB" sz="1800" dirty="0" smtClean="0"/>
              <a:t>evaluation group’s </a:t>
            </a:r>
            <a:r>
              <a:rPr lang="en-GB" sz="1800" dirty="0"/>
              <a:t>work by taking part in the </a:t>
            </a:r>
            <a:r>
              <a:rPr lang="en-GB" sz="1800" dirty="0" smtClean="0"/>
              <a:t>group’s </a:t>
            </a:r>
            <a:r>
              <a:rPr lang="en-GB" sz="1800" dirty="0"/>
              <a:t>discussions as an expert in external evaluation of higher education, acting as a secretary of the </a:t>
            </a:r>
            <a:r>
              <a:rPr lang="en-GB" sz="1800" dirty="0" smtClean="0"/>
              <a:t>group, </a:t>
            </a:r>
            <a:r>
              <a:rPr lang="en-GB" sz="1800" dirty="0"/>
              <a:t>and instructing the </a:t>
            </a:r>
            <a:r>
              <a:rPr lang="en-GB" sz="1800" dirty="0" smtClean="0"/>
              <a:t>group </a:t>
            </a:r>
            <a:r>
              <a:rPr lang="en-GB" sz="1800" dirty="0"/>
              <a:t>as concerns the assessment criteria</a:t>
            </a:r>
            <a:r>
              <a:rPr lang="en-GB" sz="1800" dirty="0" smtClean="0"/>
              <a:t>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fi-FI" sz="1800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srgbClr val="0070C0"/>
                </a:solidFill>
              </a:rPr>
              <a:t>Being </a:t>
            </a:r>
            <a:r>
              <a:rPr lang="en-GB" sz="1800" dirty="0">
                <a:solidFill>
                  <a:srgbClr val="0070C0"/>
                </a:solidFill>
              </a:rPr>
              <a:t>the point of contact between the higher education institution and the </a:t>
            </a:r>
            <a:r>
              <a:rPr lang="en-GB" sz="1800" dirty="0" smtClean="0">
                <a:solidFill>
                  <a:srgbClr val="0070C0"/>
                </a:solidFill>
              </a:rPr>
              <a:t>evaluation group</a:t>
            </a:r>
            <a:r>
              <a:rPr lang="en-GB" sz="1800" dirty="0" smtClean="0"/>
              <a:t>; 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fi-FI" sz="18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800" dirty="0" smtClean="0"/>
              <a:t>Editing </a:t>
            </a:r>
            <a:r>
              <a:rPr lang="en-GB" sz="1800" dirty="0"/>
              <a:t>the </a:t>
            </a:r>
            <a:r>
              <a:rPr lang="en-GB" sz="1800" dirty="0" smtClean="0"/>
              <a:t>evaluation </a:t>
            </a:r>
            <a:r>
              <a:rPr lang="en-GB" sz="1800" dirty="0"/>
              <a:t>report jointly with the chair of the </a:t>
            </a:r>
            <a:r>
              <a:rPr lang="en-GB" sz="1800" dirty="0" smtClean="0"/>
              <a:t>evaluation group.</a:t>
            </a:r>
            <a:endParaRPr lang="fi-FI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5D6809-A696-4D0D-90FD-F3CC10D7004C}" type="datetime1">
              <a:rPr lang="fi-FI" smtClean="0"/>
              <a:t>26.9.2016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613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u="sng" dirty="0" smtClean="0"/>
              <a:t>Self-evaluation and other material for the evaluation</a:t>
            </a:r>
            <a:endParaRPr lang="fi-FI" sz="6000" u="sng" dirty="0"/>
          </a:p>
        </p:txBody>
      </p:sp>
    </p:spTree>
    <p:extLst>
      <p:ext uri="{BB962C8B-B14F-4D97-AF65-F5344CB8AC3E}">
        <p14:creationId xmlns:p14="http://schemas.microsoft.com/office/powerpoint/2010/main" val="342133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name="KARVI_EN_2015_uusi" id="{35D59088-3D87-4603-B137-38772DF69515}" vid="{C993B41F-EC5A-41D1-B661-C444C1245E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KARVI_EN_2015_uusi</Template>
  <TotalTime>1453</TotalTime>
  <Words>1835</Words>
  <Application>Microsoft Office PowerPoint</Application>
  <PresentationFormat>Näytössä katseltava diaesitys (4:3)</PresentationFormat>
  <Paragraphs>248</Paragraphs>
  <Slides>26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26</vt:i4>
      </vt:variant>
    </vt:vector>
  </HeadingPairs>
  <TitlesOfParts>
    <vt:vector size="34" baseType="lpstr">
      <vt:lpstr>MS PGothic</vt:lpstr>
      <vt:lpstr>MS PGothic</vt:lpstr>
      <vt:lpstr>Arial</vt:lpstr>
      <vt:lpstr>Calibri</vt:lpstr>
      <vt:lpstr>Georgia</vt:lpstr>
      <vt:lpstr>Wingdings</vt:lpstr>
      <vt:lpstr>ヒラギノ角ゴ Pro W3</vt:lpstr>
      <vt:lpstr>KARVI_FI_2015</vt:lpstr>
      <vt:lpstr>Evaluation process  and foundation for  self-evaluation</vt:lpstr>
      <vt:lpstr> Main phases of the evaluation process</vt:lpstr>
      <vt:lpstr>Evaluation process in line with the ESG  </vt:lpstr>
      <vt:lpstr> International evaluation group</vt:lpstr>
      <vt:lpstr>Composition of the evaluation group</vt:lpstr>
      <vt:lpstr>Requirements for experts</vt:lpstr>
      <vt:lpstr>Code of etchics</vt:lpstr>
      <vt:lpstr>Project management and coordination</vt:lpstr>
      <vt:lpstr>Self-evaluation and other material for the evaluation</vt:lpstr>
      <vt:lpstr>Self-evaluation report and other material</vt:lpstr>
      <vt:lpstr>  Site visit</vt:lpstr>
      <vt:lpstr>PowerPoint-esitys</vt:lpstr>
      <vt:lpstr>  Evaluation report</vt:lpstr>
      <vt:lpstr>PowerPoint-esitys</vt:lpstr>
      <vt:lpstr> Foundation for  self-evaluation</vt:lpstr>
      <vt:lpstr>Self-evaluation </vt:lpstr>
      <vt:lpstr>Different forms of self-evaluation </vt:lpstr>
      <vt:lpstr>Staff and students as key actors in QA system and self-evaluation</vt:lpstr>
      <vt:lpstr>Organising self-evaluation</vt:lpstr>
      <vt:lpstr>Summary: Factors to facilitate effective self-evaluation leading to enhancement</vt:lpstr>
      <vt:lpstr>Benefits of self-evaluation </vt:lpstr>
      <vt:lpstr>Group work</vt:lpstr>
      <vt:lpstr> Impact of external evaluations in Finland</vt:lpstr>
      <vt:lpstr>General features of quality systems in Finnish HEIs</vt:lpstr>
      <vt:lpstr>HEIs’ views on the impact of external evaluation (1/2)</vt:lpstr>
      <vt:lpstr>HEIs’ views on the impact of external evaluation (2/2)</vt:lpstr>
    </vt:vector>
  </TitlesOfParts>
  <Company>TEM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Ideas about the evaluation process for the pilots</dc:title>
  <dc:creator>Hiltunen Kirsi</dc:creator>
  <cp:lastModifiedBy>Hiltunen Kirsi</cp:lastModifiedBy>
  <cp:revision>189</cp:revision>
  <cp:lastPrinted>2016-09-21T13:02:58Z</cp:lastPrinted>
  <dcterms:created xsi:type="dcterms:W3CDTF">2016-05-18T07:06:59Z</dcterms:created>
  <dcterms:modified xsi:type="dcterms:W3CDTF">2016-09-26T07:14:59Z</dcterms:modified>
</cp:coreProperties>
</file>