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814" r:id="rId1"/>
  </p:sldMasterIdLst>
  <p:notesMasterIdLst>
    <p:notesMasterId r:id="rId16"/>
  </p:notesMasterIdLst>
  <p:handoutMasterIdLst>
    <p:handoutMasterId r:id="rId17"/>
  </p:handoutMasterIdLst>
  <p:sldIdLst>
    <p:sldId id="362" r:id="rId2"/>
    <p:sldId id="358" r:id="rId3"/>
    <p:sldId id="361" r:id="rId4"/>
    <p:sldId id="360" r:id="rId5"/>
    <p:sldId id="373" r:id="rId6"/>
    <p:sldId id="367" r:id="rId7"/>
    <p:sldId id="368" r:id="rId8"/>
    <p:sldId id="369" r:id="rId9"/>
    <p:sldId id="336" r:id="rId10"/>
    <p:sldId id="370" r:id="rId11"/>
    <p:sldId id="371" r:id="rId12"/>
    <p:sldId id="372" r:id="rId13"/>
    <p:sldId id="357" r:id="rId14"/>
    <p:sldId id="345" r:id="rId15"/>
  </p:sldIdLst>
  <p:sldSz cx="9144000" cy="6858000" type="screen4x3"/>
  <p:notesSz cx="6808788" cy="9940925"/>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341">
          <p15:clr>
            <a:srgbClr val="A4A3A4"/>
          </p15:clr>
        </p15:guide>
        <p15:guide id="3" pos="5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00"/>
    <a:srgbClr val="D20D0D"/>
    <a:srgbClr val="928B81"/>
    <a:srgbClr val="FFCF06"/>
    <a:srgbClr val="F8C704"/>
    <a:srgbClr val="EFC002"/>
    <a:srgbClr val="00A8B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napToObjects="1">
      <p:cViewPr varScale="1">
        <p:scale>
          <a:sx n="74" d="100"/>
          <a:sy n="74" d="100"/>
        </p:scale>
        <p:origin x="1164" y="72"/>
      </p:cViewPr>
      <p:guideLst>
        <p:guide orient="horz"/>
        <p:guide pos="341"/>
        <p:guide pos="5410"/>
      </p:guideLst>
    </p:cSldViewPr>
  </p:slideViewPr>
  <p:notesTextViewPr>
    <p:cViewPr>
      <p:scale>
        <a:sx n="100" d="100"/>
        <a:sy n="100" d="100"/>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pPr>
              <a:defRPr/>
            </a:pPr>
            <a:endParaRPr lang="fi-FI" dirty="0"/>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pPr>
              <a:defRPr/>
            </a:pPr>
            <a:fld id="{939D04D9-2D90-E741-8C77-A958108973E5}" type="datetimeFigureOut">
              <a:rPr lang="en-US"/>
              <a:pPr>
                <a:defRPr/>
              </a:pPr>
              <a:t>9/26/2016</a:t>
            </a:fld>
            <a:endParaRPr lang="fi-FI" dirty="0"/>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pPr>
              <a:defRPr/>
            </a:pPr>
            <a:endParaRPr lang="fi-FI" dirty="0"/>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pPr>
              <a:defRPr/>
            </a:pPr>
            <a:fld id="{2666334D-7A27-9F43-9EC7-CCD7CF254AD1}" type="slidenum">
              <a:rPr lang="fi-FI"/>
              <a:pPr>
                <a:defRPr/>
              </a:pPr>
              <a:t>‹#›</a:t>
            </a:fld>
            <a:endParaRPr lang="fi-FI" dirty="0"/>
          </a:p>
        </p:txBody>
      </p:sp>
    </p:spTree>
    <p:extLst>
      <p:ext uri="{BB962C8B-B14F-4D97-AF65-F5344CB8AC3E}">
        <p14:creationId xmlns:p14="http://schemas.microsoft.com/office/powerpoint/2010/main" val="11078059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fi-FI" dirty="0"/>
          </a:p>
        </p:txBody>
      </p:sp>
      <p:sp>
        <p:nvSpPr>
          <p:cNvPr id="3" name="Date Placeholder 2"/>
          <p:cNvSpPr>
            <a:spLocks noGrp="1"/>
          </p:cNvSpPr>
          <p:nvPr>
            <p:ph type="dt" idx="1"/>
          </p:nvPr>
        </p:nvSpPr>
        <p:spPr>
          <a:xfrm>
            <a:off x="3856737" y="0"/>
            <a:ext cx="2950475" cy="497046"/>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CBA4E3A-D2E6-4947-B46E-18DB598EA3A1}" type="datetime1">
              <a:rPr lang="fi-FI"/>
              <a:pPr>
                <a:defRPr/>
              </a:pPr>
              <a:t>26.9.2016</a:t>
            </a:fld>
            <a:endParaRPr lang="fi-FI" dirty="0"/>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pPr lvl="0"/>
            <a:endParaRPr lang="fi-FI" noProof="0" dirty="0" smtClean="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normAutofit/>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fi-FI" dirty="0"/>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F0889F7-7C3B-BA40-BE46-7E19F6C05879}" type="slidenum">
              <a:rPr lang="fi-FI"/>
              <a:pPr>
                <a:defRPr/>
              </a:pPr>
              <a:t>‹#›</a:t>
            </a:fld>
            <a:endParaRPr lang="fi-FI" dirty="0"/>
          </a:p>
        </p:txBody>
      </p:sp>
    </p:spTree>
    <p:extLst>
      <p:ext uri="{BB962C8B-B14F-4D97-AF65-F5344CB8AC3E}">
        <p14:creationId xmlns:p14="http://schemas.microsoft.com/office/powerpoint/2010/main" val="148483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8815431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fld id="{754F8F17-3624-4A3C-BF8E-67F16148186A}" type="datetime1">
              <a:rPr lang="fi-FI" smtClean="0"/>
              <a:t>26.9.2016</a:t>
            </a:fld>
            <a:endParaRPr lang="fi-FI" dirty="0"/>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54000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fld id="{0323EA99-8141-4261-A54F-1198EDA12522}" type="datetime1">
              <a:rPr lang="fi-FI" smtClean="0"/>
              <a:t>26.9.2016</a:t>
            </a:fld>
            <a:endParaRPr lang="fi-FI" dirty="0"/>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715105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fld id="{EB77A580-F854-4ABC-8DDF-533A1C6F2AF1}" type="datetime1">
              <a:rPr lang="fi-FI" smtClean="0"/>
              <a:t>26.9.2016</a:t>
            </a:fld>
            <a:endParaRPr lang="fi-FI" dirty="0"/>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901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fld id="{CB875CA7-7977-4A11-A28A-FC9C22B46AB7}" type="datetime1">
              <a:rPr lang="fi-FI" smtClean="0"/>
              <a:t>26.9.2016</a:t>
            </a:fld>
            <a:endParaRPr lang="fi-FI" dirty="0"/>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49906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10038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en-US" smtClean="0"/>
              <a:t>Click to edit Master title style</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r>
              <a:rPr lang="fi-FI" dirty="0" smtClean="0"/>
              <a:t>10.6.2016</a:t>
            </a:r>
            <a:endParaRPr lang="fi-FI" dirty="0"/>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940113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5424393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9631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7639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1474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8159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7981999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6578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41833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endParaRPr lang="fi-FI" dirty="0"/>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69FB6EC2-AA06-4363-AB3C-5E0C8BE1BC77}" type="datetime1">
              <a:rPr lang="fi-FI" smtClean="0"/>
              <a:t>26.9.2016</a:t>
            </a:fld>
            <a:endParaRPr lang="fi-FI" dirty="0"/>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865DB13D-24FD-0641-8100-A6CD964B88B6}" type="slidenum">
              <a:rPr lang="fi-FI"/>
              <a:pPr>
                <a:defRPr/>
              </a:pPr>
              <a:t>‹#›</a:t>
            </a:fld>
            <a:endParaRPr lang="fi-FI" dirty="0"/>
          </a:p>
        </p:txBody>
      </p:sp>
    </p:spTree>
    <p:extLst>
      <p:ext uri="{BB962C8B-B14F-4D97-AF65-F5344CB8AC3E}">
        <p14:creationId xmlns:p14="http://schemas.microsoft.com/office/powerpoint/2010/main" val="3133785548"/>
      </p:ext>
    </p:extLst>
  </p:cSld>
  <p:clrMap bg1="lt1" tx1="dk1" bg2="lt2" tx2="dk2" accent1="accent1" accent2="accent2" accent3="accent3" accent4="accent4" accent5="accent5" accent6="accent6" hlink="hlink" folHlink="folHlink"/>
  <p:sldLayoutIdLst>
    <p:sldLayoutId id="2147484837" r:id="rId1"/>
    <p:sldLayoutId id="2147484839" r:id="rId2"/>
    <p:sldLayoutId id="2147484840" r:id="rId3"/>
    <p:sldLayoutId id="2147484842" r:id="rId4"/>
    <p:sldLayoutId id="2147484843" r:id="rId5"/>
    <p:sldLayoutId id="2147484844" r:id="rId6"/>
    <p:sldLayoutId id="2147484821" r:id="rId7"/>
    <p:sldLayoutId id="2147484847" r:id="rId8"/>
    <p:sldLayoutId id="2147484845" r:id="rId9"/>
    <p:sldLayoutId id="2147484850" r:id="rId10"/>
    <p:sldLayoutId id="2147484848" r:id="rId11"/>
    <p:sldLayoutId id="2147484852" r:id="rId12"/>
    <p:sldLayoutId id="2147484853" r:id="rId13"/>
    <p:sldLayoutId id="2147484854" r:id="rId14"/>
    <p:sldLayoutId id="2147484856" r:id="rId15"/>
  </p:sldLayoutIdLst>
  <p:timing>
    <p:tnLst>
      <p:par>
        <p:cTn id="1" dur="indefinite" restart="never" nodeType="tmRoot"/>
      </p:par>
    </p:tnLst>
  </p:timing>
  <p:hf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46996" y="2771161"/>
            <a:ext cx="8083322" cy="2123266"/>
          </a:xfrm>
        </p:spPr>
        <p:txBody>
          <a:bodyPr/>
          <a:lstStyle/>
          <a:p>
            <a:r>
              <a:rPr lang="en-US" sz="5400" dirty="0" smtClean="0"/>
              <a:t>Introduction to the training</a:t>
            </a:r>
            <a:endParaRPr lang="fi-FI" sz="4400" i="1" dirty="0"/>
          </a:p>
        </p:txBody>
      </p:sp>
      <p:sp>
        <p:nvSpPr>
          <p:cNvPr id="2" name="Subtitle 1"/>
          <p:cNvSpPr>
            <a:spLocks noGrp="1"/>
          </p:cNvSpPr>
          <p:nvPr>
            <p:ph type="subTitle" idx="1"/>
          </p:nvPr>
        </p:nvSpPr>
        <p:spPr/>
        <p:txBody>
          <a:bodyPr>
            <a:normAutofit/>
          </a:bodyPr>
          <a:lstStyle/>
          <a:p>
            <a:endParaRPr lang="fi-FI" sz="2400" b="1" dirty="0" smtClean="0"/>
          </a:p>
        </p:txBody>
      </p:sp>
      <p:pic>
        <p:nvPicPr>
          <p:cNvPr id="4" name="Kuva 3"/>
          <p:cNvPicPr/>
          <p:nvPr/>
        </p:nvPicPr>
        <p:blipFill>
          <a:blip r:embed="rId2">
            <a:extLst>
              <a:ext uri="{28A0092B-C50C-407E-A947-70E740481C1C}">
                <a14:useLocalDpi xmlns:a14="http://schemas.microsoft.com/office/drawing/2010/main" val="0"/>
              </a:ext>
            </a:extLst>
          </a:blip>
          <a:srcRect/>
          <a:stretch>
            <a:fillRect/>
          </a:stretch>
        </p:blipFill>
        <p:spPr bwMode="auto">
          <a:xfrm>
            <a:off x="4238171" y="359228"/>
            <a:ext cx="1385752" cy="1346201"/>
          </a:xfrm>
          <a:prstGeom prst="rect">
            <a:avLst/>
          </a:prstGeom>
          <a:noFill/>
          <a:ln>
            <a:noFill/>
          </a:ln>
        </p:spPr>
      </p:pic>
    </p:spTree>
    <p:extLst>
      <p:ext uri="{BB962C8B-B14F-4D97-AF65-F5344CB8AC3E}">
        <p14:creationId xmlns:p14="http://schemas.microsoft.com/office/powerpoint/2010/main" val="3883734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256658"/>
            <a:ext cx="8047037" cy="1195798"/>
          </a:xfrm>
        </p:spPr>
        <p:txBody>
          <a:bodyPr/>
          <a:lstStyle/>
          <a:p>
            <a:r>
              <a:rPr lang="fi-FI" dirty="0" smtClean="0"/>
              <a:t>Overall framework 					(1/2)</a:t>
            </a:r>
            <a:endParaRPr lang="fi-FI" dirty="0"/>
          </a:p>
        </p:txBody>
      </p:sp>
      <p:sp>
        <p:nvSpPr>
          <p:cNvPr id="3" name="Content Placeholder 2"/>
          <p:cNvSpPr>
            <a:spLocks noGrp="1"/>
          </p:cNvSpPr>
          <p:nvPr>
            <p:ph sz="quarter" idx="14"/>
          </p:nvPr>
        </p:nvSpPr>
        <p:spPr>
          <a:xfrm>
            <a:off x="512763" y="993414"/>
            <a:ext cx="8047037" cy="4753652"/>
          </a:xfrm>
        </p:spPr>
        <p:txBody>
          <a:bodyPr/>
          <a:lstStyle/>
          <a:p>
            <a:pPr marL="457200" indent="-457200">
              <a:buFont typeface="Wingdings" panose="05000000000000000000" pitchFamily="2" charset="2"/>
              <a:buChar char="§"/>
            </a:pPr>
            <a:r>
              <a:rPr lang="fi-FI" sz="1800" dirty="0" smtClean="0"/>
              <a:t>International cooperation in quality assurance has been an essential element of the Bologna process, which aims to create a European Higher Education Area</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r>
              <a:rPr lang="fi-FI" sz="1800" dirty="0" smtClean="0"/>
              <a:t>A central tool has been the publication </a:t>
            </a:r>
            <a:r>
              <a:rPr lang="fi-FI" sz="1800" i="1" dirty="0" smtClean="0"/>
              <a:t>Standards and Guidelines for Quality Assurance in the European Higher Education Area </a:t>
            </a:r>
            <a:r>
              <a:rPr lang="fi-FI" sz="1800" dirty="0" smtClean="0"/>
              <a:t>(ESG)</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r>
              <a:rPr lang="fi-FI" sz="1800" dirty="0" smtClean="0"/>
              <a:t>Twinning project offers the opportunity for applying the ESG in Azerbaijani higher education</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r>
              <a:rPr lang="fi-FI" sz="1800" dirty="0" smtClean="0"/>
              <a:t>The focus of the ESG on QA related to learning and teaching, including the learning environment and links to research and innovation</a:t>
            </a:r>
          </a:p>
          <a:p>
            <a:pPr marL="457200" indent="-457200">
              <a:buFont typeface="Wingdings" panose="05000000000000000000" pitchFamily="2" charset="2"/>
              <a:buChar char="§"/>
            </a:pPr>
            <a:r>
              <a:rPr lang="fi-FI" sz="1800" dirty="0" smtClean="0"/>
              <a:t>In addition, institutions have policies and processes to ensure and improve the quality of their other activities, such as research and governance</a:t>
            </a:r>
          </a:p>
        </p:txBody>
      </p:sp>
      <p:sp>
        <p:nvSpPr>
          <p:cNvPr id="4" name="Date Placeholder 3"/>
          <p:cNvSpPr>
            <a:spLocks noGrp="1"/>
          </p:cNvSpPr>
          <p:nvPr>
            <p:ph type="dt" sz="half" idx="15"/>
          </p:nvPr>
        </p:nvSpPr>
        <p:spPr/>
        <p:txBody>
          <a:bodyPr/>
          <a:lstStyle/>
          <a:p>
            <a:pPr>
              <a:defRPr/>
            </a:pPr>
            <a:fld id="{685D6809-A696-4D0D-90FD-F3CC10D7004C}" type="datetime1">
              <a:rPr lang="fi-FI" smtClean="0"/>
              <a:t>26.9.2016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10</a:t>
            </a:fld>
            <a:endParaRPr lang="fi-FI" dirty="0"/>
          </a:p>
        </p:txBody>
      </p:sp>
    </p:spTree>
    <p:extLst>
      <p:ext uri="{BB962C8B-B14F-4D97-AF65-F5344CB8AC3E}">
        <p14:creationId xmlns:p14="http://schemas.microsoft.com/office/powerpoint/2010/main" val="39548705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256658"/>
            <a:ext cx="8047037" cy="1195798"/>
          </a:xfrm>
        </p:spPr>
        <p:txBody>
          <a:bodyPr/>
          <a:lstStyle/>
          <a:p>
            <a:r>
              <a:rPr lang="fi-FI" dirty="0" smtClean="0"/>
              <a:t>Overall framework 					(2/2)</a:t>
            </a:r>
            <a:endParaRPr lang="fi-FI" dirty="0"/>
          </a:p>
        </p:txBody>
      </p:sp>
      <p:sp>
        <p:nvSpPr>
          <p:cNvPr id="3" name="Content Placeholder 2"/>
          <p:cNvSpPr>
            <a:spLocks noGrp="1"/>
          </p:cNvSpPr>
          <p:nvPr>
            <p:ph sz="quarter" idx="14"/>
          </p:nvPr>
        </p:nvSpPr>
        <p:spPr>
          <a:xfrm>
            <a:off x="512763" y="993414"/>
            <a:ext cx="8047037" cy="4753652"/>
          </a:xfrm>
        </p:spPr>
        <p:txBody>
          <a:bodyPr/>
          <a:lstStyle/>
          <a:p>
            <a:pPr marL="457200" indent="-457200">
              <a:buFont typeface="Wingdings" panose="05000000000000000000" pitchFamily="2" charset="2"/>
              <a:buChar char="§"/>
            </a:pPr>
            <a:r>
              <a:rPr lang="fi-FI" sz="1800" dirty="0" smtClean="0"/>
              <a:t>Twin purposes of </a:t>
            </a:r>
            <a:r>
              <a:rPr lang="fi-FI" sz="1800" dirty="0" smtClean="0">
                <a:solidFill>
                  <a:schemeClr val="tx2">
                    <a:lumMod val="75000"/>
                  </a:schemeClr>
                </a:solidFill>
              </a:rPr>
              <a:t>accountability</a:t>
            </a:r>
            <a:r>
              <a:rPr lang="fi-FI" sz="1800" dirty="0" smtClean="0"/>
              <a:t> and </a:t>
            </a:r>
            <a:r>
              <a:rPr lang="fi-FI" sz="1800" dirty="0" smtClean="0">
                <a:solidFill>
                  <a:schemeClr val="tx2">
                    <a:lumMod val="75000"/>
                  </a:schemeClr>
                </a:solidFill>
              </a:rPr>
              <a:t>enhancement</a:t>
            </a:r>
          </a:p>
          <a:p>
            <a:pPr marL="457200" indent="-457200">
              <a:buFont typeface="Wingdings" panose="05000000000000000000" pitchFamily="2" charset="2"/>
              <a:buChar char="§"/>
            </a:pPr>
            <a:endParaRPr lang="fi-FI" sz="1800" dirty="0" smtClean="0"/>
          </a:p>
          <a:p>
            <a:pPr marL="457200" indent="-457200">
              <a:buFont typeface="Wingdings" panose="05000000000000000000" pitchFamily="2" charset="2"/>
              <a:buChar char="§"/>
            </a:pPr>
            <a:r>
              <a:rPr lang="fi-FI" sz="1800" dirty="0" smtClean="0"/>
              <a:t>Taken together, these create trust in the HEI’s performance: A successfully implemented QA system will provide information to assure the HEI and the public of the</a:t>
            </a:r>
            <a:r>
              <a:rPr lang="fi-FI" sz="1800" dirty="0"/>
              <a:t> </a:t>
            </a:r>
            <a:r>
              <a:rPr lang="fi-FI" sz="1800" dirty="0" smtClean="0"/>
              <a:t>quality of its operations (accountability) &amp; provide advice and recommendations on how it might improve what it is doing (enhancement)</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r>
              <a:rPr lang="fi-FI" sz="1800" dirty="0" smtClean="0"/>
              <a:t>The ESG may be used and implemented in different ways by different institutions, agencies and countries</a:t>
            </a:r>
          </a:p>
          <a:p>
            <a:pPr marL="457200" indent="-457200">
              <a:buFont typeface="Wingdings" panose="05000000000000000000" pitchFamily="2" charset="2"/>
              <a:buChar char="§"/>
            </a:pPr>
            <a:endParaRPr lang="fi-FI" sz="1800" dirty="0" smtClean="0"/>
          </a:p>
          <a:p>
            <a:pPr marL="457200" indent="-457200">
              <a:buFont typeface="Wingdings" panose="05000000000000000000" pitchFamily="2" charset="2"/>
              <a:buChar char="§"/>
            </a:pPr>
            <a:r>
              <a:rPr lang="fi-FI" sz="1800" dirty="0" smtClean="0"/>
              <a:t>To create an Azerbaijani understanding of the ESG the Twinning project and the Azerbaijani Ministry of Education invited a drafting group to work on a proposal </a:t>
            </a:r>
          </a:p>
          <a:p>
            <a:r>
              <a:rPr lang="fi-FI" sz="1800" dirty="0" smtClean="0"/>
              <a:t>	+ Contribution by the Accreditation and Nostrification Office</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endParaRPr lang="fi-FI" sz="1800" dirty="0" smtClean="0"/>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endParaRPr lang="fi-FI" sz="1800" dirty="0"/>
          </a:p>
        </p:txBody>
      </p:sp>
      <p:sp>
        <p:nvSpPr>
          <p:cNvPr id="4" name="Date Placeholder 3"/>
          <p:cNvSpPr>
            <a:spLocks noGrp="1"/>
          </p:cNvSpPr>
          <p:nvPr>
            <p:ph type="dt" sz="half" idx="15"/>
          </p:nvPr>
        </p:nvSpPr>
        <p:spPr/>
        <p:txBody>
          <a:bodyPr/>
          <a:lstStyle/>
          <a:p>
            <a:pPr>
              <a:defRPr/>
            </a:pPr>
            <a:fld id="{685D6809-A696-4D0D-90FD-F3CC10D7004C}" type="datetime1">
              <a:rPr lang="fi-FI" smtClean="0"/>
              <a:t>26.9.2016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11</a:t>
            </a:fld>
            <a:endParaRPr lang="fi-FI" dirty="0"/>
          </a:p>
        </p:txBody>
      </p:sp>
    </p:spTree>
    <p:extLst>
      <p:ext uri="{BB962C8B-B14F-4D97-AF65-F5344CB8AC3E}">
        <p14:creationId xmlns:p14="http://schemas.microsoft.com/office/powerpoint/2010/main" val="1844751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256658"/>
            <a:ext cx="8047037" cy="708542"/>
          </a:xfrm>
        </p:spPr>
        <p:txBody>
          <a:bodyPr/>
          <a:lstStyle/>
          <a:p>
            <a:r>
              <a:rPr lang="fi-FI" sz="3200" dirty="0" smtClean="0"/>
              <a:t>Focus and outcome of pilot evaluations</a:t>
            </a:r>
            <a:endParaRPr lang="fi-FI" sz="3200" dirty="0"/>
          </a:p>
        </p:txBody>
      </p:sp>
      <p:sp>
        <p:nvSpPr>
          <p:cNvPr id="3" name="Content Placeholder 2"/>
          <p:cNvSpPr>
            <a:spLocks noGrp="1"/>
          </p:cNvSpPr>
          <p:nvPr>
            <p:ph sz="quarter" idx="14"/>
          </p:nvPr>
        </p:nvSpPr>
        <p:spPr>
          <a:xfrm>
            <a:off x="512761" y="965200"/>
            <a:ext cx="8047037" cy="5288300"/>
          </a:xfrm>
        </p:spPr>
        <p:txBody>
          <a:bodyPr/>
          <a:lstStyle/>
          <a:p>
            <a:r>
              <a:rPr lang="fi-FI" sz="1800" dirty="0" smtClean="0"/>
              <a:t>Aim of the </a:t>
            </a:r>
            <a:r>
              <a:rPr lang="fi-FI" sz="1800" dirty="0" smtClean="0">
                <a:solidFill>
                  <a:schemeClr val="accent1">
                    <a:lumMod val="75000"/>
                  </a:schemeClr>
                </a:solidFill>
              </a:rPr>
              <a:t>institutional</a:t>
            </a:r>
            <a:r>
              <a:rPr lang="fi-FI" sz="1800" dirty="0" smtClean="0"/>
              <a:t> evaluation is to </a:t>
            </a:r>
          </a:p>
          <a:p>
            <a:pPr marL="457200" indent="-457200">
              <a:buFont typeface="+mj-lt"/>
              <a:buAutoNum type="arabicParenR"/>
            </a:pPr>
            <a:r>
              <a:rPr lang="fi-FI" sz="1800" dirty="0"/>
              <a:t>S</a:t>
            </a:r>
            <a:r>
              <a:rPr lang="fi-FI" sz="1800" dirty="0" smtClean="0"/>
              <a:t>upport the strategic management of universities</a:t>
            </a:r>
            <a:r>
              <a:rPr lang="fi-FI" sz="1800" dirty="0"/>
              <a:t>;</a:t>
            </a:r>
            <a:r>
              <a:rPr lang="fi-FI" sz="1800" dirty="0" smtClean="0"/>
              <a:t> </a:t>
            </a:r>
          </a:p>
          <a:p>
            <a:pPr marL="457200" indent="-457200">
              <a:buFont typeface="+mj-lt"/>
              <a:buAutoNum type="arabicParenR"/>
            </a:pPr>
            <a:r>
              <a:rPr lang="fi-FI" sz="1800" dirty="0"/>
              <a:t>P</a:t>
            </a:r>
            <a:r>
              <a:rPr lang="fi-FI" sz="1800" dirty="0" smtClean="0"/>
              <a:t>rovide external feedback to the university’s own internal quality assurance procedures; </a:t>
            </a:r>
          </a:p>
          <a:p>
            <a:pPr marL="457200" indent="-457200">
              <a:buFont typeface="+mj-lt"/>
              <a:buAutoNum type="arabicParenR"/>
            </a:pPr>
            <a:r>
              <a:rPr lang="fi-FI" sz="1800" dirty="0"/>
              <a:t>I</a:t>
            </a:r>
            <a:r>
              <a:rPr lang="fi-FI" sz="1800" dirty="0" smtClean="0"/>
              <a:t>nform stakeholders of the compliance of the process and outcomes of teaching and learning to the ESG;</a:t>
            </a:r>
          </a:p>
          <a:p>
            <a:pPr marL="457200" indent="-457200">
              <a:buFont typeface="+mj-lt"/>
              <a:buAutoNum type="arabicParenR"/>
            </a:pPr>
            <a:r>
              <a:rPr lang="fi-FI" sz="1800" dirty="0">
                <a:solidFill>
                  <a:schemeClr val="accent1">
                    <a:lumMod val="75000"/>
                  </a:schemeClr>
                </a:solidFill>
              </a:rPr>
              <a:t>Help universities </a:t>
            </a:r>
            <a:r>
              <a:rPr lang="fi-FI" sz="1800" dirty="0">
                <a:solidFill>
                  <a:schemeClr val="accent1">
                    <a:lumMod val="75000"/>
                  </a:schemeClr>
                </a:solidFill>
              </a:rPr>
              <a:t>identify the strengths, good practices and areas in need of development in their own operations in order to create a framework for the institutions’ continuous development</a:t>
            </a:r>
            <a:endParaRPr lang="fi-FI" sz="1800" dirty="0">
              <a:solidFill>
                <a:schemeClr val="accent1">
                  <a:lumMod val="75000"/>
                </a:schemeClr>
              </a:solidFill>
            </a:endParaRPr>
          </a:p>
          <a:p>
            <a:pPr marL="457200" indent="-457200">
              <a:buFont typeface="+mj-lt"/>
              <a:buAutoNum type="arabicParenR"/>
            </a:pPr>
            <a:r>
              <a:rPr lang="fi-FI" sz="1800" dirty="0" smtClean="0"/>
              <a:t>Support the university in the enhancement of quality and establishment of quality culture</a:t>
            </a:r>
          </a:p>
          <a:p>
            <a:pPr marL="457200" indent="-457200">
              <a:buFont typeface="+mj-lt"/>
              <a:buAutoNum type="arabicParenR"/>
            </a:pPr>
            <a:r>
              <a:rPr lang="fi-FI" sz="1800" dirty="0" smtClean="0"/>
              <a:t>Exchange and disseminate good practices within the university and among other universities.</a:t>
            </a:r>
          </a:p>
          <a:p>
            <a:pPr marL="457200" indent="-457200">
              <a:buFont typeface="Wingdings" panose="05000000000000000000" pitchFamily="2" charset="2"/>
              <a:buChar char="§"/>
            </a:pPr>
            <a:endParaRPr lang="fi-FI" sz="1800" dirty="0"/>
          </a:p>
          <a:p>
            <a:pPr marL="457200" indent="-457200">
              <a:buFont typeface="Wingdings" panose="05000000000000000000" pitchFamily="2" charset="2"/>
              <a:buChar char="§"/>
            </a:pPr>
            <a:r>
              <a:rPr lang="fi-FI" sz="1800" dirty="0" smtClean="0"/>
              <a:t>The final outcome of a pilot evaluation is a publicly available report which identifies strengths and good practices in the university, as well as gives recommendations for further improvement</a:t>
            </a:r>
          </a:p>
          <a:p>
            <a:pPr marL="457200" indent="-457200">
              <a:buFont typeface="Wingdings" panose="05000000000000000000" pitchFamily="2" charset="2"/>
              <a:buChar char="§"/>
            </a:pPr>
            <a:endParaRPr lang="fi-FI" sz="1800" dirty="0" smtClean="0"/>
          </a:p>
          <a:p>
            <a:pPr marL="457200" indent="-457200">
              <a:buFont typeface="Wingdings" panose="05000000000000000000" pitchFamily="2" charset="2"/>
              <a:buChar char="§"/>
            </a:pPr>
            <a:endParaRPr lang="fi-FI" sz="1800" dirty="0" smtClean="0"/>
          </a:p>
          <a:p>
            <a:pPr marL="457200" indent="-457200">
              <a:buFont typeface="Wingdings" panose="05000000000000000000" pitchFamily="2" charset="2"/>
              <a:buChar char="§"/>
            </a:pPr>
            <a:endParaRPr lang="fi-FI" sz="1800" dirty="0"/>
          </a:p>
        </p:txBody>
      </p:sp>
      <p:sp>
        <p:nvSpPr>
          <p:cNvPr id="4" name="Date Placeholder 3"/>
          <p:cNvSpPr>
            <a:spLocks noGrp="1"/>
          </p:cNvSpPr>
          <p:nvPr>
            <p:ph type="dt" sz="half" idx="15"/>
          </p:nvPr>
        </p:nvSpPr>
        <p:spPr/>
        <p:txBody>
          <a:bodyPr/>
          <a:lstStyle/>
          <a:p>
            <a:pPr>
              <a:defRPr/>
            </a:pPr>
            <a:fld id="{685D6809-A696-4D0D-90FD-F3CC10D7004C}" type="datetime1">
              <a:rPr lang="fi-FI" smtClean="0"/>
              <a:t>26.9.2016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12</a:t>
            </a:fld>
            <a:endParaRPr lang="fi-FI" dirty="0"/>
          </a:p>
        </p:txBody>
      </p:sp>
    </p:spTree>
    <p:extLst>
      <p:ext uri="{BB962C8B-B14F-4D97-AF65-F5344CB8AC3E}">
        <p14:creationId xmlns:p14="http://schemas.microsoft.com/office/powerpoint/2010/main" val="2368941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256658"/>
            <a:ext cx="8047037" cy="1195798"/>
          </a:xfrm>
        </p:spPr>
        <p:txBody>
          <a:bodyPr/>
          <a:lstStyle/>
          <a:p>
            <a:r>
              <a:rPr lang="fi-FI" dirty="0" smtClean="0"/>
              <a:t>Pilot evaluations</a:t>
            </a:r>
            <a:endParaRPr lang="fi-FI" dirty="0"/>
          </a:p>
        </p:txBody>
      </p:sp>
      <p:sp>
        <p:nvSpPr>
          <p:cNvPr id="3" name="Content Placeholder 2"/>
          <p:cNvSpPr>
            <a:spLocks noGrp="1"/>
          </p:cNvSpPr>
          <p:nvPr>
            <p:ph sz="quarter" idx="14"/>
          </p:nvPr>
        </p:nvSpPr>
        <p:spPr>
          <a:xfrm>
            <a:off x="512763" y="856297"/>
            <a:ext cx="8047037" cy="5279861"/>
          </a:xfrm>
        </p:spPr>
        <p:txBody>
          <a:bodyPr/>
          <a:lstStyle/>
          <a:p>
            <a:r>
              <a:rPr lang="fi-FI" sz="1800" u="sng" dirty="0" smtClean="0"/>
              <a:t>Three pilot universities</a:t>
            </a:r>
          </a:p>
          <a:p>
            <a:pPr marL="754063" lvl="1" indent="-457200"/>
            <a:r>
              <a:rPr lang="fi-FI" sz="1800" dirty="0" smtClean="0"/>
              <a:t>Azerbaijan State Pedagogical University</a:t>
            </a:r>
          </a:p>
          <a:p>
            <a:pPr marL="754063" lvl="1" indent="-457200"/>
            <a:r>
              <a:rPr lang="fi-FI" sz="1800" dirty="0" smtClean="0"/>
              <a:t>Azerbaijan State University of Economics</a:t>
            </a:r>
          </a:p>
          <a:p>
            <a:pPr marL="754063" lvl="1" indent="-457200"/>
            <a:r>
              <a:rPr lang="fi-FI" sz="1800" dirty="0" smtClean="0"/>
              <a:t>Azerbaijan Technical University</a:t>
            </a:r>
          </a:p>
          <a:p>
            <a:endParaRPr lang="fi-FI" sz="1800" u="sng" dirty="0" smtClean="0"/>
          </a:p>
          <a:p>
            <a:r>
              <a:rPr lang="fi-FI" sz="1800" u="sng" dirty="0" smtClean="0"/>
              <a:t>Three trainings on Fostering the Self-Evaluation Capacity for the pilot </a:t>
            </a:r>
            <a:r>
              <a:rPr lang="fi-FI" sz="1800" dirty="0" smtClean="0"/>
              <a:t>evaluations: </a:t>
            </a:r>
            <a:r>
              <a:rPr lang="fi-FI" sz="1800" b="0" dirty="0">
                <a:latin typeface="Georgia"/>
                <a:ea typeface="MS PGothic" pitchFamily="34" charset="-128"/>
                <a:cs typeface="MS PGothic" charset="0"/>
              </a:rPr>
              <a:t>September, October, November</a:t>
            </a:r>
          </a:p>
          <a:p>
            <a:endParaRPr lang="fi-FI" sz="1800" dirty="0" smtClean="0"/>
          </a:p>
          <a:p>
            <a:r>
              <a:rPr lang="fi-FI" sz="1800" u="sng" dirty="0" smtClean="0"/>
              <a:t>Implementation of the pilot evaluations</a:t>
            </a:r>
          </a:p>
          <a:p>
            <a:pPr marL="582613" lvl="1" indent="-285750"/>
            <a:r>
              <a:rPr lang="fi-FI" sz="1800" dirty="0" smtClean="0"/>
              <a:t>Spring 2017 – timetable to be agreed later</a:t>
            </a:r>
          </a:p>
          <a:p>
            <a:pPr marL="582613" lvl="1" indent="-285750"/>
            <a:r>
              <a:rPr lang="fi-FI" sz="1800" dirty="0" smtClean="0"/>
              <a:t>Aim </a:t>
            </a:r>
            <a:r>
              <a:rPr lang="fi-FI" sz="1800" b="1" dirty="0" smtClean="0">
                <a:solidFill>
                  <a:schemeClr val="accent1">
                    <a:lumMod val="75000"/>
                  </a:schemeClr>
                </a:solidFill>
              </a:rPr>
              <a:t>to enhance the internal QA in pilot universities and to test the new</a:t>
            </a:r>
            <a:r>
              <a:rPr lang="fi-FI" sz="1800" b="1" dirty="0">
                <a:solidFill>
                  <a:schemeClr val="accent1">
                    <a:lumMod val="75000"/>
                  </a:schemeClr>
                </a:solidFill>
              </a:rPr>
              <a:t> </a:t>
            </a:r>
            <a:r>
              <a:rPr lang="fi-FI" sz="1800" b="1" dirty="0" smtClean="0">
                <a:solidFill>
                  <a:schemeClr val="accent1">
                    <a:lumMod val="75000"/>
                  </a:schemeClr>
                </a:solidFill>
              </a:rPr>
              <a:t>AzSG for QA</a:t>
            </a:r>
          </a:p>
          <a:p>
            <a:pPr marL="582613" lvl="1" indent="-285750"/>
            <a:r>
              <a:rPr lang="fi-FI" sz="1800" dirty="0" smtClean="0"/>
              <a:t>Analysis of the pilots - jointly with the pilot universities; recommendations for further revisions of the evaluation model</a:t>
            </a:r>
          </a:p>
          <a:p>
            <a:pPr marL="582613" lvl="1" indent="-285750"/>
            <a:endParaRPr lang="fi-FI" sz="800" dirty="0" smtClean="0"/>
          </a:p>
          <a:p>
            <a:pPr lvl="1" indent="0">
              <a:buNone/>
            </a:pPr>
            <a:r>
              <a:rPr lang="fi-FI" sz="1800" b="1" dirty="0" smtClean="0"/>
              <a:t>You have an important role in the establishment of a new national QA system!</a:t>
            </a:r>
          </a:p>
          <a:p>
            <a:pPr marL="457200" indent="-457200">
              <a:buFont typeface="Wingdings" panose="05000000000000000000" pitchFamily="2" charset="2"/>
              <a:buChar char="§"/>
            </a:pPr>
            <a:endParaRPr lang="fi-FI" sz="2000" dirty="0" smtClean="0"/>
          </a:p>
          <a:p>
            <a:pPr marL="457200" indent="-457200">
              <a:buFont typeface="Wingdings" panose="05000000000000000000" pitchFamily="2" charset="2"/>
              <a:buChar char="§"/>
            </a:pPr>
            <a:endParaRPr lang="fi-FI" sz="2000" dirty="0" smtClean="0"/>
          </a:p>
          <a:p>
            <a:pPr marL="457200" indent="-457200">
              <a:buFont typeface="Wingdings" panose="05000000000000000000" pitchFamily="2" charset="2"/>
              <a:buChar char="§"/>
            </a:pPr>
            <a:endParaRPr lang="fi-FI" sz="2000" dirty="0" smtClean="0"/>
          </a:p>
          <a:p>
            <a:pPr marL="457200" indent="-457200">
              <a:buFont typeface="Wingdings" panose="05000000000000000000" pitchFamily="2" charset="2"/>
              <a:buChar char="§"/>
            </a:pPr>
            <a:endParaRPr lang="fi-FI" dirty="0" smtClean="0"/>
          </a:p>
        </p:txBody>
      </p:sp>
      <p:sp>
        <p:nvSpPr>
          <p:cNvPr id="4" name="Date Placeholder 3"/>
          <p:cNvSpPr>
            <a:spLocks noGrp="1"/>
          </p:cNvSpPr>
          <p:nvPr>
            <p:ph type="dt" sz="half" idx="15"/>
          </p:nvPr>
        </p:nvSpPr>
        <p:spPr/>
        <p:txBody>
          <a:bodyPr/>
          <a:lstStyle/>
          <a:p>
            <a:pPr>
              <a:defRPr/>
            </a:pPr>
            <a:fld id="{685D6809-A696-4D0D-90FD-F3CC10D7004C}" type="datetime1">
              <a:rPr lang="fi-FI" smtClean="0"/>
              <a:t>26.9.2016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13</a:t>
            </a:fld>
            <a:endParaRPr lang="fi-FI" dirty="0"/>
          </a:p>
        </p:txBody>
      </p:sp>
    </p:spTree>
    <p:extLst>
      <p:ext uri="{BB962C8B-B14F-4D97-AF65-F5344CB8AC3E}">
        <p14:creationId xmlns:p14="http://schemas.microsoft.com/office/powerpoint/2010/main" val="3773806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161833"/>
            <a:ext cx="8047037" cy="1195798"/>
          </a:xfrm>
        </p:spPr>
        <p:txBody>
          <a:bodyPr/>
          <a:lstStyle/>
          <a:p>
            <a:r>
              <a:rPr lang="fi-FI" dirty="0" smtClean="0"/>
              <a:t>Assessment areas </a:t>
            </a:r>
            <a:endParaRPr lang="fi-FI" dirty="0"/>
          </a:p>
        </p:txBody>
      </p:sp>
      <p:sp>
        <p:nvSpPr>
          <p:cNvPr id="3" name="Content Placeholder 2"/>
          <p:cNvSpPr>
            <a:spLocks noGrp="1"/>
          </p:cNvSpPr>
          <p:nvPr>
            <p:ph sz="quarter" idx="14"/>
          </p:nvPr>
        </p:nvSpPr>
        <p:spPr>
          <a:xfrm>
            <a:off x="512763" y="759732"/>
            <a:ext cx="8047037" cy="5321754"/>
          </a:xfrm>
        </p:spPr>
        <p:txBody>
          <a:bodyPr/>
          <a:lstStyle/>
          <a:p>
            <a:pPr marL="400050" indent="-400050">
              <a:buFont typeface="+mj-lt"/>
              <a:buAutoNum type="romanUcPeriod"/>
            </a:pPr>
            <a:r>
              <a:rPr lang="fi-FI" sz="1800" u="sng" dirty="0" smtClean="0"/>
              <a:t>Strategic planning </a:t>
            </a:r>
            <a:r>
              <a:rPr lang="fi-FI" sz="1600" b="0" dirty="0" smtClean="0"/>
              <a:t>(e.g.: role of the institution, development strategy, strategy development and implementation, public information)</a:t>
            </a:r>
            <a:endParaRPr lang="fi-FI" sz="1600" dirty="0" smtClean="0"/>
          </a:p>
          <a:p>
            <a:pPr marL="400050" indent="-400050">
              <a:buFont typeface="+mj-lt"/>
              <a:buAutoNum type="romanUcPeriod"/>
            </a:pPr>
            <a:r>
              <a:rPr lang="fi-FI" sz="1800" u="sng" dirty="0" smtClean="0"/>
              <a:t>Management</a:t>
            </a:r>
            <a:r>
              <a:rPr lang="fi-FI" sz="1800" dirty="0" smtClean="0"/>
              <a:t> </a:t>
            </a:r>
            <a:r>
              <a:rPr lang="fi-FI" sz="1600" b="0" dirty="0" smtClean="0"/>
              <a:t>(e.g.: management structure, qualifications of staff members, allocation of financial resources, internal communication, internal QA system)</a:t>
            </a:r>
            <a:endParaRPr lang="fi-FI" sz="1600" dirty="0" smtClean="0"/>
          </a:p>
          <a:p>
            <a:pPr marL="400050" indent="-400050">
              <a:buFont typeface="+mj-lt"/>
              <a:buAutoNum type="romanUcPeriod"/>
            </a:pPr>
            <a:r>
              <a:rPr lang="fi-FI" sz="1800" u="sng" dirty="0" smtClean="0"/>
              <a:t>Human resources </a:t>
            </a:r>
            <a:r>
              <a:rPr lang="fi-FI" sz="1600" b="0" dirty="0" smtClean="0"/>
              <a:t>(e.g.: rights and responsibilities of staff members, monitoring and assessment of teaching staff, professional development, participation of staff in international exchange programmes)</a:t>
            </a:r>
            <a:endParaRPr lang="fi-FI" sz="1600" dirty="0" smtClean="0"/>
          </a:p>
          <a:p>
            <a:pPr marL="400050" indent="-400050">
              <a:buFont typeface="+mj-lt"/>
              <a:buAutoNum type="romanUcPeriod"/>
            </a:pPr>
            <a:r>
              <a:rPr lang="fi-FI" sz="1800" u="sng" dirty="0" smtClean="0"/>
              <a:t>Study programmes and their development </a:t>
            </a:r>
            <a:r>
              <a:rPr lang="fi-FI" sz="1600" b="0" dirty="0" smtClean="0"/>
              <a:t>(e.g.: design of the programmes, definition of the objectives and learning outcomes of programmes, teaching and learning methods, monitoring of programmes)</a:t>
            </a:r>
            <a:endParaRPr lang="fi-FI" sz="1600" dirty="0" smtClean="0"/>
          </a:p>
          <a:p>
            <a:pPr marL="400050" indent="-400050">
              <a:buFont typeface="+mj-lt"/>
              <a:buAutoNum type="romanUcPeriod"/>
            </a:pPr>
            <a:r>
              <a:rPr lang="fi-FI" sz="1800" u="sng" dirty="0" smtClean="0"/>
              <a:t>Students</a:t>
            </a:r>
            <a:r>
              <a:rPr lang="fi-FI" sz="1800" dirty="0" smtClean="0"/>
              <a:t> </a:t>
            </a:r>
            <a:r>
              <a:rPr lang="fi-FI" sz="1600" b="0" dirty="0" smtClean="0"/>
              <a:t>(e.g.: students’ rights and responsibilities, participation in decision-making, student assessment, flexible learning opportunities, international mobility, monitoring of graduate employment)</a:t>
            </a:r>
            <a:endParaRPr lang="fi-FI" sz="1800" dirty="0"/>
          </a:p>
          <a:p>
            <a:pPr marL="400050" indent="-400050">
              <a:buFont typeface="+mj-lt"/>
              <a:buAutoNum type="romanUcPeriod"/>
            </a:pPr>
            <a:r>
              <a:rPr lang="fi-FI" sz="1800" u="sng" dirty="0" smtClean="0"/>
              <a:t>Research activities </a:t>
            </a:r>
            <a:r>
              <a:rPr lang="fi-FI" sz="1600" b="0" dirty="0" smtClean="0"/>
              <a:t>(e.g.: objectives for scientific and research activity, measurement of the achievement of objectives, promotion of academic and ethical standards of research, student participation in research activities)</a:t>
            </a:r>
          </a:p>
          <a:p>
            <a:pPr marL="400050" indent="-400050">
              <a:buFont typeface="+mj-lt"/>
              <a:buAutoNum type="romanUcPeriod"/>
            </a:pPr>
            <a:r>
              <a:rPr lang="fi-FI" sz="1800" u="sng" dirty="0" smtClean="0"/>
              <a:t>Teaching and learning resources and support services </a:t>
            </a:r>
            <a:r>
              <a:rPr lang="fi-FI" sz="1600" b="0" dirty="0" smtClean="0"/>
              <a:t>(e.g.: teaching and learning infrastructure, learning materials, tutoring services, equal treatment of students, support of students’ learning)</a:t>
            </a:r>
            <a:endParaRPr lang="fi-FI" sz="1600" dirty="0" smtClean="0"/>
          </a:p>
          <a:p>
            <a:endParaRPr lang="fi-FI" sz="1800" dirty="0" smtClean="0"/>
          </a:p>
        </p:txBody>
      </p:sp>
      <p:sp>
        <p:nvSpPr>
          <p:cNvPr id="4" name="Date Placeholder 3"/>
          <p:cNvSpPr>
            <a:spLocks noGrp="1"/>
          </p:cNvSpPr>
          <p:nvPr>
            <p:ph type="dt" sz="half" idx="15"/>
          </p:nvPr>
        </p:nvSpPr>
        <p:spPr/>
        <p:txBody>
          <a:bodyPr/>
          <a:lstStyle/>
          <a:p>
            <a:pPr>
              <a:defRPr/>
            </a:pPr>
            <a:fld id="{685D6809-A696-4D0D-90FD-F3CC10D7004C}" type="datetime1">
              <a:rPr lang="fi-FI" smtClean="0"/>
              <a:t>26.9.2016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14</a:t>
            </a:fld>
            <a:endParaRPr lang="fi-FI" dirty="0"/>
          </a:p>
        </p:txBody>
      </p:sp>
    </p:spTree>
    <p:extLst>
      <p:ext uri="{BB962C8B-B14F-4D97-AF65-F5344CB8AC3E}">
        <p14:creationId xmlns:p14="http://schemas.microsoft.com/office/powerpoint/2010/main" val="262915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6000" dirty="0" smtClean="0"/>
              <a:t>Twinning – A tool to develop education and evaluation systems</a:t>
            </a:r>
            <a:endParaRPr lang="fi-FI" sz="6000" dirty="0"/>
          </a:p>
        </p:txBody>
      </p:sp>
    </p:spTree>
    <p:extLst>
      <p:ext uri="{BB962C8B-B14F-4D97-AF65-F5344CB8AC3E}">
        <p14:creationId xmlns:p14="http://schemas.microsoft.com/office/powerpoint/2010/main" val="32532128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fi-FI" sz="3200" dirty="0" smtClean="0"/>
              <a:t>Twinning project– Cooperation </a:t>
            </a:r>
            <a:r>
              <a:rPr lang="fi-FI" sz="3200" dirty="0"/>
              <a:t>B</a:t>
            </a:r>
            <a:r>
              <a:rPr lang="fi-FI" sz="3200" dirty="0" smtClean="0"/>
              <a:t>etween the EU and the Beneficiaries</a:t>
            </a:r>
            <a:endParaRPr lang="fi-FI" sz="3200" dirty="0"/>
          </a:p>
        </p:txBody>
      </p:sp>
      <p:sp>
        <p:nvSpPr>
          <p:cNvPr id="9" name="Content Placeholder 8"/>
          <p:cNvSpPr>
            <a:spLocks noGrp="1"/>
          </p:cNvSpPr>
          <p:nvPr>
            <p:ph sz="quarter" idx="14"/>
          </p:nvPr>
        </p:nvSpPr>
        <p:spPr>
          <a:xfrm>
            <a:off x="541338" y="1356360"/>
            <a:ext cx="8047037" cy="4808219"/>
          </a:xfrm>
        </p:spPr>
        <p:txBody>
          <a:bodyPr/>
          <a:lstStyle/>
          <a:p>
            <a:pPr marL="342900" indent="-342900">
              <a:buFont typeface="Wingdings" panose="05000000000000000000" pitchFamily="2" charset="2"/>
              <a:buChar char="§"/>
            </a:pPr>
            <a:r>
              <a:rPr lang="fi-FI" sz="2000" b="0" dirty="0" smtClean="0"/>
              <a:t>An instrument for cooperation between the public administrations of the EU Member States (MS) and the Beneficiary Countries (BC)</a:t>
            </a:r>
          </a:p>
          <a:p>
            <a:pPr marL="342900" indent="-342900">
              <a:buFont typeface="Wingdings" panose="05000000000000000000" pitchFamily="2" charset="2"/>
              <a:buChar char="§"/>
            </a:pPr>
            <a:r>
              <a:rPr lang="fi-FI" sz="1800" b="0" dirty="0" smtClean="0"/>
              <a:t>2 </a:t>
            </a:r>
            <a:r>
              <a:rPr lang="fi-FI" sz="1800" b="0" dirty="0"/>
              <a:t>years (September 2015 - ), budget 1,3 million euros</a:t>
            </a:r>
          </a:p>
          <a:p>
            <a:pPr marL="342900" indent="-342900">
              <a:buFont typeface="Wingdings" panose="05000000000000000000" pitchFamily="2" charset="2"/>
              <a:buChar char="§"/>
            </a:pPr>
            <a:r>
              <a:rPr lang="fi-FI" sz="1800" b="0" dirty="0"/>
              <a:t>EU Member States: </a:t>
            </a:r>
            <a:r>
              <a:rPr lang="fi-FI" sz="1800" b="0" dirty="0" smtClean="0"/>
              <a:t>Finland (FINEEC), Estonia (EKKA)</a:t>
            </a:r>
            <a:endParaRPr lang="fi-FI" sz="1800" b="0" dirty="0"/>
          </a:p>
          <a:p>
            <a:pPr marL="342900" indent="-342900">
              <a:buFont typeface="Wingdings" panose="05000000000000000000" pitchFamily="2" charset="2"/>
              <a:buChar char="§"/>
            </a:pPr>
            <a:r>
              <a:rPr lang="fi-FI" sz="1800" b="0" dirty="0" smtClean="0"/>
              <a:t>Actors in Azerbaijan: </a:t>
            </a:r>
            <a:endParaRPr lang="fi-FI" sz="1800" b="0" dirty="0"/>
          </a:p>
          <a:p>
            <a:pPr marL="582613" lvl="1" indent="-285750"/>
            <a:r>
              <a:rPr lang="fi-FI" sz="1600" b="0" dirty="0" smtClean="0">
                <a:solidFill>
                  <a:prstClr val="black"/>
                </a:solidFill>
              </a:rPr>
              <a:t>Ministry </a:t>
            </a:r>
            <a:r>
              <a:rPr lang="fi-FI" sz="1600" b="0" dirty="0">
                <a:solidFill>
                  <a:prstClr val="black"/>
                </a:solidFill>
              </a:rPr>
              <a:t>of Education (MoE)</a:t>
            </a:r>
          </a:p>
          <a:p>
            <a:pPr marL="582613" lvl="1" indent="-285750"/>
            <a:r>
              <a:rPr lang="fi-FI" sz="1600" b="0" dirty="0" smtClean="0">
                <a:solidFill>
                  <a:prstClr val="black"/>
                </a:solidFill>
              </a:rPr>
              <a:t>Higher </a:t>
            </a:r>
            <a:r>
              <a:rPr lang="fi-FI" sz="1600" b="0" dirty="0">
                <a:solidFill>
                  <a:prstClr val="black"/>
                </a:solidFill>
              </a:rPr>
              <a:t>Education Institutions (HEIs)</a:t>
            </a:r>
            <a:endParaRPr lang="fi-FI" sz="1600" b="0" dirty="0"/>
          </a:p>
          <a:p>
            <a:pPr marL="342900" indent="-342900">
              <a:buFont typeface="Wingdings" panose="05000000000000000000" pitchFamily="2" charset="2"/>
              <a:buChar char="§"/>
            </a:pPr>
            <a:r>
              <a:rPr lang="fi-FI" sz="1800" b="0" dirty="0"/>
              <a:t>The project aims at increasing the institutional capacities of the Ministry of Education and other key institutions for the development of Bologna related policies and the implementation of the EHEA objectives and reference tools </a:t>
            </a:r>
          </a:p>
          <a:p>
            <a:pPr marL="582613" lvl="1" indent="-285750"/>
            <a:r>
              <a:rPr lang="fi-FI" sz="1600" b="0" dirty="0" smtClean="0">
                <a:solidFill>
                  <a:prstClr val="black"/>
                </a:solidFill>
              </a:rPr>
              <a:t>4 </a:t>
            </a:r>
            <a:r>
              <a:rPr lang="fi-FI" sz="1600" b="0" dirty="0">
                <a:solidFill>
                  <a:prstClr val="black"/>
                </a:solidFill>
              </a:rPr>
              <a:t>thematical components: (i) legal framework, (ii) raising the capacity of </a:t>
            </a:r>
            <a:r>
              <a:rPr lang="fi-FI" sz="1600" b="0" dirty="0" smtClean="0">
                <a:solidFill>
                  <a:prstClr val="black"/>
                </a:solidFill>
              </a:rPr>
              <a:t>MoE</a:t>
            </a:r>
            <a:r>
              <a:rPr lang="fi-FI" sz="1600" b="0" dirty="0">
                <a:solidFill>
                  <a:prstClr val="black"/>
                </a:solidFill>
              </a:rPr>
              <a:t>, (iii) Qualifications Framework (AZ, EHEA), (iv) Standards </a:t>
            </a:r>
            <a:r>
              <a:rPr lang="fi-FI" sz="1600" b="0" dirty="0" smtClean="0">
                <a:solidFill>
                  <a:prstClr val="black"/>
                </a:solidFill>
              </a:rPr>
              <a:t>and Guidelines </a:t>
            </a:r>
            <a:r>
              <a:rPr lang="fi-FI" sz="1600" b="0" dirty="0">
                <a:solidFill>
                  <a:prstClr val="black"/>
                </a:solidFill>
              </a:rPr>
              <a:t>for Quality Assurance in Azerbaijan</a:t>
            </a:r>
          </a:p>
          <a:p>
            <a:pPr lvl="1" indent="0">
              <a:buNone/>
            </a:pPr>
            <a:r>
              <a:rPr lang="fi-FI" sz="1800" b="0" dirty="0" smtClean="0">
                <a:solidFill>
                  <a:prstClr val="black"/>
                </a:solidFill>
              </a:rPr>
              <a:t> </a:t>
            </a:r>
            <a:r>
              <a:rPr lang="fi-FI" sz="1800" b="0" dirty="0">
                <a:solidFill>
                  <a:prstClr val="black"/>
                </a:solidFill>
              </a:rPr>
              <a:t>→ </a:t>
            </a:r>
            <a:r>
              <a:rPr lang="fi-FI" sz="1600" dirty="0">
                <a:solidFill>
                  <a:prstClr val="black"/>
                </a:solidFill>
              </a:rPr>
              <a:t>increasing the institutional capacities of MoE and HEIs</a:t>
            </a:r>
          </a:p>
          <a:p>
            <a:pPr lvl="1" indent="0">
              <a:buNone/>
            </a:pPr>
            <a:r>
              <a:rPr lang="fi-FI" sz="1600" dirty="0" smtClean="0">
                <a:solidFill>
                  <a:prstClr val="black"/>
                </a:solidFill>
              </a:rPr>
              <a:t> </a:t>
            </a:r>
            <a:r>
              <a:rPr lang="fi-FI" sz="1800" dirty="0">
                <a:solidFill>
                  <a:prstClr val="black"/>
                </a:solidFill>
              </a:rPr>
              <a:t>→</a:t>
            </a:r>
            <a:r>
              <a:rPr lang="fi-FI" sz="1600" dirty="0">
                <a:solidFill>
                  <a:prstClr val="black"/>
                </a:solidFill>
              </a:rPr>
              <a:t> increased integration into the European Higher Education Area (EHEA)</a:t>
            </a:r>
          </a:p>
          <a:p>
            <a:pPr marL="582613" lvl="1" indent="-285750"/>
            <a:endParaRPr lang="fi-FI" sz="1300" dirty="0">
              <a:solidFill>
                <a:prstClr val="black"/>
              </a:solidFill>
            </a:endParaRPr>
          </a:p>
          <a:p>
            <a:endParaRPr lang="fi-FI" sz="1800" b="0" dirty="0" smtClean="0">
              <a:solidFill>
                <a:prstClr val="black"/>
              </a:solidFill>
            </a:endParaRPr>
          </a:p>
          <a:p>
            <a:endParaRPr lang="fi-FI" sz="1800" b="0" dirty="0" smtClean="0">
              <a:solidFill>
                <a:prstClr val="black"/>
              </a:solidFill>
            </a:endParaRPr>
          </a:p>
          <a:p>
            <a:pPr marL="342900" indent="-342900">
              <a:buFont typeface="Arial" panose="020B0604020202020204" pitchFamily="34" charset="0"/>
              <a:buChar char="•"/>
            </a:pPr>
            <a:endParaRPr lang="fi-FI" b="0" dirty="0"/>
          </a:p>
          <a:p>
            <a:endParaRPr lang="fi-FI" b="0" dirty="0"/>
          </a:p>
        </p:txBody>
      </p:sp>
      <p:sp>
        <p:nvSpPr>
          <p:cNvPr id="5" name="Date Placeholder 4"/>
          <p:cNvSpPr>
            <a:spLocks noGrp="1"/>
          </p:cNvSpPr>
          <p:nvPr>
            <p:ph type="dt" sz="half" idx="15"/>
          </p:nvPr>
        </p:nvSpPr>
        <p:spPr/>
        <p:txBody>
          <a:bodyPr/>
          <a:lstStyle/>
          <a:p>
            <a:pPr>
              <a:defRPr/>
            </a:pPr>
            <a:r>
              <a:rPr lang="fi-FI" dirty="0" smtClean="0"/>
              <a:t>10.6.2016</a:t>
            </a:r>
            <a:endParaRPr lang="fi-FI" dirty="0"/>
          </a:p>
        </p:txBody>
      </p:sp>
    </p:spTree>
    <p:extLst>
      <p:ext uri="{BB962C8B-B14F-4D97-AF65-F5344CB8AC3E}">
        <p14:creationId xmlns:p14="http://schemas.microsoft.com/office/powerpoint/2010/main" val="378974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sz="quarter" idx="14"/>
          </p:nvPr>
        </p:nvSpPr>
        <p:spPr>
          <a:xfrm>
            <a:off x="541338" y="617221"/>
            <a:ext cx="8047037" cy="5319346"/>
          </a:xfrm>
        </p:spPr>
        <p:txBody>
          <a:bodyPr/>
          <a:lstStyle/>
          <a:p>
            <a:r>
              <a:rPr lang="fi-FI" sz="1800" dirty="0" smtClean="0">
                <a:solidFill>
                  <a:prstClr val="black"/>
                </a:solidFill>
              </a:rPr>
              <a:t>Component 4</a:t>
            </a:r>
            <a:r>
              <a:rPr lang="fi-FI" sz="1800" b="0" dirty="0" smtClean="0">
                <a:solidFill>
                  <a:prstClr val="black"/>
                </a:solidFill>
              </a:rPr>
              <a:t>	 </a:t>
            </a:r>
          </a:p>
          <a:p>
            <a:r>
              <a:rPr lang="fi-FI" sz="1800" b="0" dirty="0">
                <a:solidFill>
                  <a:prstClr val="black"/>
                </a:solidFill>
              </a:rPr>
              <a:t>	</a:t>
            </a:r>
            <a:r>
              <a:rPr lang="fi-FI" sz="1800" b="0" dirty="0" smtClean="0">
                <a:solidFill>
                  <a:prstClr val="black"/>
                </a:solidFill>
              </a:rPr>
              <a:t> → </a:t>
            </a:r>
            <a:r>
              <a:rPr lang="fi-FI" sz="1800" b="0" dirty="0">
                <a:solidFill>
                  <a:prstClr val="black"/>
                </a:solidFill>
              </a:rPr>
              <a:t>strengthening the self-evaluation capacity of HEIs</a:t>
            </a:r>
          </a:p>
          <a:p>
            <a:r>
              <a:rPr lang="fi-FI" sz="1800" b="0" dirty="0">
                <a:solidFill>
                  <a:prstClr val="black"/>
                </a:solidFill>
              </a:rPr>
              <a:t>	 → developing the Standards and Guidelines for QA in higher education in 	Azerbaijan in cooperation with the local experts and carrying out pilot 	external evaluations in 3 HEIs</a:t>
            </a:r>
          </a:p>
          <a:p>
            <a:r>
              <a:rPr lang="fi-FI" sz="1800" b="0" dirty="0">
                <a:solidFill>
                  <a:prstClr val="black"/>
                </a:solidFill>
              </a:rPr>
              <a:t>	 → based on the results of the external evaluations, updating the 	Standards and Guidelines for QA and creating a roadmap for developing 	the higher education system (support to the creation of a QA Agency</a:t>
            </a:r>
            <a:r>
              <a:rPr lang="fi-FI" sz="1800" b="0" dirty="0" smtClean="0">
                <a:solidFill>
                  <a:prstClr val="black"/>
                </a:solidFill>
              </a:rPr>
              <a:t>)</a:t>
            </a:r>
          </a:p>
          <a:p>
            <a:endParaRPr lang="fi-FI" sz="1800" b="0" dirty="0">
              <a:solidFill>
                <a:prstClr val="black"/>
              </a:solidFill>
            </a:endParaRPr>
          </a:p>
          <a:p>
            <a:endParaRPr lang="fi-FI" sz="1800" b="0" dirty="0" smtClean="0">
              <a:solidFill>
                <a:prstClr val="black"/>
              </a:solidFill>
            </a:endParaRPr>
          </a:p>
          <a:p>
            <a:pPr algn="ctr"/>
            <a:r>
              <a:rPr lang="fi-FI" sz="2000" dirty="0" smtClean="0">
                <a:solidFill>
                  <a:prstClr val="black"/>
                </a:solidFill>
              </a:rPr>
              <a:t>For further information, please visit the website of the project:</a:t>
            </a:r>
          </a:p>
          <a:p>
            <a:pPr algn="ctr"/>
            <a:r>
              <a:rPr lang="fi-FI" sz="2800" dirty="0" smtClean="0">
                <a:solidFill>
                  <a:schemeClr val="accent1"/>
                </a:solidFill>
              </a:rPr>
              <a:t>www.ehea.edu.az</a:t>
            </a:r>
            <a:r>
              <a:rPr lang="fi-FI" sz="2800" dirty="0">
                <a:solidFill>
                  <a:schemeClr val="accent1"/>
                </a:solidFill>
              </a:rPr>
              <a:t>/</a:t>
            </a:r>
          </a:p>
          <a:p>
            <a:endParaRPr lang="fi-FI" sz="1800" dirty="0"/>
          </a:p>
        </p:txBody>
      </p:sp>
      <p:sp>
        <p:nvSpPr>
          <p:cNvPr id="4" name="Päivämäärän paikkamerkki 3"/>
          <p:cNvSpPr>
            <a:spLocks noGrp="1"/>
          </p:cNvSpPr>
          <p:nvPr>
            <p:ph type="dt" sz="half" idx="15"/>
          </p:nvPr>
        </p:nvSpPr>
        <p:spPr/>
        <p:txBody>
          <a:bodyPr/>
          <a:lstStyle/>
          <a:p>
            <a:pPr>
              <a:defRPr/>
            </a:pPr>
            <a:r>
              <a:rPr lang="fi-FI" dirty="0" smtClean="0"/>
              <a:t>10.6.2016</a:t>
            </a:r>
            <a:endParaRPr lang="fi-FI" dirty="0"/>
          </a:p>
        </p:txBody>
      </p:sp>
    </p:spTree>
    <p:extLst>
      <p:ext uri="{BB962C8B-B14F-4D97-AF65-F5344CB8AC3E}">
        <p14:creationId xmlns:p14="http://schemas.microsoft.com/office/powerpoint/2010/main" val="3299779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r>
              <a:rPr lang="fi-FI" dirty="0" smtClean="0"/>
              <a:t>Objectives of the training</a:t>
            </a:r>
            <a:endParaRPr lang="fi-FI" dirty="0"/>
          </a:p>
        </p:txBody>
      </p:sp>
      <p:sp>
        <p:nvSpPr>
          <p:cNvPr id="9" name="Content Placeholder 8"/>
          <p:cNvSpPr>
            <a:spLocks noGrp="1"/>
          </p:cNvSpPr>
          <p:nvPr>
            <p:ph sz="quarter" idx="14"/>
          </p:nvPr>
        </p:nvSpPr>
        <p:spPr>
          <a:xfrm>
            <a:off x="541338" y="1356360"/>
            <a:ext cx="8047037" cy="4808219"/>
          </a:xfrm>
        </p:spPr>
        <p:txBody>
          <a:bodyPr/>
          <a:lstStyle/>
          <a:p>
            <a:pPr marL="342900" indent="-342900">
              <a:buFont typeface="Arial" panose="020B0604020202020204" pitchFamily="34" charset="0"/>
              <a:buChar char="•"/>
            </a:pPr>
            <a:r>
              <a:rPr lang="fi-FI" b="0" dirty="0" smtClean="0"/>
              <a:t>To get acquainted with the framework of the new Azerbaijani Standards and Guidelines for QA of higher education</a:t>
            </a:r>
          </a:p>
          <a:p>
            <a:pPr marL="342900" indent="-342900">
              <a:buFont typeface="Arial" panose="020B0604020202020204" pitchFamily="34" charset="0"/>
              <a:buChar char="•"/>
            </a:pPr>
            <a:endParaRPr lang="fi-FI" b="0" dirty="0"/>
          </a:p>
          <a:p>
            <a:pPr marL="342900" indent="-342900">
              <a:buFont typeface="Arial" panose="020B0604020202020204" pitchFamily="34" charset="0"/>
              <a:buChar char="•"/>
            </a:pPr>
            <a:r>
              <a:rPr lang="fi-FI" b="0" dirty="0" smtClean="0"/>
              <a:t>To support the capacity of the pilot university’s staff to develop its quality system by giving examples of good practice in internal QA from Finland</a:t>
            </a:r>
          </a:p>
          <a:p>
            <a:pPr marL="342900" indent="-342900">
              <a:buFont typeface="Arial" panose="020B0604020202020204" pitchFamily="34" charset="0"/>
              <a:buChar char="•"/>
            </a:pPr>
            <a:endParaRPr lang="fi-FI" b="0" dirty="0"/>
          </a:p>
          <a:p>
            <a:pPr marL="342900" indent="-342900">
              <a:buFont typeface="Arial" panose="020B0604020202020204" pitchFamily="34" charset="0"/>
              <a:buChar char="•"/>
            </a:pPr>
            <a:r>
              <a:rPr lang="fi-FI" b="0" dirty="0" smtClean="0"/>
              <a:t>To support the capacity of the pilot university’s staff to conduct a self-evaluation for the pilot</a:t>
            </a:r>
            <a:r>
              <a:rPr lang="fi-FI" b="0" dirty="0"/>
              <a:t> </a:t>
            </a:r>
            <a:endParaRPr lang="fi-FI" b="0" dirty="0" smtClean="0"/>
          </a:p>
          <a:p>
            <a:pPr marL="342900" indent="-342900">
              <a:buFont typeface="Arial" panose="020B0604020202020204" pitchFamily="34" charset="0"/>
              <a:buChar char="•"/>
            </a:pPr>
            <a:endParaRPr lang="fi-FI" b="0" dirty="0"/>
          </a:p>
        </p:txBody>
      </p:sp>
      <p:sp>
        <p:nvSpPr>
          <p:cNvPr id="5" name="Date Placeholder 4"/>
          <p:cNvSpPr>
            <a:spLocks noGrp="1"/>
          </p:cNvSpPr>
          <p:nvPr>
            <p:ph type="dt" sz="half" idx="15"/>
          </p:nvPr>
        </p:nvSpPr>
        <p:spPr/>
        <p:txBody>
          <a:bodyPr/>
          <a:lstStyle/>
          <a:p>
            <a:pPr>
              <a:defRPr/>
            </a:pPr>
            <a:r>
              <a:rPr lang="fi-FI" dirty="0" smtClean="0"/>
              <a:t>10.6.2016</a:t>
            </a:r>
            <a:endParaRPr lang="fi-FI" dirty="0"/>
          </a:p>
        </p:txBody>
      </p:sp>
    </p:spTree>
    <p:extLst>
      <p:ext uri="{BB962C8B-B14F-4D97-AF65-F5344CB8AC3E}">
        <p14:creationId xmlns:p14="http://schemas.microsoft.com/office/powerpoint/2010/main" val="1135664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sz="5400" dirty="0" smtClean="0"/>
              <a:t/>
            </a:r>
            <a:br>
              <a:rPr lang="fi-FI" sz="5400" dirty="0" smtClean="0"/>
            </a:br>
            <a:r>
              <a:rPr lang="fi-FI" sz="5400" dirty="0" smtClean="0"/>
              <a:t>Finnish Education Evaluation Centre</a:t>
            </a:r>
            <a:br>
              <a:rPr lang="fi-FI" sz="5400" dirty="0" smtClean="0"/>
            </a:br>
            <a:r>
              <a:rPr lang="fi-FI" sz="5400" dirty="0" smtClean="0"/>
              <a:t>FINEEC</a:t>
            </a:r>
            <a:endParaRPr lang="fi-FI" sz="5400" dirty="0"/>
          </a:p>
        </p:txBody>
      </p:sp>
    </p:spTree>
    <p:extLst>
      <p:ext uri="{BB962C8B-B14F-4D97-AF65-F5344CB8AC3E}">
        <p14:creationId xmlns:p14="http://schemas.microsoft.com/office/powerpoint/2010/main" val="409934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Autofit/>
          </a:bodyPr>
          <a:lstStyle/>
          <a:p>
            <a:pPr>
              <a:defRPr/>
            </a:pPr>
            <a:r>
              <a:rPr lang="fi-FI" dirty="0"/>
              <a:t>From pre-school to higher education</a:t>
            </a:r>
          </a:p>
        </p:txBody>
      </p:sp>
      <p:sp>
        <p:nvSpPr>
          <p:cNvPr id="3" name="Sisällön paikkamerkki 2"/>
          <p:cNvSpPr>
            <a:spLocks noGrp="1"/>
          </p:cNvSpPr>
          <p:nvPr>
            <p:ph sz="quarter" idx="14"/>
          </p:nvPr>
        </p:nvSpPr>
        <p:spPr>
          <a:xfrm>
            <a:off x="555337" y="1059544"/>
            <a:ext cx="8047037" cy="4768146"/>
          </a:xfrm>
        </p:spPr>
        <p:txBody>
          <a:bodyPr>
            <a:normAutofit lnSpcReduction="10000"/>
          </a:bodyPr>
          <a:lstStyle/>
          <a:p>
            <a:r>
              <a:rPr lang="fi-FI" sz="2000" dirty="0">
                <a:solidFill>
                  <a:schemeClr val="accent1"/>
                </a:solidFill>
              </a:rPr>
              <a:t>The agency has a national responsibility </a:t>
            </a:r>
            <a:r>
              <a:rPr lang="fi-FI" sz="2000" dirty="0" smtClean="0">
                <a:solidFill>
                  <a:schemeClr val="accent1"/>
                </a:solidFill>
              </a:rPr>
              <a:t>to </a:t>
            </a:r>
            <a:r>
              <a:rPr lang="fi-FI" sz="2000" dirty="0">
                <a:solidFill>
                  <a:schemeClr val="accent1"/>
                </a:solidFill>
              </a:rPr>
              <a:t>evaluate:</a:t>
            </a:r>
            <a:r>
              <a:rPr lang="fi-FI" sz="2400" dirty="0" smtClean="0"/>
              <a:t> </a:t>
            </a:r>
          </a:p>
          <a:p>
            <a:pPr marL="342900" indent="-342900">
              <a:buFont typeface="Wingdings" panose="05000000000000000000" pitchFamily="2" charset="2"/>
              <a:buChar char="§"/>
            </a:pPr>
            <a:r>
              <a:rPr lang="fi-FI" sz="1900" dirty="0" smtClean="0"/>
              <a:t>Early childhood and pre-primary </a:t>
            </a:r>
          </a:p>
          <a:p>
            <a:r>
              <a:rPr lang="fi-FI" sz="1900" dirty="0"/>
              <a:t>	</a:t>
            </a:r>
            <a:r>
              <a:rPr lang="fi-FI" sz="1900" dirty="0" smtClean="0"/>
              <a:t>education</a:t>
            </a:r>
          </a:p>
          <a:p>
            <a:pPr marL="342900" indent="-342900">
              <a:buFont typeface="Wingdings" panose="05000000000000000000" pitchFamily="2" charset="2"/>
              <a:buChar char="§"/>
            </a:pPr>
            <a:r>
              <a:rPr lang="fi-FI" sz="1900" dirty="0" smtClean="0"/>
              <a:t>Upper secondary education</a:t>
            </a:r>
          </a:p>
          <a:p>
            <a:pPr marL="342900" indent="-342900">
              <a:buFont typeface="Wingdings" panose="05000000000000000000" pitchFamily="2" charset="2"/>
              <a:buChar char="§"/>
            </a:pPr>
            <a:r>
              <a:rPr lang="fi-FI" sz="1900" dirty="0" smtClean="0"/>
              <a:t>Vocational education and training</a:t>
            </a:r>
          </a:p>
          <a:p>
            <a:pPr marL="342900" indent="-342900">
              <a:buFont typeface="Wingdings" panose="05000000000000000000" pitchFamily="2" charset="2"/>
              <a:buChar char="§"/>
            </a:pPr>
            <a:r>
              <a:rPr lang="fi-FI" sz="1900" dirty="0" smtClean="0"/>
              <a:t>Basic education in arts</a:t>
            </a:r>
          </a:p>
          <a:p>
            <a:pPr marL="342900" indent="-342900">
              <a:buFont typeface="Wingdings" panose="05000000000000000000" pitchFamily="2" charset="2"/>
              <a:buChar char="§"/>
            </a:pPr>
            <a:r>
              <a:rPr lang="fi-FI" sz="1900" dirty="0" smtClean="0"/>
              <a:t>Liberal adult education </a:t>
            </a:r>
          </a:p>
          <a:p>
            <a:pPr marL="342900" indent="-342900">
              <a:buFont typeface="Wingdings" panose="05000000000000000000" pitchFamily="2" charset="2"/>
              <a:buChar char="§"/>
            </a:pPr>
            <a:r>
              <a:rPr lang="fi-FI" sz="1900" dirty="0" smtClean="0"/>
              <a:t>Adult education</a:t>
            </a:r>
          </a:p>
          <a:p>
            <a:pPr marL="342900" indent="-342900">
              <a:buFont typeface="Wingdings" panose="05000000000000000000" pitchFamily="2" charset="2"/>
              <a:buChar char="§"/>
            </a:pPr>
            <a:r>
              <a:rPr lang="fi-FI" sz="1900" dirty="0"/>
              <a:t>Higher education </a:t>
            </a:r>
          </a:p>
          <a:p>
            <a:pPr marL="342900" indent="-342900">
              <a:buFont typeface="Wingdings" panose="05000000000000000000" pitchFamily="2" charset="2"/>
              <a:buChar char="§"/>
            </a:pPr>
            <a:endParaRPr lang="en-US" sz="1900" dirty="0" smtClean="0">
              <a:solidFill>
                <a:schemeClr val="accent1"/>
              </a:solidFill>
            </a:endParaRPr>
          </a:p>
          <a:p>
            <a:r>
              <a:rPr lang="en-US" sz="2000" dirty="0" smtClean="0">
                <a:solidFill>
                  <a:schemeClr val="accent1"/>
                </a:solidFill>
              </a:rPr>
              <a:t>To </a:t>
            </a:r>
            <a:r>
              <a:rPr lang="en-US" sz="2000" dirty="0">
                <a:solidFill>
                  <a:schemeClr val="accent1"/>
                </a:solidFill>
              </a:rPr>
              <a:t>support education providers </a:t>
            </a:r>
            <a:endParaRPr lang="en-US" sz="2000" dirty="0" smtClean="0">
              <a:solidFill>
                <a:schemeClr val="accent1"/>
              </a:solidFill>
            </a:endParaRPr>
          </a:p>
          <a:p>
            <a:r>
              <a:rPr lang="en-US" sz="2000" dirty="0">
                <a:solidFill>
                  <a:schemeClr val="accent1"/>
                </a:solidFill>
              </a:rPr>
              <a:t>	</a:t>
            </a:r>
            <a:r>
              <a:rPr lang="en-US" sz="2000" dirty="0" smtClean="0">
                <a:solidFill>
                  <a:schemeClr val="accent1"/>
                </a:solidFill>
              </a:rPr>
              <a:t>and </a:t>
            </a:r>
            <a:r>
              <a:rPr lang="en-US" sz="2000" dirty="0">
                <a:solidFill>
                  <a:schemeClr val="accent1"/>
                </a:solidFill>
              </a:rPr>
              <a:t>higher education institutions</a:t>
            </a:r>
          </a:p>
          <a:p>
            <a:r>
              <a:rPr lang="en-US" sz="2000" dirty="0">
                <a:solidFill>
                  <a:schemeClr val="accent1"/>
                </a:solidFill>
              </a:rPr>
              <a:t>To develop the evaluation of </a:t>
            </a:r>
            <a:endParaRPr lang="en-US" sz="2000" dirty="0" smtClean="0">
              <a:solidFill>
                <a:schemeClr val="accent1"/>
              </a:solidFill>
            </a:endParaRPr>
          </a:p>
          <a:p>
            <a:r>
              <a:rPr lang="en-US" sz="2000" dirty="0">
                <a:solidFill>
                  <a:schemeClr val="accent1"/>
                </a:solidFill>
              </a:rPr>
              <a:t>	</a:t>
            </a:r>
            <a:r>
              <a:rPr lang="en-US" sz="2000" dirty="0" smtClean="0">
                <a:solidFill>
                  <a:schemeClr val="accent1"/>
                </a:solidFill>
              </a:rPr>
              <a:t>education</a:t>
            </a:r>
            <a:endParaRPr lang="en-US" sz="2000" dirty="0">
              <a:solidFill>
                <a:schemeClr val="accent1"/>
              </a:solidFill>
            </a:endParaRPr>
          </a:p>
          <a:p>
            <a:pPr marL="342900" indent="-342900">
              <a:buFont typeface="Wingdings" panose="05000000000000000000" pitchFamily="2" charset="2"/>
              <a:buChar char="§"/>
            </a:pPr>
            <a:endParaRPr lang="fi-FI" sz="1900" dirty="0">
              <a:solidFill>
                <a:schemeClr val="accent1"/>
              </a:solidFill>
            </a:endParaRPr>
          </a:p>
        </p:txBody>
      </p:sp>
      <p:sp>
        <p:nvSpPr>
          <p:cNvPr id="4" name="Dian numeron paikkamerkki 3"/>
          <p:cNvSpPr>
            <a:spLocks noGrp="1"/>
          </p:cNvSpPr>
          <p:nvPr>
            <p:ph type="sldNum" sz="quarter" idx="17"/>
          </p:nvPr>
        </p:nvSpPr>
        <p:spPr/>
        <p:txBody>
          <a:bodyPr/>
          <a:lstStyle/>
          <a:p>
            <a:fld id="{139301F4-86FD-4910-9F5A-C4CF14468D5D}" type="slidenum">
              <a:rPr lang="fi-FI" smtClean="0"/>
              <a:t>7</a:t>
            </a:fld>
            <a:endParaRPr lang="fi-FI" dirty="0"/>
          </a:p>
        </p:txBody>
      </p:sp>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368" y="1676405"/>
            <a:ext cx="4043482" cy="1881452"/>
          </a:xfrm>
          <a:prstGeom prst="rect">
            <a:avLst/>
          </a:prstGeom>
        </p:spPr>
      </p:pic>
      <p:pic>
        <p:nvPicPr>
          <p:cNvPr id="6" name="Kuva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53368" y="3634062"/>
            <a:ext cx="4043482" cy="2492101"/>
          </a:xfrm>
          <a:prstGeom prst="rect">
            <a:avLst/>
          </a:prstGeom>
        </p:spPr>
      </p:pic>
    </p:spTree>
    <p:extLst>
      <p:ext uri="{BB962C8B-B14F-4D97-AF65-F5344CB8AC3E}">
        <p14:creationId xmlns:p14="http://schemas.microsoft.com/office/powerpoint/2010/main" val="4181328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defRPr/>
            </a:pPr>
            <a:r>
              <a:rPr lang="fi-FI" dirty="0"/>
              <a:t>Evaluations of higher education </a:t>
            </a:r>
          </a:p>
        </p:txBody>
      </p:sp>
      <p:sp>
        <p:nvSpPr>
          <p:cNvPr id="3" name="Sisällön paikkamerkki 2"/>
          <p:cNvSpPr>
            <a:spLocks noGrp="1"/>
          </p:cNvSpPr>
          <p:nvPr>
            <p:ph sz="quarter" idx="14"/>
          </p:nvPr>
        </p:nvSpPr>
        <p:spPr>
          <a:xfrm>
            <a:off x="381954" y="1317718"/>
            <a:ext cx="8047037" cy="4250891"/>
          </a:xfrm>
        </p:spPr>
        <p:txBody>
          <a:bodyPr/>
          <a:lstStyle/>
          <a:p>
            <a:r>
              <a:rPr lang="fi-FI" sz="1800" dirty="0">
                <a:solidFill>
                  <a:schemeClr val="accent1"/>
                </a:solidFill>
                <a:latin typeface="+mn-lt"/>
              </a:rPr>
              <a:t>Audits of Quality S</a:t>
            </a:r>
            <a:r>
              <a:rPr lang="fi-FI" sz="1800" dirty="0" smtClean="0">
                <a:solidFill>
                  <a:schemeClr val="accent1"/>
                </a:solidFill>
                <a:latin typeface="+mn-lt"/>
              </a:rPr>
              <a:t>ystems </a:t>
            </a:r>
            <a:r>
              <a:rPr lang="fi-FI" sz="1800" dirty="0">
                <a:solidFill>
                  <a:schemeClr val="accent1"/>
                </a:solidFill>
                <a:latin typeface="+mn-lt"/>
              </a:rPr>
              <a:t>of HEI`s</a:t>
            </a:r>
          </a:p>
          <a:p>
            <a:pPr marL="285750" indent="-285750">
              <a:buFont typeface="Wingdings" panose="05000000000000000000" pitchFamily="2" charset="2"/>
              <a:buChar char="§"/>
            </a:pPr>
            <a:r>
              <a:rPr lang="fi-FI" sz="1800" b="0" dirty="0" smtClean="0">
                <a:latin typeface="+mn-lt"/>
              </a:rPr>
              <a:t>Universities </a:t>
            </a:r>
            <a:r>
              <a:rPr lang="fi-FI" sz="1800" b="0" dirty="0">
                <a:latin typeface="+mn-lt"/>
              </a:rPr>
              <a:t>and Universities of Applied </a:t>
            </a:r>
            <a:r>
              <a:rPr lang="fi-FI" sz="1800" b="0" dirty="0" smtClean="0">
                <a:latin typeface="+mn-lt"/>
              </a:rPr>
              <a:t>Sciences</a:t>
            </a:r>
          </a:p>
          <a:p>
            <a:pPr marL="285750" indent="-285750">
              <a:buFont typeface="Wingdings" panose="05000000000000000000" pitchFamily="2" charset="2"/>
              <a:buChar char="§"/>
            </a:pPr>
            <a:r>
              <a:rPr lang="fi-FI" sz="1800" b="0" dirty="0" smtClean="0">
                <a:latin typeface="+mn-lt"/>
              </a:rPr>
              <a:t>Since 2005; all HEIs have been audited once, 2nd audit round ongoing</a:t>
            </a:r>
            <a:endParaRPr lang="fi-FI" sz="1800" b="0" dirty="0">
              <a:latin typeface="+mn-lt"/>
            </a:endParaRPr>
          </a:p>
          <a:p>
            <a:endParaRPr lang="fi-FI" sz="1800" dirty="0">
              <a:latin typeface="+mn-lt"/>
            </a:endParaRPr>
          </a:p>
          <a:p>
            <a:r>
              <a:rPr lang="fi-FI" sz="1800" dirty="0">
                <a:solidFill>
                  <a:schemeClr val="accent1"/>
                </a:solidFill>
                <a:latin typeface="+mn-lt"/>
              </a:rPr>
              <a:t>Thematic </a:t>
            </a:r>
            <a:r>
              <a:rPr lang="fi-FI" sz="1800" dirty="0" smtClean="0">
                <a:solidFill>
                  <a:schemeClr val="accent1"/>
                </a:solidFill>
                <a:latin typeface="+mn-lt"/>
              </a:rPr>
              <a:t>evaluations, for example:</a:t>
            </a:r>
            <a:endParaRPr lang="fi-FI" sz="1800" dirty="0">
              <a:solidFill>
                <a:schemeClr val="accent1"/>
              </a:solidFill>
              <a:latin typeface="+mn-lt"/>
            </a:endParaRPr>
          </a:p>
          <a:p>
            <a:pPr lvl="1"/>
            <a:r>
              <a:rPr lang="en-US" sz="1800" dirty="0">
                <a:latin typeface="+mn-lt"/>
              </a:rPr>
              <a:t>Study paths and working life co-operation between vocational education and training and professional higher education (</a:t>
            </a:r>
            <a:r>
              <a:rPr lang="en-US" sz="1800" dirty="0" smtClean="0">
                <a:latin typeface="+mn-lt"/>
              </a:rPr>
              <a:t>ongoing</a:t>
            </a:r>
            <a:r>
              <a:rPr lang="en-US" sz="1800" dirty="0">
                <a:latin typeface="+mn-lt"/>
              </a:rPr>
              <a:t>)</a:t>
            </a:r>
            <a:endParaRPr lang="fi-FI" sz="1800" dirty="0">
              <a:latin typeface="+mn-lt"/>
            </a:endParaRPr>
          </a:p>
          <a:p>
            <a:pPr lvl="1"/>
            <a:r>
              <a:rPr lang="fi-FI" sz="1800" dirty="0" smtClean="0">
                <a:latin typeface="+mn-lt"/>
              </a:rPr>
              <a:t>National evaluation on doctoral education</a:t>
            </a:r>
          </a:p>
          <a:p>
            <a:pPr lvl="1"/>
            <a:r>
              <a:rPr lang="fi-FI" sz="1800" dirty="0" smtClean="0">
                <a:latin typeface="+mn-lt"/>
              </a:rPr>
              <a:t>National evaluation on RDI activities in the UAS sector</a:t>
            </a:r>
            <a:endParaRPr lang="fi-FI" sz="1800" dirty="0">
              <a:latin typeface="+mn-lt"/>
            </a:endParaRPr>
          </a:p>
          <a:p>
            <a:endParaRPr lang="fi-FI" sz="1800" dirty="0">
              <a:latin typeface="+mn-lt"/>
            </a:endParaRPr>
          </a:p>
          <a:p>
            <a:r>
              <a:rPr lang="fi-FI" sz="1800" dirty="0">
                <a:solidFill>
                  <a:schemeClr val="tx2"/>
                </a:solidFill>
                <a:latin typeface="+mn-lt"/>
              </a:rPr>
              <a:t>Evaluations of educational </a:t>
            </a:r>
            <a:r>
              <a:rPr lang="fi-FI" sz="1800" dirty="0" smtClean="0">
                <a:solidFill>
                  <a:schemeClr val="tx2"/>
                </a:solidFill>
                <a:latin typeface="+mn-lt"/>
              </a:rPr>
              <a:t>fields, for example:</a:t>
            </a:r>
            <a:endParaRPr lang="fi-FI" sz="1800" dirty="0">
              <a:solidFill>
                <a:schemeClr val="tx2"/>
              </a:solidFill>
              <a:latin typeface="+mn-lt"/>
            </a:endParaRPr>
          </a:p>
          <a:p>
            <a:pPr marL="285750" indent="-285750">
              <a:buFont typeface="Wingdings" panose="05000000000000000000" pitchFamily="2" charset="2"/>
              <a:buChar char="§"/>
            </a:pPr>
            <a:r>
              <a:rPr lang="fi-FI" sz="1800" b="0" dirty="0">
                <a:latin typeface="+mn-lt"/>
              </a:rPr>
              <a:t>Education and training in early childhood </a:t>
            </a:r>
            <a:r>
              <a:rPr lang="fi-FI" sz="1800" b="0" dirty="0" smtClean="0">
                <a:latin typeface="+mn-lt"/>
              </a:rPr>
              <a:t>education</a:t>
            </a:r>
          </a:p>
          <a:p>
            <a:pPr marL="285750" indent="-285750">
              <a:buFont typeface="Wingdings" panose="05000000000000000000" pitchFamily="2" charset="2"/>
              <a:buChar char="§"/>
            </a:pPr>
            <a:endParaRPr lang="fi-FI" sz="1800" dirty="0" smtClean="0">
              <a:latin typeface="+mn-lt"/>
            </a:endParaRPr>
          </a:p>
          <a:p>
            <a:r>
              <a:rPr lang="fi-FI" sz="1800" dirty="0" smtClean="0">
                <a:solidFill>
                  <a:schemeClr val="accent1"/>
                </a:solidFill>
                <a:latin typeface="+mn-lt"/>
              </a:rPr>
              <a:t>Voluntary Engineering </a:t>
            </a:r>
            <a:r>
              <a:rPr lang="fi-FI" sz="1800" dirty="0">
                <a:solidFill>
                  <a:schemeClr val="accent1"/>
                </a:solidFill>
                <a:latin typeface="+mn-lt"/>
              </a:rPr>
              <a:t>Programme </a:t>
            </a:r>
            <a:r>
              <a:rPr lang="fi-FI" sz="1800" dirty="0" smtClean="0">
                <a:solidFill>
                  <a:schemeClr val="accent1"/>
                </a:solidFill>
                <a:latin typeface="+mn-lt"/>
              </a:rPr>
              <a:t>Accreditations (EUR-ACE)</a:t>
            </a:r>
            <a:endParaRPr lang="fi-FI" sz="1800" dirty="0">
              <a:solidFill>
                <a:schemeClr val="accent1"/>
              </a:solidFill>
              <a:latin typeface="+mn-lt"/>
            </a:endParaRPr>
          </a:p>
          <a:p>
            <a:endParaRPr lang="fi-FI" sz="1800" dirty="0"/>
          </a:p>
        </p:txBody>
      </p:sp>
      <p:sp>
        <p:nvSpPr>
          <p:cNvPr id="4" name="Päivämäärän paikkamerkki 3"/>
          <p:cNvSpPr>
            <a:spLocks noGrp="1"/>
          </p:cNvSpPr>
          <p:nvPr>
            <p:ph type="dt" sz="half" idx="15"/>
          </p:nvPr>
        </p:nvSpPr>
        <p:spPr/>
        <p:txBody>
          <a:bodyPr/>
          <a:lstStyle/>
          <a:p>
            <a:pPr>
              <a:defRPr/>
            </a:pPr>
            <a:r>
              <a:rPr lang="fi-FI" dirty="0" smtClean="0"/>
              <a:t>11.5.2014</a:t>
            </a:r>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8</a:t>
            </a:fld>
            <a:endParaRPr lang="fi-FI" dirty="0"/>
          </a:p>
        </p:txBody>
      </p:sp>
    </p:spTree>
    <p:extLst>
      <p:ext uri="{BB962C8B-B14F-4D97-AF65-F5344CB8AC3E}">
        <p14:creationId xmlns:p14="http://schemas.microsoft.com/office/powerpoint/2010/main" val="3006056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46996" y="2771161"/>
            <a:ext cx="8083322" cy="2123266"/>
          </a:xfrm>
        </p:spPr>
        <p:txBody>
          <a:bodyPr/>
          <a:lstStyle/>
          <a:p>
            <a:r>
              <a:rPr lang="en-US" sz="5400" dirty="0" smtClean="0"/>
              <a:t>Introduction to Azerbaijani Standards and Guidelines</a:t>
            </a:r>
            <a:endParaRPr lang="fi-FI" sz="4400" i="1" dirty="0"/>
          </a:p>
        </p:txBody>
      </p:sp>
      <p:sp>
        <p:nvSpPr>
          <p:cNvPr id="2" name="Subtitle 1"/>
          <p:cNvSpPr>
            <a:spLocks noGrp="1"/>
          </p:cNvSpPr>
          <p:nvPr>
            <p:ph type="subTitle" idx="1"/>
          </p:nvPr>
        </p:nvSpPr>
        <p:spPr/>
        <p:txBody>
          <a:bodyPr>
            <a:normAutofit/>
          </a:bodyPr>
          <a:lstStyle/>
          <a:p>
            <a:r>
              <a:rPr lang="fi-FI" sz="2400" b="1" dirty="0" smtClean="0"/>
              <a:t>Kirsi Hiltunen</a:t>
            </a:r>
            <a:endParaRPr lang="fi-FI" sz="2400" b="1" dirty="0"/>
          </a:p>
          <a:p>
            <a:r>
              <a:rPr lang="fi-FI" sz="2400" b="1" dirty="0" smtClean="0"/>
              <a:t>Finnish Education Evaluation Centre</a:t>
            </a:r>
          </a:p>
        </p:txBody>
      </p:sp>
      <p:pic>
        <p:nvPicPr>
          <p:cNvPr id="4" name="Kuva 3"/>
          <p:cNvPicPr/>
          <p:nvPr/>
        </p:nvPicPr>
        <p:blipFill>
          <a:blip r:embed="rId2">
            <a:extLst>
              <a:ext uri="{28A0092B-C50C-407E-A947-70E740481C1C}">
                <a14:useLocalDpi xmlns:a14="http://schemas.microsoft.com/office/drawing/2010/main" val="0"/>
              </a:ext>
            </a:extLst>
          </a:blip>
          <a:srcRect/>
          <a:stretch>
            <a:fillRect/>
          </a:stretch>
        </p:blipFill>
        <p:spPr bwMode="auto">
          <a:xfrm>
            <a:off x="4238171" y="359228"/>
            <a:ext cx="1385752" cy="1346201"/>
          </a:xfrm>
          <a:prstGeom prst="rect">
            <a:avLst/>
          </a:prstGeom>
          <a:noFill/>
          <a:ln>
            <a:noFill/>
          </a:ln>
        </p:spPr>
      </p:pic>
    </p:spTree>
    <p:extLst>
      <p:ext uri="{BB962C8B-B14F-4D97-AF65-F5344CB8AC3E}">
        <p14:creationId xmlns:p14="http://schemas.microsoft.com/office/powerpoint/2010/main" val="302290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name="KARVI_EN_2015_uusi" id="{35D59088-3D87-4603-B137-38772DF69515}" vid="{C993B41F-EC5A-41D1-B661-C444C1245E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KARVI_EN_2015_uusi</Template>
  <TotalTime>1861</TotalTime>
  <Words>1033</Words>
  <Application>Microsoft Office PowerPoint</Application>
  <PresentationFormat>Näytössä katseltava diaesitys (4:3)</PresentationFormat>
  <Paragraphs>135</Paragraphs>
  <Slides>14</Slides>
  <Notes>0</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14</vt:i4>
      </vt:variant>
    </vt:vector>
  </HeadingPairs>
  <TitlesOfParts>
    <vt:vector size="22" baseType="lpstr">
      <vt:lpstr>MS PGothic</vt:lpstr>
      <vt:lpstr>MS PGothic</vt:lpstr>
      <vt:lpstr>Arial</vt:lpstr>
      <vt:lpstr>Calibri</vt:lpstr>
      <vt:lpstr>Georgia</vt:lpstr>
      <vt:lpstr>Wingdings</vt:lpstr>
      <vt:lpstr>ヒラギノ角ゴ Pro W3</vt:lpstr>
      <vt:lpstr>KARVI_FI_2015</vt:lpstr>
      <vt:lpstr>Introduction to the training</vt:lpstr>
      <vt:lpstr>Twinning – A tool to develop education and evaluation systems</vt:lpstr>
      <vt:lpstr>Twinning project– Cooperation Between the EU and the Beneficiaries</vt:lpstr>
      <vt:lpstr>PowerPoint-esitys</vt:lpstr>
      <vt:lpstr>Objectives of the training</vt:lpstr>
      <vt:lpstr> Finnish Education Evaluation Centre FINEEC</vt:lpstr>
      <vt:lpstr>From pre-school to higher education</vt:lpstr>
      <vt:lpstr>Evaluations of higher education </vt:lpstr>
      <vt:lpstr>Introduction to Azerbaijani Standards and Guidelines</vt:lpstr>
      <vt:lpstr>Overall framework      (1/2)</vt:lpstr>
      <vt:lpstr>Overall framework      (2/2)</vt:lpstr>
      <vt:lpstr>Focus and outcome of pilot evaluations</vt:lpstr>
      <vt:lpstr>Pilot evaluations</vt:lpstr>
      <vt:lpstr>Assessment areas </vt:lpstr>
    </vt:vector>
  </TitlesOfParts>
  <Company>TEM</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Ideas about the evaluation process for the pilots</dc:title>
  <dc:creator>Hiltunen Kirsi</dc:creator>
  <cp:lastModifiedBy>Hiltunen Kirsi</cp:lastModifiedBy>
  <cp:revision>173</cp:revision>
  <cp:lastPrinted>2016-09-22T15:26:34Z</cp:lastPrinted>
  <dcterms:created xsi:type="dcterms:W3CDTF">2016-05-18T07:06:59Z</dcterms:created>
  <dcterms:modified xsi:type="dcterms:W3CDTF">2016-09-26T06:58:09Z</dcterms:modified>
</cp:coreProperties>
</file>