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9" r:id="rId3"/>
    <p:sldId id="261" r:id="rId4"/>
    <p:sldId id="294" r:id="rId5"/>
    <p:sldId id="293" r:id="rId6"/>
    <p:sldId id="260" r:id="rId7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81F0D-978A-47E6-9146-1C4FFC308253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8BDB5-F319-404E-BFF3-114CE40A6F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3746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BDB5-F319-404E-BFF3-114CE40A6FE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1642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E1D-2D3D-495E-BA2D-0FE9B8094151}" type="datetime1">
              <a:rPr lang="fi-FI" smtClean="0"/>
              <a:t>14.11.2016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5633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DC7E9-6748-4256-B039-6D73879E0D8A}" type="datetime1">
              <a:rPr lang="fi-FI" smtClean="0"/>
              <a:t>14.11.2016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120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5203-D8DE-42E7-AA2A-815563824AC7}" type="datetime1">
              <a:rPr lang="fi-FI" smtClean="0"/>
              <a:t>14.11.2016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56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708C2-6483-4264-B529-9372C722FA27}" type="datetime1">
              <a:rPr lang="fi-FI" smtClean="0"/>
              <a:t>14.11.2016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081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D74F7-81BE-45DB-BF43-E9B60B3D7D4C}" type="datetime1">
              <a:rPr lang="fi-FI" smtClean="0"/>
              <a:t>14.11.2016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53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7804-E684-43B2-B29E-0551E127EF43}" type="datetime1">
              <a:rPr lang="fi-FI" smtClean="0"/>
              <a:t>14.11.2016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897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27E5-8F51-4477-AD85-CF5B67E9D29A}" type="datetime1">
              <a:rPr lang="fi-FI" smtClean="0"/>
              <a:t>14.11.2016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5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FE59-EC32-4DC4-9548-867D606C7905}" type="datetime1">
              <a:rPr lang="fi-FI" smtClean="0"/>
              <a:t>14.11.2016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004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1EBA5-7C8C-4385-AE81-20F2BA224583}" type="datetime1">
              <a:rPr lang="fi-FI" smtClean="0"/>
              <a:t>14.11.2016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0251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9364-D4B9-4CE5-9C11-2745B71DCE5B}" type="datetime1">
              <a:rPr lang="fi-FI" smtClean="0"/>
              <a:t>14.11.2016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001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01EC-8813-43CA-9189-3D351B01599E}" type="datetime1">
              <a:rPr lang="fi-FI" smtClean="0"/>
              <a:t>14.11.2016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66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39006-11CE-419D-B9D1-4C3ED02901F4}" type="datetime1">
              <a:rPr lang="fi-FI" smtClean="0"/>
              <a:t>14.11.2016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B9E98-DCE1-48B7-B2CD-F99AFC945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342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tapio.varmola@seamk.fi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arene.fi/" TargetMode="External"/><Relationship Id="rId4" Type="http://schemas.openxmlformats.org/officeDocument/2006/relationships/hyperlink" Target="mailto:riitta.rissanen@arene.f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>
            <a:normAutofit/>
          </a:bodyPr>
          <a:lstStyle/>
          <a:p>
            <a:pPr algn="l"/>
            <a:r>
              <a:rPr lang="fi-FI" sz="3600" b="1" dirty="0" err="1" smtClean="0">
                <a:solidFill>
                  <a:schemeClr val="bg1"/>
                </a:solidFill>
              </a:rPr>
              <a:t>Towards</a:t>
            </a:r>
            <a:r>
              <a:rPr lang="fi-FI" sz="3600" b="1" dirty="0" smtClean="0">
                <a:solidFill>
                  <a:schemeClr val="bg1"/>
                </a:solidFill>
              </a:rPr>
              <a:t> </a:t>
            </a:r>
            <a:r>
              <a:rPr lang="fi-FI" sz="3600" b="1" dirty="0" err="1">
                <a:solidFill>
                  <a:schemeClr val="bg1"/>
                </a:solidFill>
              </a:rPr>
              <a:t>the</a:t>
            </a:r>
            <a:r>
              <a:rPr lang="fi-FI" sz="3600" b="1" dirty="0">
                <a:solidFill>
                  <a:schemeClr val="bg1"/>
                </a:solidFill>
              </a:rPr>
              <a:t> </a:t>
            </a:r>
            <a:r>
              <a:rPr lang="fi-FI" sz="3600" b="1" dirty="0" err="1">
                <a:solidFill>
                  <a:schemeClr val="bg1"/>
                </a:solidFill>
              </a:rPr>
              <a:t>World´s</a:t>
            </a:r>
            <a:r>
              <a:rPr lang="fi-FI" sz="3600" b="1" dirty="0">
                <a:solidFill>
                  <a:schemeClr val="bg1"/>
                </a:solidFill>
              </a:rPr>
              <a:t> Best </a:t>
            </a:r>
            <a:r>
              <a:rPr lang="fi-FI" sz="3600" b="1" dirty="0" err="1">
                <a:solidFill>
                  <a:schemeClr val="bg1"/>
                </a:solidFill>
              </a:rPr>
              <a:t>Higher</a:t>
            </a:r>
            <a:r>
              <a:rPr lang="fi-FI" sz="3600" b="1" dirty="0">
                <a:solidFill>
                  <a:schemeClr val="bg1"/>
                </a:solidFill>
              </a:rPr>
              <a:t> </a:t>
            </a:r>
            <a:r>
              <a:rPr lang="fi-FI" sz="3600" b="1" dirty="0" err="1">
                <a:solidFill>
                  <a:schemeClr val="bg1"/>
                </a:solidFill>
              </a:rPr>
              <a:t>Education</a:t>
            </a:r>
            <a:r>
              <a:rPr lang="fi-FI" sz="3600" b="1" dirty="0">
                <a:solidFill>
                  <a:schemeClr val="bg1"/>
                </a:solidFill>
              </a:rPr>
              <a:t> System</a:t>
            </a:r>
            <a:br>
              <a:rPr lang="fi-FI" sz="3600" b="1" dirty="0">
                <a:solidFill>
                  <a:schemeClr val="bg1"/>
                </a:solidFill>
              </a:rPr>
            </a:br>
            <a:r>
              <a:rPr lang="fi-FI" sz="3600" dirty="0"/>
              <a:t/>
            </a:r>
            <a:br>
              <a:rPr lang="fi-FI" sz="3600" dirty="0"/>
            </a:b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39552" y="2348880"/>
            <a:ext cx="6584776" cy="1633736"/>
          </a:xfrm>
        </p:spPr>
        <p:txBody>
          <a:bodyPr>
            <a:normAutofit/>
          </a:bodyPr>
          <a:lstStyle/>
          <a:p>
            <a:pPr algn="l"/>
            <a:r>
              <a:rPr lang="fi-FI" sz="2800" i="1" dirty="0" err="1">
                <a:solidFill>
                  <a:schemeClr val="bg1"/>
                </a:solidFill>
              </a:rPr>
              <a:t>Strategy</a:t>
            </a:r>
            <a:r>
              <a:rPr lang="fi-FI" sz="2800" i="1" dirty="0">
                <a:solidFill>
                  <a:schemeClr val="bg1"/>
                </a:solidFill>
              </a:rPr>
              <a:t> of </a:t>
            </a:r>
            <a:r>
              <a:rPr lang="fi-FI" sz="2800" i="1" dirty="0" err="1">
                <a:solidFill>
                  <a:schemeClr val="bg1"/>
                </a:solidFill>
              </a:rPr>
              <a:t>Rectors</a:t>
            </a:r>
            <a:r>
              <a:rPr lang="fi-FI" sz="2800" i="1" dirty="0">
                <a:solidFill>
                  <a:schemeClr val="bg1"/>
                </a:solidFill>
              </a:rPr>
              <a:t>´ Conference of </a:t>
            </a:r>
            <a:r>
              <a:rPr lang="fi-FI" sz="2800" i="1" dirty="0" err="1">
                <a:solidFill>
                  <a:schemeClr val="bg1"/>
                </a:solidFill>
              </a:rPr>
              <a:t>Finnish</a:t>
            </a:r>
            <a:r>
              <a:rPr lang="fi-FI" sz="2800" i="1" dirty="0">
                <a:solidFill>
                  <a:schemeClr val="bg1"/>
                </a:solidFill>
              </a:rPr>
              <a:t> </a:t>
            </a:r>
            <a:r>
              <a:rPr lang="fi-FI" sz="2800" i="1" dirty="0" err="1">
                <a:solidFill>
                  <a:schemeClr val="bg1"/>
                </a:solidFill>
              </a:rPr>
              <a:t>Universities</a:t>
            </a:r>
            <a:r>
              <a:rPr lang="fi-FI" sz="2800" i="1" dirty="0">
                <a:solidFill>
                  <a:schemeClr val="bg1"/>
                </a:solidFill>
              </a:rPr>
              <a:t> of </a:t>
            </a:r>
            <a:r>
              <a:rPr lang="fi-FI" sz="2800" i="1" dirty="0" err="1">
                <a:solidFill>
                  <a:schemeClr val="bg1"/>
                </a:solidFill>
              </a:rPr>
              <a:t>Applied</a:t>
            </a:r>
            <a:r>
              <a:rPr lang="fi-FI" sz="2800" i="1" dirty="0">
                <a:solidFill>
                  <a:schemeClr val="bg1"/>
                </a:solidFill>
              </a:rPr>
              <a:t> Sciences 2016-2020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4104618"/>
            <a:ext cx="54726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altLang="fi-FI" sz="2000" b="1" dirty="0">
                <a:solidFill>
                  <a:schemeClr val="bg1"/>
                </a:solidFill>
              </a:rPr>
              <a:t>Örjan </a:t>
            </a:r>
            <a:r>
              <a:rPr lang="fi-FI" altLang="fi-FI" sz="2000" b="1" dirty="0" smtClean="0">
                <a:solidFill>
                  <a:schemeClr val="bg1"/>
                </a:solidFill>
              </a:rPr>
              <a:t>Andersson, </a:t>
            </a:r>
            <a:r>
              <a:rPr lang="fi-FI" altLang="fi-FI" sz="2000" b="1" dirty="0" err="1" smtClean="0">
                <a:solidFill>
                  <a:schemeClr val="bg1"/>
                </a:solidFill>
              </a:rPr>
              <a:t>D.Sc</a:t>
            </a:r>
            <a:r>
              <a:rPr lang="fi-FI" altLang="fi-FI" sz="2000" b="1" dirty="0">
                <a:solidFill>
                  <a:schemeClr val="bg1"/>
                </a:solidFill>
              </a:rPr>
              <a:t>. (Tech)</a:t>
            </a:r>
            <a:br>
              <a:rPr lang="fi-FI" altLang="fi-FI" sz="2000" b="1" dirty="0">
                <a:solidFill>
                  <a:schemeClr val="bg1"/>
                </a:solidFill>
              </a:rPr>
            </a:br>
            <a:r>
              <a:rPr lang="fi-FI" altLang="fi-FI" sz="2000" b="1" dirty="0" err="1">
                <a:solidFill>
                  <a:schemeClr val="bg1"/>
                </a:solidFill>
              </a:rPr>
              <a:t>President</a:t>
            </a:r>
            <a:r>
              <a:rPr lang="fi-FI" altLang="fi-FI" sz="2000" b="1" dirty="0">
                <a:solidFill>
                  <a:schemeClr val="bg1"/>
                </a:solidFill>
              </a:rPr>
              <a:t>, Novia </a:t>
            </a:r>
            <a:r>
              <a:rPr lang="fi-FI" altLang="fi-FI" sz="2000" b="1" dirty="0" err="1">
                <a:solidFill>
                  <a:schemeClr val="bg1"/>
                </a:solidFill>
              </a:rPr>
              <a:t>University</a:t>
            </a:r>
            <a:r>
              <a:rPr lang="fi-FI" altLang="fi-FI" sz="2000" b="1" dirty="0">
                <a:solidFill>
                  <a:schemeClr val="bg1"/>
                </a:solidFill>
              </a:rPr>
              <a:t> of </a:t>
            </a:r>
            <a:r>
              <a:rPr lang="fi-FI" altLang="fi-FI" sz="2000" b="1" dirty="0" err="1">
                <a:solidFill>
                  <a:schemeClr val="bg1"/>
                </a:solidFill>
              </a:rPr>
              <a:t>Applied</a:t>
            </a:r>
            <a:r>
              <a:rPr lang="fi-FI" altLang="fi-FI" sz="2000" b="1" dirty="0">
                <a:solidFill>
                  <a:schemeClr val="bg1"/>
                </a:solidFill>
              </a:rPr>
              <a:t> Sciences</a:t>
            </a:r>
            <a:br>
              <a:rPr lang="fi-FI" altLang="fi-FI" sz="2000" b="1" dirty="0">
                <a:solidFill>
                  <a:schemeClr val="bg1"/>
                </a:solidFill>
              </a:rPr>
            </a:br>
            <a:r>
              <a:rPr lang="fi-FI" altLang="fi-FI" sz="2000" b="1" dirty="0" err="1">
                <a:solidFill>
                  <a:schemeClr val="bg1"/>
                </a:solidFill>
              </a:rPr>
              <a:t>Member</a:t>
            </a:r>
            <a:r>
              <a:rPr lang="fi-FI" altLang="fi-FI" sz="2000" b="1" dirty="0">
                <a:solidFill>
                  <a:schemeClr val="bg1"/>
                </a:solidFill>
              </a:rPr>
              <a:t> of </a:t>
            </a:r>
            <a:r>
              <a:rPr lang="fi-FI" altLang="fi-FI" sz="2000" b="1" dirty="0" err="1">
                <a:solidFill>
                  <a:schemeClr val="bg1"/>
                </a:solidFill>
              </a:rPr>
              <a:t>the</a:t>
            </a:r>
            <a:r>
              <a:rPr lang="fi-FI" altLang="fi-FI" sz="2000" b="1" dirty="0">
                <a:solidFill>
                  <a:schemeClr val="bg1"/>
                </a:solidFill>
              </a:rPr>
              <a:t> </a:t>
            </a:r>
            <a:r>
              <a:rPr lang="fi-FI" altLang="fi-FI" sz="2000" b="1" dirty="0" err="1">
                <a:solidFill>
                  <a:schemeClr val="bg1"/>
                </a:solidFill>
              </a:rPr>
              <a:t>international</a:t>
            </a:r>
            <a:r>
              <a:rPr lang="fi-FI" altLang="fi-FI" sz="2000" b="1" dirty="0">
                <a:solidFill>
                  <a:schemeClr val="bg1"/>
                </a:solidFill>
              </a:rPr>
              <a:t> </a:t>
            </a:r>
            <a:r>
              <a:rPr lang="fi-FI" altLang="fi-FI" sz="2000" b="1" dirty="0" err="1">
                <a:solidFill>
                  <a:schemeClr val="bg1"/>
                </a:solidFill>
              </a:rPr>
              <a:t>committee</a:t>
            </a:r>
            <a:r>
              <a:rPr lang="fi-FI" altLang="fi-FI" sz="2000" b="1" dirty="0">
                <a:solidFill>
                  <a:schemeClr val="bg1"/>
                </a:solidFill>
              </a:rPr>
              <a:t>, </a:t>
            </a:r>
            <a:r>
              <a:rPr lang="fi-FI" altLang="fi-FI" sz="2000" b="1" dirty="0" err="1" smtClean="0">
                <a:solidFill>
                  <a:schemeClr val="bg1"/>
                </a:solidFill>
              </a:rPr>
              <a:t>Arene</a:t>
            </a:r>
            <a:r>
              <a:rPr lang="fi-FI" altLang="fi-FI" sz="2000" b="1" dirty="0">
                <a:solidFill>
                  <a:schemeClr val="bg1"/>
                </a:solidFill>
              </a:rPr>
              <a:t/>
            </a:r>
            <a:br>
              <a:rPr lang="fi-FI" altLang="fi-FI" sz="2000" b="1" dirty="0">
                <a:solidFill>
                  <a:schemeClr val="bg1"/>
                </a:solidFill>
              </a:rPr>
            </a:br>
            <a:r>
              <a:rPr lang="fi-FI" altLang="fi-FI" sz="2000" b="1" dirty="0">
                <a:solidFill>
                  <a:schemeClr val="bg1"/>
                </a:solidFill>
              </a:rPr>
              <a:t>Baku, November 2016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901256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rgbClr val="0070C0"/>
                </a:solidFill>
              </a:rPr>
              <a:t/>
            </a:r>
            <a:br>
              <a:rPr lang="fi-FI" dirty="0">
                <a:solidFill>
                  <a:srgbClr val="0070C0"/>
                </a:solidFill>
              </a:rPr>
            </a:br>
            <a:r>
              <a:rPr lang="fi-FI" sz="4000" dirty="0" err="1">
                <a:solidFill>
                  <a:srgbClr val="0070C0"/>
                </a:solidFill>
              </a:rPr>
              <a:t>Strategy</a:t>
            </a:r>
            <a:r>
              <a:rPr lang="fi-FI" sz="4000" dirty="0">
                <a:solidFill>
                  <a:srgbClr val="0070C0"/>
                </a:solidFill>
              </a:rPr>
              <a:t> of Arene 2016–2020</a:t>
            </a:r>
            <a:r>
              <a:rPr lang="fi-FI" dirty="0"/>
              <a:t/>
            </a:r>
            <a:br>
              <a:rPr lang="fi-FI" dirty="0"/>
            </a:br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6" name="Pyöristetty suorakulmio 5"/>
          <p:cNvSpPr/>
          <p:nvPr/>
        </p:nvSpPr>
        <p:spPr>
          <a:xfrm>
            <a:off x="259267" y="1043608"/>
            <a:ext cx="3446086" cy="52299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Pyöristetty suorakulmio 6"/>
          <p:cNvSpPr/>
          <p:nvPr/>
        </p:nvSpPr>
        <p:spPr>
          <a:xfrm>
            <a:off x="4003775" y="1043608"/>
            <a:ext cx="4968506" cy="19804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Suorakulmio 3"/>
          <p:cNvSpPr/>
          <p:nvPr/>
        </p:nvSpPr>
        <p:spPr>
          <a:xfrm>
            <a:off x="7922959" y="5793065"/>
            <a:ext cx="1043608" cy="682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Pyöristetty suorakulmio 7"/>
          <p:cNvSpPr/>
          <p:nvPr/>
        </p:nvSpPr>
        <p:spPr>
          <a:xfrm>
            <a:off x="4003775" y="3177243"/>
            <a:ext cx="4968506" cy="329791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547345" y="1333381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>
                <a:solidFill>
                  <a:schemeClr val="bg1"/>
                </a:solidFill>
              </a:rPr>
              <a:t>VALUES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392939" y="2245092"/>
            <a:ext cx="317874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>
                <a:solidFill>
                  <a:schemeClr val="bg1"/>
                </a:solidFill>
              </a:rPr>
              <a:t>Open </a:t>
            </a:r>
            <a:r>
              <a:rPr lang="fi-FI" sz="3600" dirty="0" err="1">
                <a:solidFill>
                  <a:schemeClr val="bg1"/>
                </a:solidFill>
              </a:rPr>
              <a:t>cooperation</a:t>
            </a:r>
            <a:endParaRPr lang="fi-FI" sz="3600" dirty="0">
              <a:solidFill>
                <a:schemeClr val="bg1"/>
              </a:solidFill>
            </a:endParaRPr>
          </a:p>
          <a:p>
            <a:endParaRPr lang="fi-FI" sz="12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err="1">
                <a:solidFill>
                  <a:schemeClr val="bg1"/>
                </a:solidFill>
              </a:rPr>
              <a:t>Proactivity</a:t>
            </a:r>
            <a:endParaRPr lang="fi-FI" sz="3600" dirty="0">
              <a:solidFill>
                <a:schemeClr val="bg1"/>
              </a:solidFill>
            </a:endParaRPr>
          </a:p>
          <a:p>
            <a:endParaRPr lang="fi-FI" sz="1200" dirty="0"/>
          </a:p>
          <a:p>
            <a:endParaRPr lang="fi-FI" sz="1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3600" dirty="0" err="1">
                <a:solidFill>
                  <a:schemeClr val="bg1"/>
                </a:solidFill>
              </a:rPr>
              <a:t>Respect</a:t>
            </a:r>
            <a:r>
              <a:rPr lang="fi-FI" sz="3600" dirty="0">
                <a:solidFill>
                  <a:schemeClr val="bg1"/>
                </a:solidFill>
              </a:rPr>
              <a:t> of </a:t>
            </a:r>
            <a:r>
              <a:rPr lang="fi-FI" sz="3600" dirty="0" err="1">
                <a:solidFill>
                  <a:schemeClr val="bg1"/>
                </a:solidFill>
              </a:rPr>
              <a:t>competences</a:t>
            </a:r>
            <a:endParaRPr lang="fi-FI" sz="3600" dirty="0">
              <a:solidFill>
                <a:schemeClr val="bg1"/>
              </a:solidFill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4291761" y="1187624"/>
            <a:ext cx="43204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000" b="1" dirty="0">
                <a:solidFill>
                  <a:schemeClr val="tx2">
                    <a:lumMod val="75000"/>
                  </a:schemeClr>
                </a:solidFill>
              </a:rPr>
              <a:t>VISION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4138698" y="1715304"/>
            <a:ext cx="4834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>
                <a:solidFill>
                  <a:srgbClr val="002060"/>
                </a:solidFill>
              </a:rPr>
              <a:t>Universities</a:t>
            </a:r>
            <a:r>
              <a:rPr lang="fi-FI" sz="2400" dirty="0">
                <a:solidFill>
                  <a:srgbClr val="002060"/>
                </a:solidFill>
              </a:rPr>
              <a:t> of </a:t>
            </a:r>
            <a:r>
              <a:rPr lang="fi-FI" sz="2400" dirty="0" err="1">
                <a:solidFill>
                  <a:srgbClr val="002060"/>
                </a:solidFill>
              </a:rPr>
              <a:t>Applied</a:t>
            </a:r>
            <a:r>
              <a:rPr lang="fi-FI" sz="2400" dirty="0">
                <a:solidFill>
                  <a:srgbClr val="002060"/>
                </a:solidFill>
              </a:rPr>
              <a:t> Sciences </a:t>
            </a:r>
            <a:r>
              <a:rPr lang="fi-FI" sz="2400" dirty="0" err="1">
                <a:solidFill>
                  <a:srgbClr val="002060"/>
                </a:solidFill>
              </a:rPr>
              <a:t>are</a:t>
            </a:r>
            <a:r>
              <a:rPr lang="fi-FI" sz="2400" dirty="0">
                <a:solidFill>
                  <a:srgbClr val="002060"/>
                </a:solidFill>
              </a:rPr>
              <a:t> </a:t>
            </a:r>
            <a:r>
              <a:rPr lang="fi-FI" sz="2400" dirty="0" err="1">
                <a:solidFill>
                  <a:srgbClr val="002060"/>
                </a:solidFill>
              </a:rPr>
              <a:t>essential</a:t>
            </a:r>
            <a:r>
              <a:rPr lang="fi-FI" sz="2400" dirty="0">
                <a:solidFill>
                  <a:srgbClr val="002060"/>
                </a:solidFill>
              </a:rPr>
              <a:t> </a:t>
            </a:r>
            <a:r>
              <a:rPr lang="fi-FI" sz="2400" dirty="0" err="1">
                <a:solidFill>
                  <a:srgbClr val="002060"/>
                </a:solidFill>
              </a:rPr>
              <a:t>part</a:t>
            </a:r>
            <a:r>
              <a:rPr lang="fi-FI" sz="2400" dirty="0">
                <a:solidFill>
                  <a:srgbClr val="002060"/>
                </a:solidFill>
              </a:rPr>
              <a:t> of </a:t>
            </a:r>
            <a:r>
              <a:rPr lang="fi-FI" sz="2400" dirty="0" err="1">
                <a:solidFill>
                  <a:srgbClr val="002060"/>
                </a:solidFill>
              </a:rPr>
              <a:t>world´s</a:t>
            </a:r>
            <a:r>
              <a:rPr lang="fi-FI" sz="2400" dirty="0">
                <a:solidFill>
                  <a:srgbClr val="002060"/>
                </a:solidFill>
              </a:rPr>
              <a:t> </a:t>
            </a:r>
            <a:r>
              <a:rPr lang="fi-FI" sz="2400" dirty="0" err="1">
                <a:solidFill>
                  <a:srgbClr val="002060"/>
                </a:solidFill>
              </a:rPr>
              <a:t>best</a:t>
            </a:r>
            <a:r>
              <a:rPr lang="fi-FI" sz="2400" dirty="0">
                <a:solidFill>
                  <a:srgbClr val="002060"/>
                </a:solidFill>
              </a:rPr>
              <a:t> </a:t>
            </a:r>
            <a:r>
              <a:rPr lang="fi-FI" sz="2400" dirty="0" err="1">
                <a:solidFill>
                  <a:srgbClr val="002060"/>
                </a:solidFill>
              </a:rPr>
              <a:t>higher</a:t>
            </a:r>
            <a:r>
              <a:rPr lang="fi-FI" sz="2400" dirty="0">
                <a:solidFill>
                  <a:srgbClr val="002060"/>
                </a:solidFill>
              </a:rPr>
              <a:t> </a:t>
            </a:r>
            <a:r>
              <a:rPr lang="fi-FI" sz="2400" dirty="0" err="1">
                <a:solidFill>
                  <a:srgbClr val="002060"/>
                </a:solidFill>
              </a:rPr>
              <a:t>education</a:t>
            </a:r>
            <a:r>
              <a:rPr lang="fi-FI" sz="2400" dirty="0">
                <a:solidFill>
                  <a:srgbClr val="002060"/>
                </a:solidFill>
              </a:rPr>
              <a:t> </a:t>
            </a:r>
            <a:r>
              <a:rPr lang="fi-FI" sz="2400" dirty="0" err="1">
                <a:solidFill>
                  <a:srgbClr val="002060"/>
                </a:solidFill>
              </a:rPr>
              <a:t>system</a:t>
            </a:r>
            <a:r>
              <a:rPr lang="fi-FI" sz="2200" dirty="0">
                <a:solidFill>
                  <a:schemeClr val="tx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4291761" y="3378817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>
                <a:solidFill>
                  <a:schemeClr val="tx2">
                    <a:lumMod val="75000"/>
                  </a:schemeClr>
                </a:solidFill>
              </a:rPr>
              <a:t> MISSION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4219752" y="3902037"/>
            <a:ext cx="4672727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002060"/>
                </a:solidFill>
              </a:rPr>
              <a:t>Arene</a:t>
            </a:r>
            <a:r>
              <a:rPr lang="en-US" sz="1700" dirty="0"/>
              <a:t> </a:t>
            </a:r>
            <a:r>
              <a:rPr lang="en-US" sz="1700" dirty="0">
                <a:solidFill>
                  <a:srgbClr val="002060"/>
                </a:solidFill>
              </a:rPr>
              <a:t>provides prerequisites for high-quality, working-life based higher education as well as research, development and innovation in UAS sector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rgbClr val="002060"/>
                </a:solidFill>
              </a:rPr>
              <a:t>Arene promotes and influence to higher education policy in Finland and Europe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700" dirty="0">
                <a:solidFill>
                  <a:schemeClr val="tx2">
                    <a:lumMod val="75000"/>
                  </a:schemeClr>
                </a:solidFill>
              </a:rPr>
              <a:t>Arene </a:t>
            </a:r>
            <a:r>
              <a:rPr lang="fi-FI" sz="1700" dirty="0" err="1">
                <a:solidFill>
                  <a:schemeClr val="tx2">
                    <a:lumMod val="75000"/>
                  </a:schemeClr>
                </a:solidFill>
              </a:rPr>
              <a:t>works</a:t>
            </a:r>
            <a:r>
              <a:rPr lang="fi-FI" sz="1700" dirty="0">
                <a:solidFill>
                  <a:schemeClr val="tx2">
                    <a:lumMod val="75000"/>
                  </a:schemeClr>
                </a:solidFill>
              </a:rPr>
              <a:t> as </a:t>
            </a:r>
            <a:r>
              <a:rPr lang="fi-FI" sz="1700" dirty="0">
                <a:solidFill>
                  <a:srgbClr val="002060"/>
                </a:solidFill>
              </a:rPr>
              <a:t>a </a:t>
            </a:r>
            <a:r>
              <a:rPr lang="en-US" sz="1700" dirty="0">
                <a:solidFill>
                  <a:srgbClr val="002060"/>
                </a:solidFill>
              </a:rPr>
              <a:t>cooperation platform as a representative of Universities of Applied Sciences</a:t>
            </a:r>
            <a:endParaRPr lang="fi-FI" sz="1700" dirty="0">
              <a:solidFill>
                <a:srgbClr val="002060"/>
              </a:solidFill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259266" y="6479758"/>
            <a:ext cx="71210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/>
              <a:t>*</a:t>
            </a:r>
            <a:r>
              <a:rPr lang="fi-FI" sz="1100" dirty="0" err="1"/>
              <a:t>Source</a:t>
            </a:r>
            <a:r>
              <a:rPr lang="fi-FI" sz="1100" dirty="0"/>
              <a:t>; </a:t>
            </a:r>
            <a:r>
              <a:rPr lang="fi-FI" sz="1100" dirty="0" err="1"/>
              <a:t>Arene´s</a:t>
            </a:r>
            <a:r>
              <a:rPr lang="fi-FI" sz="1100" dirty="0"/>
              <a:t> </a:t>
            </a:r>
            <a:r>
              <a:rPr lang="fi-FI" sz="1100" dirty="0" err="1"/>
              <a:t>structural</a:t>
            </a:r>
            <a:r>
              <a:rPr lang="fi-FI" sz="1100" dirty="0"/>
              <a:t> </a:t>
            </a:r>
            <a:r>
              <a:rPr lang="fi-FI" sz="1100" dirty="0" err="1"/>
              <a:t>development</a:t>
            </a:r>
            <a:r>
              <a:rPr lang="fi-FI" sz="1100" dirty="0"/>
              <a:t> </a:t>
            </a:r>
            <a:r>
              <a:rPr lang="fi-FI" sz="1100" dirty="0" err="1"/>
              <a:t>working</a:t>
            </a:r>
            <a:r>
              <a:rPr lang="fi-FI" sz="1100" dirty="0"/>
              <a:t> </a:t>
            </a:r>
            <a:r>
              <a:rPr lang="fi-FI" sz="1100" dirty="0" err="1"/>
              <a:t>group</a:t>
            </a:r>
            <a:r>
              <a:rPr lang="fi-FI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891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yöristetty suorakulmio 8"/>
          <p:cNvSpPr/>
          <p:nvPr/>
        </p:nvSpPr>
        <p:spPr>
          <a:xfrm>
            <a:off x="251519" y="836712"/>
            <a:ext cx="8712481" cy="1166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Pyöristetty suorakulmio 9"/>
          <p:cNvSpPr/>
          <p:nvPr/>
        </p:nvSpPr>
        <p:spPr>
          <a:xfrm>
            <a:off x="107504" y="2924944"/>
            <a:ext cx="2161468" cy="219740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ruutu 15"/>
          <p:cNvSpPr txBox="1"/>
          <p:nvPr/>
        </p:nvSpPr>
        <p:spPr>
          <a:xfrm>
            <a:off x="107504" y="3212976"/>
            <a:ext cx="21602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To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communicate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actions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and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strengths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Universities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Applied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Sciences </a:t>
            </a:r>
          </a:p>
          <a:p>
            <a:endParaRPr lang="fi-FI" sz="1200" dirty="0"/>
          </a:p>
        </p:txBody>
      </p:sp>
      <p:sp>
        <p:nvSpPr>
          <p:cNvPr id="17" name="Pyöristetty suorakulmio 16"/>
          <p:cNvSpPr/>
          <p:nvPr/>
        </p:nvSpPr>
        <p:spPr>
          <a:xfrm>
            <a:off x="4627162" y="2924944"/>
            <a:ext cx="2235808" cy="284548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Pyöristetty suorakulmio 17"/>
          <p:cNvSpPr/>
          <p:nvPr/>
        </p:nvSpPr>
        <p:spPr>
          <a:xfrm>
            <a:off x="6946850" y="2924944"/>
            <a:ext cx="2082674" cy="23762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Pyöristetty suorakulmio 18"/>
          <p:cNvSpPr/>
          <p:nvPr/>
        </p:nvSpPr>
        <p:spPr>
          <a:xfrm>
            <a:off x="2365566" y="2924944"/>
            <a:ext cx="2165001" cy="27363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Tekstiruutu 19"/>
          <p:cNvSpPr txBox="1"/>
          <p:nvPr/>
        </p:nvSpPr>
        <p:spPr>
          <a:xfrm>
            <a:off x="4644008" y="3140968"/>
            <a:ext cx="217854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To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strengthen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cooperation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networking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and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internationality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between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Universtites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Applied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Sciences as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part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of European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higher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education</a:t>
            </a:r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b="1" dirty="0" err="1">
                <a:solidFill>
                  <a:schemeClr val="tx2">
                    <a:lumMod val="75000"/>
                  </a:schemeClr>
                </a:solidFill>
              </a:rPr>
              <a:t>area</a:t>
            </a:r>
            <a:endParaRPr lang="fi-FI" sz="1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i-FI" sz="1400" b="1" dirty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endParaRPr lang="fi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6915257" y="3047181"/>
            <a:ext cx="2106246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1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To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advance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prerequisites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Universities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Applied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Sciences</a:t>
            </a:r>
          </a:p>
          <a:p>
            <a:endParaRPr lang="fi-FI" dirty="0"/>
          </a:p>
        </p:txBody>
      </p:sp>
      <p:sp>
        <p:nvSpPr>
          <p:cNvPr id="22" name="Tekstiruutu 21"/>
          <p:cNvSpPr txBox="1"/>
          <p:nvPr/>
        </p:nvSpPr>
        <p:spPr>
          <a:xfrm>
            <a:off x="2339752" y="3140968"/>
            <a:ext cx="2227201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To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support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role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Universities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Applied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Sciences in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renewing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working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and </a:t>
            </a:r>
            <a:r>
              <a:rPr lang="fi-FI" sz="1500" b="1" dirty="0" err="1">
                <a:solidFill>
                  <a:schemeClr val="tx2">
                    <a:lumMod val="75000"/>
                  </a:schemeClr>
                </a:solidFill>
              </a:rPr>
              <a:t>economic</a:t>
            </a:r>
            <a:r>
              <a:rPr lang="fi-FI" sz="1500" b="1" dirty="0">
                <a:solidFill>
                  <a:schemeClr val="tx2">
                    <a:lumMod val="75000"/>
                  </a:schemeClr>
                </a:solidFill>
              </a:rPr>
              <a:t> life </a:t>
            </a:r>
          </a:p>
          <a:p>
            <a:endParaRPr lang="fi-FI" dirty="0"/>
          </a:p>
        </p:txBody>
      </p:sp>
      <p:sp>
        <p:nvSpPr>
          <p:cNvPr id="30" name="Ylänuoli 29"/>
          <p:cNvSpPr/>
          <p:nvPr/>
        </p:nvSpPr>
        <p:spPr>
          <a:xfrm>
            <a:off x="2627784" y="2132855"/>
            <a:ext cx="444257" cy="96543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Ylänuoli 30"/>
          <p:cNvSpPr/>
          <p:nvPr/>
        </p:nvSpPr>
        <p:spPr>
          <a:xfrm>
            <a:off x="6211794" y="2132857"/>
            <a:ext cx="448438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Ylänuoli 31"/>
          <p:cNvSpPr/>
          <p:nvPr/>
        </p:nvSpPr>
        <p:spPr>
          <a:xfrm>
            <a:off x="7740352" y="2132857"/>
            <a:ext cx="432047" cy="9503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Tekstiruutu 38"/>
          <p:cNvSpPr txBox="1"/>
          <p:nvPr/>
        </p:nvSpPr>
        <p:spPr>
          <a:xfrm>
            <a:off x="467298" y="908720"/>
            <a:ext cx="82809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dirty="0" err="1">
                <a:solidFill>
                  <a:schemeClr val="bg1"/>
                </a:solidFill>
              </a:rPr>
              <a:t>Universities</a:t>
            </a:r>
            <a:r>
              <a:rPr lang="fi-FI" sz="2800" dirty="0">
                <a:solidFill>
                  <a:schemeClr val="bg1"/>
                </a:solidFill>
              </a:rPr>
              <a:t> of </a:t>
            </a:r>
            <a:r>
              <a:rPr lang="fi-FI" sz="2800" dirty="0" err="1">
                <a:solidFill>
                  <a:schemeClr val="bg1"/>
                </a:solidFill>
              </a:rPr>
              <a:t>Applied</a:t>
            </a:r>
            <a:r>
              <a:rPr lang="fi-FI" sz="2800" dirty="0">
                <a:solidFill>
                  <a:schemeClr val="bg1"/>
                </a:solidFill>
              </a:rPr>
              <a:t> Sciences </a:t>
            </a:r>
            <a:r>
              <a:rPr lang="fi-FI" sz="2800" dirty="0" err="1">
                <a:solidFill>
                  <a:schemeClr val="bg1"/>
                </a:solidFill>
              </a:rPr>
              <a:t>are</a:t>
            </a:r>
            <a:r>
              <a:rPr lang="fi-FI" sz="2800" dirty="0">
                <a:solidFill>
                  <a:schemeClr val="bg1"/>
                </a:solidFill>
              </a:rPr>
              <a:t> </a:t>
            </a:r>
            <a:r>
              <a:rPr lang="fi-FI" sz="2800" dirty="0" err="1">
                <a:solidFill>
                  <a:schemeClr val="bg1"/>
                </a:solidFill>
              </a:rPr>
              <a:t>essential</a:t>
            </a:r>
            <a:r>
              <a:rPr lang="fi-FI" sz="2800" dirty="0">
                <a:solidFill>
                  <a:schemeClr val="bg1"/>
                </a:solidFill>
              </a:rPr>
              <a:t> </a:t>
            </a:r>
            <a:r>
              <a:rPr lang="fi-FI" sz="2800" dirty="0" err="1">
                <a:solidFill>
                  <a:schemeClr val="bg1"/>
                </a:solidFill>
              </a:rPr>
              <a:t>part</a:t>
            </a:r>
            <a:r>
              <a:rPr lang="fi-FI" sz="2800" dirty="0">
                <a:solidFill>
                  <a:schemeClr val="bg1"/>
                </a:solidFill>
              </a:rPr>
              <a:t> of </a:t>
            </a:r>
          </a:p>
          <a:p>
            <a:pPr algn="ctr"/>
            <a:r>
              <a:rPr lang="fi-FI" sz="2800" dirty="0" err="1">
                <a:solidFill>
                  <a:schemeClr val="bg1"/>
                </a:solidFill>
              </a:rPr>
              <a:t>world´s</a:t>
            </a:r>
            <a:r>
              <a:rPr lang="fi-FI" sz="2800" dirty="0">
                <a:solidFill>
                  <a:schemeClr val="bg1"/>
                </a:solidFill>
              </a:rPr>
              <a:t> </a:t>
            </a:r>
            <a:r>
              <a:rPr lang="fi-FI" sz="2800" dirty="0" err="1">
                <a:solidFill>
                  <a:schemeClr val="bg1"/>
                </a:solidFill>
              </a:rPr>
              <a:t>best</a:t>
            </a:r>
            <a:r>
              <a:rPr lang="fi-FI" sz="2800" dirty="0">
                <a:solidFill>
                  <a:schemeClr val="bg1"/>
                </a:solidFill>
              </a:rPr>
              <a:t> </a:t>
            </a:r>
            <a:r>
              <a:rPr lang="fi-FI" sz="2800" dirty="0" err="1">
                <a:solidFill>
                  <a:schemeClr val="bg1"/>
                </a:solidFill>
              </a:rPr>
              <a:t>higher</a:t>
            </a:r>
            <a:r>
              <a:rPr lang="fi-FI" sz="2800" dirty="0">
                <a:solidFill>
                  <a:schemeClr val="bg1"/>
                </a:solidFill>
              </a:rPr>
              <a:t> </a:t>
            </a:r>
            <a:r>
              <a:rPr lang="fi-FI" sz="2800" dirty="0" err="1">
                <a:solidFill>
                  <a:schemeClr val="bg1"/>
                </a:solidFill>
              </a:rPr>
              <a:t>education</a:t>
            </a:r>
            <a:r>
              <a:rPr lang="fi-FI" sz="2800" dirty="0">
                <a:solidFill>
                  <a:schemeClr val="bg1"/>
                </a:solidFill>
              </a:rPr>
              <a:t> </a:t>
            </a:r>
            <a:r>
              <a:rPr lang="fi-FI" sz="2800" dirty="0" err="1">
                <a:solidFill>
                  <a:schemeClr val="bg1"/>
                </a:solidFill>
              </a:rPr>
              <a:t>system</a:t>
            </a:r>
            <a:endParaRPr lang="fi-FI" sz="2800" dirty="0">
              <a:solidFill>
                <a:schemeClr val="bg1"/>
              </a:solidFill>
            </a:endParaRPr>
          </a:p>
        </p:txBody>
      </p:sp>
      <p:sp>
        <p:nvSpPr>
          <p:cNvPr id="40" name="Ylänuoli 39"/>
          <p:cNvSpPr/>
          <p:nvPr/>
        </p:nvSpPr>
        <p:spPr>
          <a:xfrm>
            <a:off x="1018839" y="2132856"/>
            <a:ext cx="448438" cy="9503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Pyöristetty suorakulmio 40"/>
          <p:cNvSpPr/>
          <p:nvPr/>
        </p:nvSpPr>
        <p:spPr>
          <a:xfrm>
            <a:off x="107504" y="4312204"/>
            <a:ext cx="2148125" cy="2429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Pyöristetty suorakulmio 42"/>
          <p:cNvSpPr/>
          <p:nvPr/>
        </p:nvSpPr>
        <p:spPr>
          <a:xfrm>
            <a:off x="2374588" y="4437112"/>
            <a:ext cx="2148125" cy="23042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Pyöristetty suorakulmio 43"/>
          <p:cNvSpPr/>
          <p:nvPr/>
        </p:nvSpPr>
        <p:spPr>
          <a:xfrm>
            <a:off x="4631021" y="4827924"/>
            <a:ext cx="2238540" cy="19134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Pyöristetty suorakulmio 44"/>
          <p:cNvSpPr/>
          <p:nvPr/>
        </p:nvSpPr>
        <p:spPr>
          <a:xfrm>
            <a:off x="6954871" y="4312205"/>
            <a:ext cx="2066631" cy="2429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Tekstiruutu 45"/>
          <p:cNvSpPr txBox="1"/>
          <p:nvPr/>
        </p:nvSpPr>
        <p:spPr>
          <a:xfrm>
            <a:off x="170519" y="4498491"/>
            <a:ext cx="2169233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i-FI" sz="1500" i="1" dirty="0">
                <a:solidFill>
                  <a:schemeClr val="bg1"/>
                </a:solidFill>
              </a:rPr>
              <a:t>Basic </a:t>
            </a:r>
            <a:r>
              <a:rPr lang="fi-FI" sz="1500" i="1" dirty="0" err="1">
                <a:solidFill>
                  <a:schemeClr val="bg1"/>
                </a:solidFill>
              </a:rPr>
              <a:t>tasks</a:t>
            </a:r>
            <a:r>
              <a:rPr lang="fi-FI" sz="1500" i="1" dirty="0">
                <a:solidFill>
                  <a:schemeClr val="bg1"/>
                </a:solidFill>
              </a:rPr>
              <a:t> of UAS </a:t>
            </a:r>
            <a:r>
              <a:rPr lang="fi-FI" sz="1500" i="1" dirty="0" err="1">
                <a:solidFill>
                  <a:schemeClr val="bg1"/>
                </a:solidFill>
              </a:rPr>
              <a:t>sector</a:t>
            </a:r>
            <a:r>
              <a:rPr lang="fi-FI" sz="1500" i="1" dirty="0">
                <a:solidFill>
                  <a:schemeClr val="bg1"/>
                </a:solidFill>
              </a:rPr>
              <a:t> is </a:t>
            </a:r>
            <a:r>
              <a:rPr lang="fi-FI" sz="1500" i="1" dirty="0" err="1">
                <a:solidFill>
                  <a:schemeClr val="bg1"/>
                </a:solidFill>
              </a:rPr>
              <a:t>professional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higher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</a:p>
          <a:p>
            <a:pPr fontAlgn="base"/>
            <a:r>
              <a:rPr lang="fi-FI" sz="1500" i="1" dirty="0" err="1">
                <a:solidFill>
                  <a:schemeClr val="bg1"/>
                </a:solidFill>
              </a:rPr>
              <a:t>education</a:t>
            </a:r>
            <a:r>
              <a:rPr lang="fi-FI" sz="1500" i="1" dirty="0">
                <a:solidFill>
                  <a:schemeClr val="bg1"/>
                </a:solidFill>
              </a:rPr>
              <a:t> and </a:t>
            </a:r>
            <a:r>
              <a:rPr lang="fi-FI" sz="1500" i="1" dirty="0" err="1">
                <a:solidFill>
                  <a:schemeClr val="bg1"/>
                </a:solidFill>
              </a:rPr>
              <a:t>working</a:t>
            </a:r>
            <a:r>
              <a:rPr lang="fi-FI" sz="1500" i="1" dirty="0">
                <a:solidFill>
                  <a:schemeClr val="bg1"/>
                </a:solidFill>
              </a:rPr>
              <a:t> life </a:t>
            </a:r>
            <a:r>
              <a:rPr lang="fi-FI" sz="1500" i="1" dirty="0" err="1">
                <a:solidFill>
                  <a:schemeClr val="bg1"/>
                </a:solidFill>
              </a:rPr>
              <a:t>oriented</a:t>
            </a:r>
            <a:r>
              <a:rPr lang="fi-FI" sz="1500" i="1" dirty="0">
                <a:solidFill>
                  <a:schemeClr val="bg1"/>
                </a:solidFill>
              </a:rPr>
              <a:t>, </a:t>
            </a:r>
            <a:r>
              <a:rPr lang="fi-FI" sz="1500" i="1" dirty="0" err="1">
                <a:solidFill>
                  <a:schemeClr val="bg1"/>
                </a:solidFill>
              </a:rPr>
              <a:t>regionally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effective</a:t>
            </a:r>
            <a:r>
              <a:rPr lang="fi-FI" sz="1500" i="1" dirty="0">
                <a:solidFill>
                  <a:schemeClr val="bg1"/>
                </a:solidFill>
              </a:rPr>
              <a:t> RDI. </a:t>
            </a:r>
          </a:p>
          <a:p>
            <a:pPr fontAlgn="base"/>
            <a:r>
              <a:rPr lang="fi-FI" sz="1500" i="1" dirty="0" err="1">
                <a:solidFill>
                  <a:schemeClr val="bg1"/>
                </a:solidFill>
              </a:rPr>
              <a:t>Arene´s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task</a:t>
            </a:r>
            <a:r>
              <a:rPr lang="fi-FI" sz="1500" i="1" dirty="0">
                <a:solidFill>
                  <a:schemeClr val="bg1"/>
                </a:solidFill>
              </a:rPr>
              <a:t> is to </a:t>
            </a:r>
            <a:r>
              <a:rPr lang="fi-FI" sz="1500" i="1" dirty="0" err="1">
                <a:solidFill>
                  <a:schemeClr val="bg1"/>
                </a:solidFill>
              </a:rPr>
              <a:t>communicate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the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impact</a:t>
            </a:r>
            <a:r>
              <a:rPr lang="fi-FI" sz="1500" i="1" dirty="0">
                <a:solidFill>
                  <a:schemeClr val="bg1"/>
                </a:solidFill>
              </a:rPr>
              <a:t> of </a:t>
            </a:r>
            <a:r>
              <a:rPr lang="fi-FI" sz="1500" i="1" dirty="0" err="1">
                <a:solidFill>
                  <a:schemeClr val="bg1"/>
                </a:solidFill>
              </a:rPr>
              <a:t>these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basic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tasks</a:t>
            </a:r>
            <a:r>
              <a:rPr lang="fi-FI" sz="1500" i="1" dirty="0">
                <a:solidFill>
                  <a:schemeClr val="bg1"/>
                </a:solidFill>
              </a:rPr>
              <a:t>.</a:t>
            </a:r>
            <a:endParaRPr lang="fi-FI" sz="1500" dirty="0"/>
          </a:p>
          <a:p>
            <a:pPr fontAlgn="base"/>
            <a:endParaRPr lang="fi-FI" sz="1250" dirty="0">
              <a:solidFill>
                <a:schemeClr val="bg1"/>
              </a:solidFill>
            </a:endParaRPr>
          </a:p>
        </p:txBody>
      </p:sp>
      <p:sp>
        <p:nvSpPr>
          <p:cNvPr id="50" name="Pyöristetty suorakulmio 49"/>
          <p:cNvSpPr/>
          <p:nvPr/>
        </p:nvSpPr>
        <p:spPr>
          <a:xfrm>
            <a:off x="3189243" y="2204864"/>
            <a:ext cx="2878951" cy="576064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Tekstiruutu 46"/>
          <p:cNvSpPr txBox="1"/>
          <p:nvPr/>
        </p:nvSpPr>
        <p:spPr>
          <a:xfrm>
            <a:off x="4747660" y="4937919"/>
            <a:ext cx="21050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i-FI" sz="1350" i="1" dirty="0" err="1">
                <a:solidFill>
                  <a:schemeClr val="bg1"/>
                </a:solidFill>
              </a:rPr>
              <a:t>Arene´s</a:t>
            </a:r>
            <a:r>
              <a:rPr lang="fi-FI" sz="1350" i="1" dirty="0">
                <a:solidFill>
                  <a:schemeClr val="bg1"/>
                </a:solidFill>
              </a:rPr>
              <a:t> </a:t>
            </a:r>
            <a:r>
              <a:rPr lang="fi-FI" sz="1350" i="1" dirty="0" err="1">
                <a:solidFill>
                  <a:schemeClr val="bg1"/>
                </a:solidFill>
              </a:rPr>
              <a:t>activities</a:t>
            </a:r>
            <a:r>
              <a:rPr lang="fi-FI" sz="1350" i="1" dirty="0">
                <a:solidFill>
                  <a:schemeClr val="bg1"/>
                </a:solidFill>
              </a:rPr>
              <a:t> </a:t>
            </a:r>
            <a:r>
              <a:rPr lang="fi-FI" sz="1350" i="1" dirty="0" err="1">
                <a:solidFill>
                  <a:schemeClr val="bg1"/>
                </a:solidFill>
              </a:rPr>
              <a:t>strengthens</a:t>
            </a:r>
            <a:r>
              <a:rPr lang="fi-FI" sz="1350" i="1" dirty="0">
                <a:solidFill>
                  <a:schemeClr val="bg1"/>
                </a:solidFill>
              </a:rPr>
              <a:t> </a:t>
            </a:r>
            <a:r>
              <a:rPr lang="fi-FI" sz="1350" i="1" dirty="0" err="1">
                <a:solidFill>
                  <a:schemeClr val="bg1"/>
                </a:solidFill>
              </a:rPr>
              <a:t>the</a:t>
            </a:r>
            <a:r>
              <a:rPr lang="fi-FI" sz="1350" i="1" dirty="0">
                <a:solidFill>
                  <a:schemeClr val="bg1"/>
                </a:solidFill>
              </a:rPr>
              <a:t> </a:t>
            </a:r>
            <a:r>
              <a:rPr lang="fi-FI" sz="1350" i="1" dirty="0" err="1">
                <a:solidFill>
                  <a:schemeClr val="bg1"/>
                </a:solidFill>
              </a:rPr>
              <a:t>mutual</a:t>
            </a:r>
            <a:r>
              <a:rPr lang="fi-FI" sz="1350" i="1" dirty="0">
                <a:solidFill>
                  <a:schemeClr val="bg1"/>
                </a:solidFill>
              </a:rPr>
              <a:t>  </a:t>
            </a:r>
            <a:r>
              <a:rPr lang="fi-FI" sz="1350" i="1" dirty="0" err="1">
                <a:solidFill>
                  <a:schemeClr val="bg1"/>
                </a:solidFill>
              </a:rPr>
              <a:t>confidence</a:t>
            </a:r>
            <a:r>
              <a:rPr lang="fi-FI" sz="1350" i="1" dirty="0">
                <a:solidFill>
                  <a:schemeClr val="bg1"/>
                </a:solidFill>
              </a:rPr>
              <a:t>, </a:t>
            </a:r>
            <a:r>
              <a:rPr lang="fi-FI" sz="1350" i="1" dirty="0" err="1">
                <a:solidFill>
                  <a:schemeClr val="bg1"/>
                </a:solidFill>
              </a:rPr>
              <a:t>form</a:t>
            </a:r>
            <a:r>
              <a:rPr lang="fi-FI" sz="1350" i="1" dirty="0">
                <a:solidFill>
                  <a:schemeClr val="bg1"/>
                </a:solidFill>
              </a:rPr>
              <a:t> of </a:t>
            </a:r>
            <a:r>
              <a:rPr lang="fi-FI" sz="1350" i="1" dirty="0" err="1">
                <a:solidFill>
                  <a:schemeClr val="bg1"/>
                </a:solidFill>
              </a:rPr>
              <a:t>cooperation</a:t>
            </a:r>
            <a:r>
              <a:rPr lang="fi-FI" sz="1350" i="1" dirty="0">
                <a:solidFill>
                  <a:schemeClr val="bg1"/>
                </a:solidFill>
              </a:rPr>
              <a:t> </a:t>
            </a:r>
            <a:r>
              <a:rPr lang="fi-FI" sz="1350" i="1" dirty="0" err="1">
                <a:solidFill>
                  <a:schemeClr val="bg1"/>
                </a:solidFill>
              </a:rPr>
              <a:t>based</a:t>
            </a:r>
            <a:r>
              <a:rPr lang="fi-FI" sz="1350" i="1" dirty="0">
                <a:solidFill>
                  <a:schemeClr val="bg1"/>
                </a:solidFill>
              </a:rPr>
              <a:t> on </a:t>
            </a:r>
            <a:r>
              <a:rPr lang="fi-FI" sz="1350" i="1" dirty="0" err="1">
                <a:solidFill>
                  <a:schemeClr val="bg1"/>
                </a:solidFill>
              </a:rPr>
              <a:t>joint</a:t>
            </a:r>
            <a:r>
              <a:rPr lang="fi-FI" sz="1350" i="1" dirty="0">
                <a:solidFill>
                  <a:schemeClr val="bg1"/>
                </a:solidFill>
              </a:rPr>
              <a:t> </a:t>
            </a:r>
            <a:r>
              <a:rPr lang="fi-FI" sz="1350" i="1" dirty="0" err="1">
                <a:solidFill>
                  <a:schemeClr val="bg1"/>
                </a:solidFill>
              </a:rPr>
              <a:t>interests</a:t>
            </a:r>
            <a:r>
              <a:rPr lang="fi-FI" sz="1350" i="1" dirty="0">
                <a:solidFill>
                  <a:schemeClr val="bg1"/>
                </a:solidFill>
              </a:rPr>
              <a:t> and </a:t>
            </a:r>
            <a:r>
              <a:rPr lang="fi-FI" sz="1350" i="1" dirty="0" err="1">
                <a:solidFill>
                  <a:schemeClr val="bg1"/>
                </a:solidFill>
              </a:rPr>
              <a:t>international</a:t>
            </a:r>
            <a:r>
              <a:rPr lang="fi-FI" sz="1350" i="1" dirty="0">
                <a:solidFill>
                  <a:schemeClr val="bg1"/>
                </a:solidFill>
              </a:rPr>
              <a:t> </a:t>
            </a:r>
            <a:r>
              <a:rPr lang="fi-FI" sz="1350" i="1" dirty="0" err="1">
                <a:solidFill>
                  <a:schemeClr val="bg1"/>
                </a:solidFill>
              </a:rPr>
              <a:t>influence</a:t>
            </a:r>
            <a:r>
              <a:rPr lang="fi-FI" sz="1350" i="1" dirty="0">
                <a:solidFill>
                  <a:schemeClr val="bg1"/>
                </a:solidFill>
              </a:rPr>
              <a:t> and </a:t>
            </a:r>
            <a:r>
              <a:rPr lang="fi-FI" sz="1350" i="1" dirty="0" err="1">
                <a:solidFill>
                  <a:schemeClr val="bg1"/>
                </a:solidFill>
              </a:rPr>
              <a:t>participation</a:t>
            </a:r>
            <a:r>
              <a:rPr lang="fi-FI" sz="1350" i="1" dirty="0">
                <a:solidFill>
                  <a:schemeClr val="bg1"/>
                </a:solidFill>
              </a:rPr>
              <a:t>  </a:t>
            </a:r>
            <a:r>
              <a:rPr lang="fi-FI" sz="1350" i="1" dirty="0" err="1">
                <a:solidFill>
                  <a:schemeClr val="bg1"/>
                </a:solidFill>
              </a:rPr>
              <a:t>between</a:t>
            </a:r>
            <a:r>
              <a:rPr lang="fi-FI" sz="1350" i="1" dirty="0">
                <a:solidFill>
                  <a:schemeClr val="bg1"/>
                </a:solidFill>
              </a:rPr>
              <a:t> </a:t>
            </a:r>
            <a:r>
              <a:rPr lang="fi-FI" sz="1350" i="1" dirty="0" err="1">
                <a:solidFill>
                  <a:schemeClr val="bg1"/>
                </a:solidFill>
              </a:rPr>
              <a:t>Universities</a:t>
            </a:r>
            <a:r>
              <a:rPr lang="fi-FI" sz="1350" i="1" dirty="0">
                <a:solidFill>
                  <a:schemeClr val="bg1"/>
                </a:solidFill>
              </a:rPr>
              <a:t> of </a:t>
            </a:r>
            <a:r>
              <a:rPr lang="fi-FI" sz="1350" i="1" dirty="0" err="1">
                <a:solidFill>
                  <a:schemeClr val="bg1"/>
                </a:solidFill>
              </a:rPr>
              <a:t>Applied</a:t>
            </a:r>
            <a:r>
              <a:rPr lang="fi-FI" sz="1350" i="1" dirty="0">
                <a:solidFill>
                  <a:schemeClr val="bg1"/>
                </a:solidFill>
              </a:rPr>
              <a:t> Sciences. </a:t>
            </a:r>
            <a:endParaRPr lang="fi-FI" sz="1350" dirty="0">
              <a:solidFill>
                <a:schemeClr val="bg1"/>
              </a:solidFill>
            </a:endParaRPr>
          </a:p>
        </p:txBody>
      </p:sp>
      <p:sp>
        <p:nvSpPr>
          <p:cNvPr id="48" name="Tekstiruutu 47"/>
          <p:cNvSpPr txBox="1"/>
          <p:nvPr/>
        </p:nvSpPr>
        <p:spPr>
          <a:xfrm>
            <a:off x="7015973" y="4437112"/>
            <a:ext cx="213516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i-FI" sz="1500" i="1" dirty="0">
                <a:solidFill>
                  <a:schemeClr val="bg1"/>
                </a:solidFill>
              </a:rPr>
              <a:t>In </a:t>
            </a:r>
            <a:r>
              <a:rPr lang="fi-FI" sz="1500" i="1" dirty="0" err="1">
                <a:solidFill>
                  <a:schemeClr val="bg1"/>
                </a:solidFill>
              </a:rPr>
              <a:t>the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role</a:t>
            </a:r>
            <a:r>
              <a:rPr lang="fi-FI" sz="1500" i="1" dirty="0">
                <a:solidFill>
                  <a:schemeClr val="bg1"/>
                </a:solidFill>
              </a:rPr>
              <a:t> of </a:t>
            </a:r>
            <a:r>
              <a:rPr lang="fi-FI" sz="1500" i="1" dirty="0" err="1">
                <a:solidFill>
                  <a:schemeClr val="bg1"/>
                </a:solidFill>
              </a:rPr>
              <a:t>trustee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influence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target</a:t>
            </a:r>
            <a:r>
              <a:rPr lang="fi-FI" sz="1500" i="1" dirty="0">
                <a:solidFill>
                  <a:schemeClr val="bg1"/>
                </a:solidFill>
              </a:rPr>
              <a:t> is at </a:t>
            </a:r>
            <a:r>
              <a:rPr lang="fi-FI" sz="1500" i="1" dirty="0" err="1">
                <a:solidFill>
                  <a:schemeClr val="bg1"/>
                </a:solidFill>
              </a:rPr>
              <a:t>basic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tasks</a:t>
            </a:r>
            <a:r>
              <a:rPr lang="fi-FI" sz="1500" i="1" dirty="0">
                <a:solidFill>
                  <a:schemeClr val="bg1"/>
                </a:solidFill>
              </a:rPr>
              <a:t> of UAS and </a:t>
            </a:r>
            <a:r>
              <a:rPr lang="fi-FI" sz="1500" i="1" dirty="0" err="1">
                <a:solidFill>
                  <a:schemeClr val="bg1"/>
                </a:solidFill>
              </a:rPr>
              <a:t>development</a:t>
            </a:r>
            <a:r>
              <a:rPr lang="fi-FI" sz="1500" i="1" dirty="0">
                <a:solidFill>
                  <a:schemeClr val="bg1"/>
                </a:solidFill>
              </a:rPr>
              <a:t> of </a:t>
            </a:r>
            <a:r>
              <a:rPr lang="fi-FI" sz="1500" i="1" dirty="0" err="1">
                <a:solidFill>
                  <a:schemeClr val="bg1"/>
                </a:solidFill>
              </a:rPr>
              <a:t>higher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education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system</a:t>
            </a:r>
            <a:r>
              <a:rPr lang="fi-FI" sz="1500" i="1" dirty="0">
                <a:solidFill>
                  <a:schemeClr val="bg1"/>
                </a:solidFill>
              </a:rPr>
              <a:t> in a </a:t>
            </a:r>
            <a:r>
              <a:rPr lang="fi-FI" sz="1500" i="1" dirty="0" err="1">
                <a:solidFill>
                  <a:schemeClr val="bg1"/>
                </a:solidFill>
              </a:rPr>
              <a:t>way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that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best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supports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the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activities</a:t>
            </a:r>
            <a:r>
              <a:rPr lang="fi-FI" sz="1500" i="1" dirty="0">
                <a:solidFill>
                  <a:schemeClr val="bg1"/>
                </a:solidFill>
              </a:rPr>
              <a:t> of </a:t>
            </a:r>
            <a:r>
              <a:rPr lang="fi-FI" sz="1500" i="1" dirty="0" err="1">
                <a:solidFill>
                  <a:schemeClr val="bg1"/>
                </a:solidFill>
              </a:rPr>
              <a:t>Universities</a:t>
            </a:r>
            <a:r>
              <a:rPr lang="fi-FI" sz="1500" i="1" dirty="0">
                <a:solidFill>
                  <a:schemeClr val="bg1"/>
                </a:solidFill>
              </a:rPr>
              <a:t> of </a:t>
            </a:r>
            <a:r>
              <a:rPr lang="fi-FI" sz="1500" i="1" dirty="0" err="1">
                <a:solidFill>
                  <a:schemeClr val="bg1"/>
                </a:solidFill>
              </a:rPr>
              <a:t>Applied</a:t>
            </a:r>
            <a:r>
              <a:rPr lang="fi-FI" sz="1500" i="1" dirty="0">
                <a:solidFill>
                  <a:schemeClr val="bg1"/>
                </a:solidFill>
              </a:rPr>
              <a:t> Sciences. </a:t>
            </a:r>
            <a:endParaRPr lang="fi-FI" sz="1500" dirty="0">
              <a:solidFill>
                <a:schemeClr val="bg1"/>
              </a:solidFill>
            </a:endParaRPr>
          </a:p>
        </p:txBody>
      </p:sp>
      <p:sp>
        <p:nvSpPr>
          <p:cNvPr id="49" name="Tekstiruutu 48"/>
          <p:cNvSpPr txBox="1"/>
          <p:nvPr/>
        </p:nvSpPr>
        <p:spPr>
          <a:xfrm>
            <a:off x="2475041" y="4602901"/>
            <a:ext cx="1949742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500" i="1" dirty="0">
                <a:solidFill>
                  <a:schemeClr val="bg1"/>
                </a:solidFill>
              </a:rPr>
              <a:t>In </a:t>
            </a:r>
            <a:r>
              <a:rPr lang="fi-FI" sz="1500" i="1" dirty="0" err="1">
                <a:solidFill>
                  <a:schemeClr val="bg1"/>
                </a:solidFill>
              </a:rPr>
              <a:t>co-operation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with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stakeholders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Arene´s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role</a:t>
            </a:r>
            <a:r>
              <a:rPr lang="fi-FI" sz="1500" i="1" dirty="0">
                <a:solidFill>
                  <a:schemeClr val="bg1"/>
                </a:solidFill>
              </a:rPr>
              <a:t> is to </a:t>
            </a:r>
            <a:r>
              <a:rPr lang="fi-FI" sz="1500" i="1" dirty="0" err="1">
                <a:solidFill>
                  <a:schemeClr val="bg1"/>
                </a:solidFill>
              </a:rPr>
              <a:t>communicate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the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competences</a:t>
            </a:r>
            <a:r>
              <a:rPr lang="fi-FI" sz="1500" i="1" dirty="0">
                <a:solidFill>
                  <a:schemeClr val="bg1"/>
                </a:solidFill>
              </a:rPr>
              <a:t> of UAS </a:t>
            </a:r>
            <a:r>
              <a:rPr lang="fi-FI" sz="1500" i="1" dirty="0" err="1">
                <a:solidFill>
                  <a:schemeClr val="bg1"/>
                </a:solidFill>
              </a:rPr>
              <a:t>sector</a:t>
            </a:r>
            <a:r>
              <a:rPr lang="fi-FI" sz="1500" i="1" dirty="0">
                <a:solidFill>
                  <a:schemeClr val="bg1"/>
                </a:solidFill>
              </a:rPr>
              <a:t>, as </a:t>
            </a:r>
            <a:r>
              <a:rPr lang="fi-FI" sz="1500" i="1" dirty="0" err="1">
                <a:solidFill>
                  <a:schemeClr val="bg1"/>
                </a:solidFill>
              </a:rPr>
              <a:t>well</a:t>
            </a:r>
            <a:r>
              <a:rPr lang="fi-FI" sz="1500" i="1" dirty="0">
                <a:solidFill>
                  <a:schemeClr val="bg1"/>
                </a:solidFill>
              </a:rPr>
              <a:t> as </a:t>
            </a:r>
            <a:r>
              <a:rPr lang="fi-FI" sz="1500" i="1" dirty="0" err="1">
                <a:solidFill>
                  <a:schemeClr val="bg1"/>
                </a:solidFill>
              </a:rPr>
              <a:t>it´s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role</a:t>
            </a:r>
            <a:r>
              <a:rPr lang="fi-FI" sz="1500" i="1" dirty="0">
                <a:solidFill>
                  <a:schemeClr val="bg1"/>
                </a:solidFill>
              </a:rPr>
              <a:t> in </a:t>
            </a:r>
            <a:r>
              <a:rPr lang="fi-FI" sz="1500" i="1" dirty="0" err="1">
                <a:solidFill>
                  <a:schemeClr val="bg1"/>
                </a:solidFill>
              </a:rPr>
              <a:t>supporting</a:t>
            </a:r>
            <a:r>
              <a:rPr lang="fi-FI" sz="1500" i="1" dirty="0">
                <a:solidFill>
                  <a:schemeClr val="bg1"/>
                </a:solidFill>
              </a:rPr>
              <a:t> </a:t>
            </a:r>
            <a:r>
              <a:rPr lang="fi-FI" sz="1500" i="1" dirty="0" err="1">
                <a:solidFill>
                  <a:schemeClr val="bg1"/>
                </a:solidFill>
              </a:rPr>
              <a:t>innovations</a:t>
            </a:r>
            <a:r>
              <a:rPr lang="fi-FI" sz="1500" i="1" dirty="0">
                <a:solidFill>
                  <a:schemeClr val="bg1"/>
                </a:solidFill>
              </a:rPr>
              <a:t> and </a:t>
            </a:r>
            <a:r>
              <a:rPr lang="fi-FI" sz="1500" i="1" dirty="0" err="1">
                <a:solidFill>
                  <a:schemeClr val="bg1"/>
                </a:solidFill>
              </a:rPr>
              <a:t>entrepreneurship</a:t>
            </a:r>
            <a:r>
              <a:rPr lang="fi-FI" sz="1500" i="1" dirty="0">
                <a:solidFill>
                  <a:schemeClr val="bg1"/>
                </a:solidFill>
              </a:rPr>
              <a:t>. </a:t>
            </a:r>
            <a:endParaRPr lang="fi-FI" sz="1500" dirty="0"/>
          </a:p>
          <a:p>
            <a:endParaRPr lang="fi-FI" sz="1400" dirty="0"/>
          </a:p>
          <a:p>
            <a:endParaRPr lang="fi-FI" sz="1300" dirty="0">
              <a:solidFill>
                <a:schemeClr val="bg1"/>
              </a:solidFill>
            </a:endParaRPr>
          </a:p>
        </p:txBody>
      </p:sp>
      <p:sp>
        <p:nvSpPr>
          <p:cNvPr id="38" name="Tekstiruutu 37"/>
          <p:cNvSpPr txBox="1"/>
          <p:nvPr/>
        </p:nvSpPr>
        <p:spPr>
          <a:xfrm>
            <a:off x="3594206" y="2252160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>
                <a:solidFill>
                  <a:schemeClr val="accent1">
                    <a:lumMod val="75000"/>
                  </a:schemeClr>
                </a:solidFill>
              </a:rPr>
              <a:t>Strategic </a:t>
            </a:r>
            <a:r>
              <a:rPr lang="fi-FI" sz="2400" b="1" dirty="0" err="1">
                <a:solidFill>
                  <a:schemeClr val="accent1">
                    <a:lumMod val="75000"/>
                  </a:schemeClr>
                </a:solidFill>
              </a:rPr>
              <a:t>goals</a:t>
            </a:r>
            <a:endParaRPr lang="fi-FI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Otsikko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rgbClr val="0070C0"/>
                </a:solidFill>
              </a:rPr>
              <a:t/>
            </a:r>
            <a:br>
              <a:rPr lang="fi-FI" dirty="0">
                <a:solidFill>
                  <a:srgbClr val="0070C0"/>
                </a:solidFill>
              </a:rPr>
            </a:br>
            <a:r>
              <a:rPr lang="fi-FI" sz="4000" dirty="0" err="1">
                <a:solidFill>
                  <a:srgbClr val="0070C0"/>
                </a:solidFill>
              </a:rPr>
              <a:t>Strategy</a:t>
            </a:r>
            <a:r>
              <a:rPr lang="fi-FI" sz="4000" dirty="0">
                <a:solidFill>
                  <a:srgbClr val="0070C0"/>
                </a:solidFill>
              </a:rPr>
              <a:t> of Arene 2016–2020</a:t>
            </a:r>
            <a:r>
              <a:rPr lang="fi-FI" dirty="0"/>
              <a:t/>
            </a:r>
            <a:br>
              <a:rPr lang="fi-FI" dirty="0"/>
            </a:br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21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öristetty suorakulmio 1"/>
          <p:cNvSpPr/>
          <p:nvPr/>
        </p:nvSpPr>
        <p:spPr>
          <a:xfrm>
            <a:off x="539552" y="1196752"/>
            <a:ext cx="7776864" cy="50405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3" name="Pyöristetty suorakulmio 2"/>
          <p:cNvSpPr/>
          <p:nvPr/>
        </p:nvSpPr>
        <p:spPr>
          <a:xfrm>
            <a:off x="539552" y="1196752"/>
            <a:ext cx="777686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white"/>
              </a:solidFill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1691680" y="1412776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prstClr val="white"/>
                </a:solidFill>
              </a:rPr>
              <a:t>AFFECTION AND COOPERATION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4572000" y="2780928"/>
            <a:ext cx="381642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International              </a:t>
            </a: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co-operation</a:t>
            </a:r>
            <a:endParaRPr lang="fi-FI" sz="2800" dirty="0">
              <a:solidFill>
                <a:srgbClr val="1F497D">
                  <a:lumMod val="75000"/>
                </a:srgbClr>
              </a:solidFill>
            </a:endParaRPr>
          </a:p>
          <a:p>
            <a:endParaRPr lang="fi-FI" sz="1000" dirty="0">
              <a:solidFill>
                <a:srgbClr val="1F497D">
                  <a:lumMod val="75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Education</a:t>
            </a: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 and </a:t>
            </a: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research</a:t>
            </a: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co-operation</a:t>
            </a:r>
            <a:endParaRPr lang="fi-FI" sz="2800" dirty="0">
              <a:solidFill>
                <a:srgbClr val="1F497D">
                  <a:lumMod val="75000"/>
                </a:srgbClr>
              </a:solidFill>
            </a:endParaRPr>
          </a:p>
          <a:p>
            <a:endParaRPr lang="fi-FI" sz="1000" dirty="0">
              <a:solidFill>
                <a:srgbClr val="1F497D">
                  <a:lumMod val="75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Affecting</a:t>
            </a: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 to media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800" dirty="0">
              <a:solidFill>
                <a:prstClr val="black"/>
              </a:solidFill>
            </a:endParaRPr>
          </a:p>
        </p:txBody>
      </p:sp>
      <p:sp>
        <p:nvSpPr>
          <p:cNvPr id="7" name="Tekstiruutu 6"/>
          <p:cNvSpPr txBox="1"/>
          <p:nvPr/>
        </p:nvSpPr>
        <p:spPr>
          <a:xfrm>
            <a:off x="827584" y="2780928"/>
            <a:ext cx="417646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Internal</a:t>
            </a: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co-operation</a:t>
            </a:r>
            <a:endParaRPr lang="fi-FI" sz="2800" dirty="0">
              <a:solidFill>
                <a:srgbClr val="1F497D">
                  <a:lumMod val="75000"/>
                </a:srgbClr>
              </a:solidFill>
            </a:endParaRPr>
          </a:p>
          <a:p>
            <a:endParaRPr lang="fi-FI" sz="1000" dirty="0">
              <a:solidFill>
                <a:srgbClr val="1F497D">
                  <a:lumMod val="75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Affecting</a:t>
            </a: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 to </a:t>
            </a: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higher</a:t>
            </a: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education</a:t>
            </a: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policy</a:t>
            </a:r>
            <a:endParaRPr lang="fi-FI" sz="2800" dirty="0">
              <a:solidFill>
                <a:srgbClr val="1F497D">
                  <a:lumMod val="75000"/>
                </a:srgbClr>
              </a:solidFill>
            </a:endParaRPr>
          </a:p>
          <a:p>
            <a:endParaRPr lang="fi-FI" sz="1000" dirty="0">
              <a:solidFill>
                <a:srgbClr val="1F497D">
                  <a:lumMod val="75000"/>
                </a:srgb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Working</a:t>
            </a: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 and            </a:t>
            </a: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economic</a:t>
            </a:r>
            <a:r>
              <a:rPr lang="fi-FI" sz="2800" dirty="0">
                <a:solidFill>
                  <a:srgbClr val="1F497D">
                    <a:lumMod val="75000"/>
                  </a:srgbClr>
                </a:solidFill>
              </a:rPr>
              <a:t> life                 </a:t>
            </a:r>
            <a:r>
              <a:rPr lang="fi-FI" sz="2800" dirty="0" err="1">
                <a:solidFill>
                  <a:srgbClr val="1F497D">
                    <a:lumMod val="75000"/>
                  </a:srgbClr>
                </a:solidFill>
              </a:rPr>
              <a:t>co-operation</a:t>
            </a:r>
            <a:endParaRPr lang="fi-FI" sz="28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9" name="Otsikko 1"/>
          <p:cNvSpPr txBox="1">
            <a:spLocks/>
          </p:cNvSpPr>
          <p:nvPr/>
        </p:nvSpPr>
        <p:spPr>
          <a:xfrm>
            <a:off x="457200" y="53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>
                <a:solidFill>
                  <a:srgbClr val="0070C0"/>
                </a:solidFill>
              </a:rPr>
              <a:t/>
            </a:r>
            <a:br>
              <a:rPr lang="fi-FI" dirty="0">
                <a:solidFill>
                  <a:srgbClr val="0070C0"/>
                </a:solidFill>
              </a:rPr>
            </a:br>
            <a:r>
              <a:rPr lang="fi-FI" sz="6900" dirty="0" err="1">
                <a:solidFill>
                  <a:srgbClr val="0070C0"/>
                </a:solidFill>
              </a:rPr>
              <a:t>Strategy</a:t>
            </a:r>
            <a:r>
              <a:rPr lang="fi-FI" sz="6900" dirty="0">
                <a:solidFill>
                  <a:srgbClr val="0070C0"/>
                </a:solidFill>
              </a:rPr>
              <a:t> of Arene 2016–2020</a:t>
            </a:r>
            <a:r>
              <a:rPr lang="fi-FI" dirty="0"/>
              <a:t/>
            </a:r>
            <a:br>
              <a:rPr lang="fi-FI" dirty="0"/>
            </a:br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85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astakkaisista kulmista pyöristetty suorakulmio 12"/>
          <p:cNvSpPr/>
          <p:nvPr/>
        </p:nvSpPr>
        <p:spPr>
          <a:xfrm>
            <a:off x="611560" y="1223241"/>
            <a:ext cx="8352928" cy="1197647"/>
          </a:xfrm>
          <a:prstGeom prst="round2Diag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b="1" dirty="0">
                <a:solidFill>
                  <a:prstClr val="white"/>
                </a:solidFill>
              </a:rPr>
              <a:t>VISION</a:t>
            </a:r>
          </a:p>
          <a:p>
            <a:endParaRPr lang="fi-FI" sz="700" b="1" dirty="0">
              <a:solidFill>
                <a:prstClr val="white"/>
              </a:solidFill>
            </a:endParaRPr>
          </a:p>
          <a:p>
            <a:r>
              <a:rPr lang="fi-FI" sz="1400" dirty="0">
                <a:solidFill>
                  <a:schemeClr val="bg1"/>
                </a:solidFill>
              </a:rPr>
              <a:t>   </a:t>
            </a:r>
            <a:r>
              <a:rPr lang="fi-FI" sz="1400" dirty="0" err="1">
                <a:solidFill>
                  <a:schemeClr val="bg1"/>
                </a:solidFill>
              </a:rPr>
              <a:t>Universities</a:t>
            </a:r>
            <a:r>
              <a:rPr lang="fi-FI" sz="1400" dirty="0">
                <a:solidFill>
                  <a:schemeClr val="bg1"/>
                </a:solidFill>
              </a:rPr>
              <a:t> of </a:t>
            </a:r>
            <a:r>
              <a:rPr lang="fi-FI" sz="1400" dirty="0" err="1">
                <a:solidFill>
                  <a:schemeClr val="bg1"/>
                </a:solidFill>
              </a:rPr>
              <a:t>Applied</a:t>
            </a:r>
            <a:r>
              <a:rPr lang="fi-FI" sz="1400" dirty="0">
                <a:solidFill>
                  <a:schemeClr val="bg1"/>
                </a:solidFill>
              </a:rPr>
              <a:t> Sciences </a:t>
            </a:r>
            <a:r>
              <a:rPr lang="fi-FI" sz="1400" dirty="0" err="1">
                <a:solidFill>
                  <a:schemeClr val="bg1"/>
                </a:solidFill>
              </a:rPr>
              <a:t>are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essential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</a:p>
          <a:p>
            <a:r>
              <a:rPr lang="fi-FI" sz="1400" dirty="0">
                <a:solidFill>
                  <a:schemeClr val="bg1"/>
                </a:solidFill>
              </a:rPr>
              <a:t>   </a:t>
            </a:r>
            <a:r>
              <a:rPr lang="fi-FI" sz="1400" dirty="0" err="1">
                <a:solidFill>
                  <a:schemeClr val="bg1"/>
                </a:solidFill>
              </a:rPr>
              <a:t>part</a:t>
            </a:r>
            <a:r>
              <a:rPr lang="fi-FI" sz="1400" dirty="0">
                <a:solidFill>
                  <a:schemeClr val="bg1"/>
                </a:solidFill>
              </a:rPr>
              <a:t> of </a:t>
            </a:r>
            <a:r>
              <a:rPr lang="fi-FI" sz="1400" dirty="0" err="1">
                <a:solidFill>
                  <a:schemeClr val="bg1"/>
                </a:solidFill>
              </a:rPr>
              <a:t>world´s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best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higher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education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system</a:t>
            </a:r>
            <a:endParaRPr lang="fi-FI" sz="1400" dirty="0">
              <a:solidFill>
                <a:schemeClr val="bg1"/>
              </a:solidFill>
            </a:endParaRPr>
          </a:p>
        </p:txBody>
      </p:sp>
      <p:sp>
        <p:nvSpPr>
          <p:cNvPr id="8" name="Vastakkaisista kulmista pyöristetty suorakulmio 7"/>
          <p:cNvSpPr/>
          <p:nvPr/>
        </p:nvSpPr>
        <p:spPr>
          <a:xfrm>
            <a:off x="611560" y="2492896"/>
            <a:ext cx="8352928" cy="1325922"/>
          </a:xfrm>
          <a:prstGeom prst="round2Diag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b="1" dirty="0">
                <a:solidFill>
                  <a:prstClr val="white"/>
                </a:solidFill>
              </a:rPr>
              <a:t> STRATEGIC GOALS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bg1"/>
                </a:solidFill>
              </a:rPr>
              <a:t>To </a:t>
            </a:r>
            <a:r>
              <a:rPr lang="fi-FI" sz="1200" dirty="0" err="1">
                <a:solidFill>
                  <a:schemeClr val="bg1"/>
                </a:solidFill>
              </a:rPr>
              <a:t>communicate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the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functions</a:t>
            </a:r>
            <a:r>
              <a:rPr lang="fi-FI" sz="1200" dirty="0">
                <a:solidFill>
                  <a:schemeClr val="bg1"/>
                </a:solidFill>
              </a:rPr>
              <a:t> and </a:t>
            </a:r>
            <a:r>
              <a:rPr lang="fi-FI" sz="1200" dirty="0" err="1">
                <a:solidFill>
                  <a:schemeClr val="bg1"/>
                </a:solidFill>
              </a:rPr>
              <a:t>strengths</a:t>
            </a:r>
            <a:r>
              <a:rPr lang="fi-FI" sz="1200" dirty="0">
                <a:solidFill>
                  <a:schemeClr val="bg1"/>
                </a:solidFill>
              </a:rPr>
              <a:t> of </a:t>
            </a:r>
            <a:r>
              <a:rPr lang="fi-FI" sz="1200" dirty="0" err="1">
                <a:solidFill>
                  <a:schemeClr val="bg1"/>
                </a:solidFill>
              </a:rPr>
              <a:t>universities</a:t>
            </a:r>
            <a:r>
              <a:rPr lang="fi-FI" sz="1200" dirty="0">
                <a:solidFill>
                  <a:schemeClr val="bg1"/>
                </a:solidFill>
              </a:rPr>
              <a:t> of </a:t>
            </a:r>
            <a:r>
              <a:rPr lang="fi-FI" sz="1200" dirty="0" err="1">
                <a:solidFill>
                  <a:schemeClr val="bg1"/>
                </a:solidFill>
              </a:rPr>
              <a:t>applied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sciences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bg1"/>
                </a:solidFill>
              </a:rPr>
              <a:t>To </a:t>
            </a:r>
            <a:r>
              <a:rPr lang="fi-FI" sz="1200" dirty="0" err="1">
                <a:solidFill>
                  <a:schemeClr val="bg1"/>
                </a:solidFill>
              </a:rPr>
              <a:t>strengthen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the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cooperation</a:t>
            </a:r>
            <a:r>
              <a:rPr lang="fi-FI" sz="1200" dirty="0">
                <a:solidFill>
                  <a:schemeClr val="bg1"/>
                </a:solidFill>
              </a:rPr>
              <a:t>, </a:t>
            </a:r>
            <a:r>
              <a:rPr lang="fi-FI" sz="1200" dirty="0" err="1">
                <a:solidFill>
                  <a:schemeClr val="bg1"/>
                </a:solidFill>
              </a:rPr>
              <a:t>networking</a:t>
            </a:r>
            <a:r>
              <a:rPr lang="fi-FI" sz="1200" dirty="0">
                <a:solidFill>
                  <a:schemeClr val="bg1"/>
                </a:solidFill>
              </a:rPr>
              <a:t> and </a:t>
            </a:r>
            <a:r>
              <a:rPr lang="fi-FI" sz="1200" dirty="0" err="1">
                <a:solidFill>
                  <a:schemeClr val="bg1"/>
                </a:solidFill>
              </a:rPr>
              <a:t>internationalization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between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Universtites</a:t>
            </a:r>
            <a:r>
              <a:rPr lang="fi-FI" sz="1200" dirty="0">
                <a:solidFill>
                  <a:schemeClr val="bg1"/>
                </a:solidFill>
              </a:rPr>
              <a:t> of </a:t>
            </a:r>
            <a:r>
              <a:rPr lang="fi-FI" sz="1200" dirty="0" err="1">
                <a:solidFill>
                  <a:schemeClr val="bg1"/>
                </a:solidFill>
              </a:rPr>
              <a:t>Applied</a:t>
            </a:r>
            <a:r>
              <a:rPr lang="fi-FI" sz="1200" dirty="0">
                <a:solidFill>
                  <a:schemeClr val="bg1"/>
                </a:solidFill>
              </a:rPr>
              <a:t> Sciences as </a:t>
            </a:r>
            <a:r>
              <a:rPr lang="fi-FI" sz="1200" dirty="0" err="1">
                <a:solidFill>
                  <a:schemeClr val="bg1"/>
                </a:solidFill>
              </a:rPr>
              <a:t>part</a:t>
            </a:r>
            <a:r>
              <a:rPr lang="fi-FI" sz="1200" dirty="0">
                <a:solidFill>
                  <a:schemeClr val="bg1"/>
                </a:solidFill>
              </a:rPr>
              <a:t> of European </a:t>
            </a:r>
            <a:r>
              <a:rPr lang="fi-FI" sz="1200" dirty="0" err="1">
                <a:solidFill>
                  <a:schemeClr val="bg1"/>
                </a:solidFill>
              </a:rPr>
              <a:t>Higher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Education</a:t>
            </a:r>
            <a:r>
              <a:rPr lang="fi-FI" sz="1200" dirty="0">
                <a:solidFill>
                  <a:schemeClr val="bg1"/>
                </a:solidFill>
              </a:rPr>
              <a:t>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bg1"/>
                </a:solidFill>
              </a:rPr>
              <a:t>To </a:t>
            </a:r>
            <a:r>
              <a:rPr lang="fi-FI" sz="1200" dirty="0" err="1">
                <a:solidFill>
                  <a:schemeClr val="bg1"/>
                </a:solidFill>
              </a:rPr>
              <a:t>advance</a:t>
            </a:r>
            <a:r>
              <a:rPr lang="fi-FI" sz="1200" dirty="0">
                <a:solidFill>
                  <a:schemeClr val="bg1"/>
                </a:solidFill>
              </a:rPr>
              <a:t> operating </a:t>
            </a:r>
            <a:r>
              <a:rPr lang="fi-FI" sz="1200" dirty="0" err="1">
                <a:solidFill>
                  <a:schemeClr val="bg1"/>
                </a:solidFill>
              </a:rPr>
              <a:t>conditions</a:t>
            </a:r>
            <a:r>
              <a:rPr lang="fi-FI" sz="1200" dirty="0">
                <a:solidFill>
                  <a:schemeClr val="bg1"/>
                </a:solidFill>
              </a:rPr>
              <a:t> of </a:t>
            </a:r>
            <a:r>
              <a:rPr lang="fi-FI" sz="1200" dirty="0" err="1">
                <a:solidFill>
                  <a:schemeClr val="bg1"/>
                </a:solidFill>
              </a:rPr>
              <a:t>Universities</a:t>
            </a:r>
            <a:r>
              <a:rPr lang="fi-FI" sz="1200" dirty="0">
                <a:solidFill>
                  <a:schemeClr val="bg1"/>
                </a:solidFill>
              </a:rPr>
              <a:t> of </a:t>
            </a:r>
            <a:r>
              <a:rPr lang="fi-FI" sz="1200" dirty="0" err="1">
                <a:solidFill>
                  <a:schemeClr val="bg1"/>
                </a:solidFill>
              </a:rPr>
              <a:t>Applied</a:t>
            </a:r>
            <a:r>
              <a:rPr lang="fi-FI" sz="1200" dirty="0">
                <a:solidFill>
                  <a:schemeClr val="bg1"/>
                </a:solidFill>
              </a:rPr>
              <a:t> Sciences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bg1"/>
                </a:solidFill>
              </a:rPr>
              <a:t>To </a:t>
            </a:r>
            <a:r>
              <a:rPr lang="fi-FI" sz="1200" dirty="0" err="1">
                <a:solidFill>
                  <a:schemeClr val="bg1"/>
                </a:solidFill>
              </a:rPr>
              <a:t>support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the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role</a:t>
            </a:r>
            <a:r>
              <a:rPr lang="fi-FI" sz="1200" dirty="0">
                <a:solidFill>
                  <a:schemeClr val="bg1"/>
                </a:solidFill>
              </a:rPr>
              <a:t> of </a:t>
            </a:r>
            <a:r>
              <a:rPr lang="fi-FI" sz="1200" dirty="0" err="1">
                <a:solidFill>
                  <a:schemeClr val="bg1"/>
                </a:solidFill>
              </a:rPr>
              <a:t>Universities</a:t>
            </a:r>
            <a:r>
              <a:rPr lang="fi-FI" sz="1200" dirty="0">
                <a:solidFill>
                  <a:schemeClr val="bg1"/>
                </a:solidFill>
              </a:rPr>
              <a:t> of </a:t>
            </a:r>
            <a:r>
              <a:rPr lang="fi-FI" sz="1200" dirty="0" err="1">
                <a:solidFill>
                  <a:schemeClr val="bg1"/>
                </a:solidFill>
              </a:rPr>
              <a:t>Applied</a:t>
            </a:r>
            <a:r>
              <a:rPr lang="fi-FI" sz="1200" dirty="0">
                <a:solidFill>
                  <a:schemeClr val="bg1"/>
                </a:solidFill>
              </a:rPr>
              <a:t> Sciences in </a:t>
            </a:r>
            <a:r>
              <a:rPr lang="fi-FI" sz="1200" dirty="0" err="1">
                <a:solidFill>
                  <a:schemeClr val="bg1"/>
                </a:solidFill>
              </a:rPr>
              <a:t>renewal</a:t>
            </a:r>
            <a:r>
              <a:rPr lang="fi-FI" sz="1200" dirty="0">
                <a:solidFill>
                  <a:schemeClr val="bg1"/>
                </a:solidFill>
              </a:rPr>
              <a:t> of </a:t>
            </a:r>
            <a:r>
              <a:rPr lang="fi-FI" sz="1200" dirty="0" err="1">
                <a:solidFill>
                  <a:schemeClr val="bg1"/>
                </a:solidFill>
              </a:rPr>
              <a:t>working</a:t>
            </a:r>
            <a:r>
              <a:rPr lang="fi-FI" sz="1200" dirty="0">
                <a:solidFill>
                  <a:schemeClr val="bg1"/>
                </a:solidFill>
              </a:rPr>
              <a:t> and </a:t>
            </a:r>
            <a:r>
              <a:rPr lang="fi-FI" sz="1200" dirty="0" err="1">
                <a:solidFill>
                  <a:schemeClr val="bg1"/>
                </a:solidFill>
              </a:rPr>
              <a:t>economic</a:t>
            </a:r>
            <a:r>
              <a:rPr lang="fi-FI" sz="1200" dirty="0">
                <a:solidFill>
                  <a:schemeClr val="bg1"/>
                </a:solidFill>
              </a:rPr>
              <a:t> life</a:t>
            </a:r>
          </a:p>
        </p:txBody>
      </p:sp>
      <p:sp>
        <p:nvSpPr>
          <p:cNvPr id="2" name="Suorakulmio 1"/>
          <p:cNvSpPr/>
          <p:nvPr/>
        </p:nvSpPr>
        <p:spPr>
          <a:xfrm>
            <a:off x="8100392" y="6093296"/>
            <a:ext cx="936104" cy="379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Vastakkaisista kulmista pyöristetty suorakulmio 8"/>
          <p:cNvSpPr/>
          <p:nvPr/>
        </p:nvSpPr>
        <p:spPr>
          <a:xfrm>
            <a:off x="611560" y="3890826"/>
            <a:ext cx="8352928" cy="1266366"/>
          </a:xfrm>
          <a:prstGeom prst="round2Diag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600" b="1" dirty="0">
                <a:solidFill>
                  <a:schemeClr val="tx2">
                    <a:lumMod val="75000"/>
                  </a:schemeClr>
                </a:solidFill>
              </a:rPr>
              <a:t> MISSION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</a:rPr>
              <a:t>Arene</a:t>
            </a:r>
            <a:r>
              <a:rPr lang="en-US" sz="1200" dirty="0"/>
              <a:t> </a:t>
            </a:r>
            <a:r>
              <a:rPr lang="en-US" sz="1200" dirty="0">
                <a:solidFill>
                  <a:srgbClr val="002060"/>
                </a:solidFill>
              </a:rPr>
              <a:t>provides prerequisites for high-quality, working-life based higher education as well as research, development and innovation in UAS sector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2060"/>
                </a:solidFill>
              </a:rPr>
              <a:t>Arene promotes and influence to higher education policy in Finland and Europe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1200" dirty="0">
                <a:solidFill>
                  <a:schemeClr val="tx2">
                    <a:lumMod val="75000"/>
                  </a:schemeClr>
                </a:solidFill>
              </a:rPr>
              <a:t>Arene </a:t>
            </a:r>
            <a:r>
              <a:rPr lang="fi-FI" sz="1200" dirty="0" err="1">
                <a:solidFill>
                  <a:schemeClr val="tx2">
                    <a:lumMod val="75000"/>
                  </a:schemeClr>
                </a:solidFill>
              </a:rPr>
              <a:t>works</a:t>
            </a:r>
            <a:r>
              <a:rPr lang="fi-FI" sz="1200" dirty="0">
                <a:solidFill>
                  <a:schemeClr val="tx2">
                    <a:lumMod val="75000"/>
                  </a:schemeClr>
                </a:solidFill>
              </a:rPr>
              <a:t> as </a:t>
            </a:r>
            <a:r>
              <a:rPr lang="fi-FI" sz="1200" dirty="0">
                <a:solidFill>
                  <a:srgbClr val="002060"/>
                </a:solidFill>
              </a:rPr>
              <a:t>a </a:t>
            </a:r>
            <a:r>
              <a:rPr lang="en-US" sz="1200" dirty="0">
                <a:solidFill>
                  <a:srgbClr val="002060"/>
                </a:solidFill>
              </a:rPr>
              <a:t>cooperation platform as a representative of Universities of Applied Sciences</a:t>
            </a:r>
            <a:endParaRPr lang="fi-FI" sz="1200" dirty="0">
              <a:solidFill>
                <a:srgbClr val="002060"/>
              </a:solidFill>
            </a:endParaRPr>
          </a:p>
        </p:txBody>
      </p:sp>
      <p:sp>
        <p:nvSpPr>
          <p:cNvPr id="10" name="Vastakkaisista kulmista pyöristetty suorakulmio 9"/>
          <p:cNvSpPr/>
          <p:nvPr/>
        </p:nvSpPr>
        <p:spPr>
          <a:xfrm>
            <a:off x="611560" y="5229200"/>
            <a:ext cx="8352928" cy="1440160"/>
          </a:xfrm>
          <a:prstGeom prst="round2Diag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600" b="1" dirty="0">
                <a:solidFill>
                  <a:schemeClr val="tx2">
                    <a:lumMod val="75000"/>
                  </a:schemeClr>
                </a:solidFill>
              </a:rPr>
              <a:t> VALUES </a:t>
            </a:r>
          </a:p>
          <a:p>
            <a:endParaRPr lang="fi-FI" sz="600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solidFill>
                  <a:srgbClr val="002060"/>
                </a:solidFill>
              </a:rPr>
              <a:t>Open </a:t>
            </a:r>
            <a:r>
              <a:rPr lang="fi-FI" sz="1400" dirty="0" err="1">
                <a:solidFill>
                  <a:srgbClr val="002060"/>
                </a:solidFill>
              </a:rPr>
              <a:t>cooperation</a:t>
            </a:r>
            <a:endParaRPr lang="fi-FI" sz="14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 err="1">
                <a:solidFill>
                  <a:srgbClr val="002060"/>
                </a:solidFill>
              </a:rPr>
              <a:t>Proactivity</a:t>
            </a:r>
            <a:endParaRPr lang="fi-FI" sz="14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 err="1">
                <a:solidFill>
                  <a:srgbClr val="002060"/>
                </a:solidFill>
              </a:rPr>
              <a:t>Respect</a:t>
            </a:r>
            <a:r>
              <a:rPr lang="fi-FI" sz="1400" dirty="0">
                <a:solidFill>
                  <a:srgbClr val="002060"/>
                </a:solidFill>
              </a:rPr>
              <a:t> of </a:t>
            </a:r>
            <a:r>
              <a:rPr lang="fi-FI" sz="1400" dirty="0" err="1">
                <a:solidFill>
                  <a:srgbClr val="002060"/>
                </a:solidFill>
              </a:rPr>
              <a:t>competences</a:t>
            </a:r>
            <a:endParaRPr lang="fi-FI" sz="1400" dirty="0">
              <a:solidFill>
                <a:srgbClr val="002060"/>
              </a:solidFill>
            </a:endParaRPr>
          </a:p>
        </p:txBody>
      </p:sp>
      <p:sp>
        <p:nvSpPr>
          <p:cNvPr id="11" name="Vastakkaisista kulmista pyöristetty suorakulmio 10"/>
          <p:cNvSpPr/>
          <p:nvPr/>
        </p:nvSpPr>
        <p:spPr>
          <a:xfrm>
            <a:off x="4468936" y="836712"/>
            <a:ext cx="4495552" cy="1872208"/>
          </a:xfrm>
          <a:prstGeom prst="round2Diag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1100" b="1" dirty="0">
                <a:solidFill>
                  <a:schemeClr val="tx2">
                    <a:lumMod val="75000"/>
                  </a:schemeClr>
                </a:solidFill>
              </a:rPr>
              <a:t>  CHANGE OF OPERATIONAL ENVIRONMENT</a:t>
            </a:r>
          </a:p>
          <a:p>
            <a:endParaRPr lang="fi-FI" sz="1100" b="1" dirty="0">
              <a:solidFill>
                <a:schemeClr val="tx2">
                  <a:lumMod val="75000"/>
                </a:schemeClr>
              </a:solidFill>
            </a:endParaRPr>
          </a:p>
          <a:p>
            <a:pPr marL="171450" indent="-171450">
              <a:buFontTx/>
              <a:buChar char="-"/>
            </a:pPr>
            <a:r>
              <a:rPr lang="fi-FI" sz="1100" dirty="0" err="1">
                <a:solidFill>
                  <a:srgbClr val="002060"/>
                </a:solidFill>
              </a:rPr>
              <a:t>Digitalisation</a:t>
            </a:r>
            <a:r>
              <a:rPr lang="fi-FI" sz="1100" dirty="0">
                <a:solidFill>
                  <a:srgbClr val="002060"/>
                </a:solidFill>
              </a:rPr>
              <a:t>                                                      -   </a:t>
            </a:r>
            <a:r>
              <a:rPr lang="fi-FI" sz="1100" dirty="0" err="1">
                <a:solidFill>
                  <a:srgbClr val="002060"/>
                </a:solidFill>
              </a:rPr>
              <a:t>Structural</a:t>
            </a:r>
            <a:r>
              <a:rPr lang="fi-FI" sz="1100" dirty="0">
                <a:solidFill>
                  <a:srgbClr val="002060"/>
                </a:solidFill>
              </a:rPr>
              <a:t> </a:t>
            </a:r>
            <a:r>
              <a:rPr lang="fi-FI" sz="1100" dirty="0" err="1">
                <a:solidFill>
                  <a:srgbClr val="002060"/>
                </a:solidFill>
              </a:rPr>
              <a:t>development</a:t>
            </a:r>
            <a:endParaRPr lang="fi-FI" sz="1100" dirty="0">
              <a:solidFill>
                <a:srgbClr val="002060"/>
              </a:solidFill>
            </a:endParaRPr>
          </a:p>
          <a:p>
            <a:r>
              <a:rPr lang="fi-FI" sz="1100" dirty="0">
                <a:solidFill>
                  <a:srgbClr val="002060"/>
                </a:solidFill>
              </a:rPr>
              <a:t>-    </a:t>
            </a:r>
            <a:r>
              <a:rPr lang="fi-FI" sz="1100" dirty="0" err="1">
                <a:solidFill>
                  <a:srgbClr val="002060"/>
                </a:solidFill>
              </a:rPr>
              <a:t>Transformation</a:t>
            </a:r>
            <a:r>
              <a:rPr lang="fi-FI" sz="1100" dirty="0">
                <a:solidFill>
                  <a:srgbClr val="002060"/>
                </a:solidFill>
              </a:rPr>
              <a:t> and </a:t>
            </a:r>
            <a:r>
              <a:rPr lang="fi-FI" sz="1100" dirty="0" err="1">
                <a:solidFill>
                  <a:srgbClr val="002060"/>
                </a:solidFill>
              </a:rPr>
              <a:t>stuctural</a:t>
            </a:r>
            <a:r>
              <a:rPr lang="fi-FI" sz="1100" dirty="0">
                <a:solidFill>
                  <a:srgbClr val="002060"/>
                </a:solidFill>
              </a:rPr>
              <a:t>                         -   </a:t>
            </a:r>
            <a:r>
              <a:rPr lang="fi-FI" sz="1100" dirty="0" err="1">
                <a:solidFill>
                  <a:srgbClr val="002060"/>
                </a:solidFill>
              </a:rPr>
              <a:t>Internationalization</a:t>
            </a:r>
            <a:endParaRPr lang="fi-FI" sz="1100" dirty="0">
              <a:solidFill>
                <a:srgbClr val="002060"/>
              </a:solidFill>
            </a:endParaRPr>
          </a:p>
          <a:p>
            <a:r>
              <a:rPr lang="fi-FI" sz="1100" dirty="0">
                <a:solidFill>
                  <a:srgbClr val="002060"/>
                </a:solidFill>
              </a:rPr>
              <a:t>     </a:t>
            </a:r>
            <a:r>
              <a:rPr lang="fi-FI" sz="1100" dirty="0" err="1">
                <a:solidFill>
                  <a:srgbClr val="002060"/>
                </a:solidFill>
              </a:rPr>
              <a:t>development</a:t>
            </a:r>
            <a:r>
              <a:rPr lang="fi-FI" sz="1100" dirty="0">
                <a:solidFill>
                  <a:srgbClr val="002060"/>
                </a:solidFill>
              </a:rPr>
              <a:t> of </a:t>
            </a:r>
            <a:r>
              <a:rPr lang="fi-FI" sz="1100" dirty="0" err="1">
                <a:solidFill>
                  <a:srgbClr val="002060"/>
                </a:solidFill>
              </a:rPr>
              <a:t>higher</a:t>
            </a:r>
            <a:r>
              <a:rPr lang="fi-FI" sz="1100" dirty="0">
                <a:solidFill>
                  <a:srgbClr val="002060"/>
                </a:solidFill>
              </a:rPr>
              <a:t> </a:t>
            </a:r>
            <a:r>
              <a:rPr lang="fi-FI" sz="1100" dirty="0" err="1">
                <a:solidFill>
                  <a:srgbClr val="002060"/>
                </a:solidFill>
              </a:rPr>
              <a:t>education</a:t>
            </a:r>
            <a:r>
              <a:rPr lang="fi-FI" sz="1100" dirty="0">
                <a:solidFill>
                  <a:srgbClr val="002060"/>
                </a:solidFill>
              </a:rPr>
              <a:t>	 and  </a:t>
            </a:r>
            <a:r>
              <a:rPr lang="fi-FI" sz="1100" dirty="0" err="1">
                <a:solidFill>
                  <a:srgbClr val="002060"/>
                </a:solidFill>
              </a:rPr>
              <a:t>global</a:t>
            </a:r>
            <a:r>
              <a:rPr lang="fi-FI" sz="1100" dirty="0">
                <a:solidFill>
                  <a:srgbClr val="002060"/>
                </a:solidFill>
              </a:rPr>
              <a:t> </a:t>
            </a:r>
            <a:r>
              <a:rPr lang="fi-FI" sz="1100" dirty="0" err="1">
                <a:solidFill>
                  <a:srgbClr val="002060"/>
                </a:solidFill>
              </a:rPr>
              <a:t>changes</a:t>
            </a:r>
            <a:endParaRPr lang="fi-FI" sz="1100" dirty="0">
              <a:solidFill>
                <a:srgbClr val="002060"/>
              </a:solidFill>
            </a:endParaRPr>
          </a:p>
          <a:p>
            <a:r>
              <a:rPr lang="fi-FI" sz="1100" dirty="0">
                <a:solidFill>
                  <a:srgbClr val="002060"/>
                </a:solidFill>
              </a:rPr>
              <a:t>-    </a:t>
            </a:r>
            <a:r>
              <a:rPr lang="fi-FI" sz="1100" dirty="0" err="1">
                <a:solidFill>
                  <a:srgbClr val="002060"/>
                </a:solidFill>
              </a:rPr>
              <a:t>Change</a:t>
            </a:r>
            <a:r>
              <a:rPr lang="fi-FI" sz="1100" dirty="0">
                <a:solidFill>
                  <a:srgbClr val="002060"/>
                </a:solidFill>
              </a:rPr>
              <a:t> in </a:t>
            </a:r>
            <a:r>
              <a:rPr lang="fi-FI" sz="1100" dirty="0" err="1">
                <a:solidFill>
                  <a:srgbClr val="002060"/>
                </a:solidFill>
              </a:rPr>
              <a:t>working</a:t>
            </a:r>
            <a:r>
              <a:rPr lang="fi-FI" sz="1100" dirty="0">
                <a:solidFill>
                  <a:srgbClr val="002060"/>
                </a:solidFill>
              </a:rPr>
              <a:t> life </a:t>
            </a:r>
            <a:r>
              <a:rPr lang="fi-FI" sz="1100" dirty="0" err="1">
                <a:solidFill>
                  <a:srgbClr val="002060"/>
                </a:solidFill>
              </a:rPr>
              <a:t>competences</a:t>
            </a:r>
            <a:r>
              <a:rPr lang="fi-FI" sz="1100" dirty="0">
                <a:solidFill>
                  <a:srgbClr val="002060"/>
                </a:solidFill>
              </a:rPr>
              <a:t>             -   Lifelong </a:t>
            </a:r>
            <a:r>
              <a:rPr lang="fi-FI" sz="1100" dirty="0" err="1">
                <a:solidFill>
                  <a:srgbClr val="002060"/>
                </a:solidFill>
              </a:rPr>
              <a:t>learning</a:t>
            </a:r>
            <a:r>
              <a:rPr lang="fi-FI" sz="1100" dirty="0">
                <a:solidFill>
                  <a:srgbClr val="002060"/>
                </a:solidFill>
              </a:rPr>
              <a:t>  </a:t>
            </a:r>
          </a:p>
          <a:p>
            <a:r>
              <a:rPr lang="en-US" sz="1100" dirty="0">
                <a:solidFill>
                  <a:srgbClr val="002060"/>
                </a:solidFill>
              </a:rPr>
              <a:t>-    Change in learning and teaching                    </a:t>
            </a:r>
            <a:r>
              <a:rPr lang="fi-FI" sz="1100" dirty="0">
                <a:solidFill>
                  <a:srgbClr val="002060"/>
                </a:solidFill>
              </a:rPr>
              <a:t>-   </a:t>
            </a:r>
            <a:r>
              <a:rPr lang="fi-FI" sz="1100" dirty="0" err="1">
                <a:solidFill>
                  <a:srgbClr val="002060"/>
                </a:solidFill>
              </a:rPr>
              <a:t>Immigration</a:t>
            </a:r>
            <a:r>
              <a:rPr lang="fi-FI" sz="1100" dirty="0">
                <a:solidFill>
                  <a:srgbClr val="002060"/>
                </a:solidFill>
              </a:rPr>
              <a:t> </a:t>
            </a:r>
          </a:p>
          <a:p>
            <a:r>
              <a:rPr lang="fi-FI" sz="1100" dirty="0">
                <a:solidFill>
                  <a:srgbClr val="002060"/>
                </a:solidFill>
              </a:rPr>
              <a:t>-    </a:t>
            </a:r>
            <a:r>
              <a:rPr lang="fi-FI" sz="1100" dirty="0" err="1">
                <a:solidFill>
                  <a:srgbClr val="002060"/>
                </a:solidFill>
              </a:rPr>
              <a:t>Resourcing</a:t>
            </a:r>
            <a:r>
              <a:rPr lang="fi-FI" sz="1100" dirty="0">
                <a:solidFill>
                  <a:srgbClr val="002060"/>
                </a:solidFill>
              </a:rPr>
              <a:t> and 	                         -   </a:t>
            </a:r>
            <a:r>
              <a:rPr lang="fi-FI" sz="1100" dirty="0" err="1">
                <a:solidFill>
                  <a:srgbClr val="002060"/>
                </a:solidFill>
              </a:rPr>
              <a:t>Climate</a:t>
            </a:r>
            <a:r>
              <a:rPr lang="fi-FI" sz="1100" dirty="0">
                <a:solidFill>
                  <a:srgbClr val="002060"/>
                </a:solidFill>
              </a:rPr>
              <a:t> </a:t>
            </a:r>
            <a:r>
              <a:rPr lang="fi-FI" sz="1100" dirty="0" err="1">
                <a:solidFill>
                  <a:srgbClr val="002060"/>
                </a:solidFill>
              </a:rPr>
              <a:t>Change</a:t>
            </a:r>
            <a:r>
              <a:rPr lang="fi-FI" sz="1100" dirty="0">
                <a:solidFill>
                  <a:srgbClr val="002060"/>
                </a:solidFill>
              </a:rPr>
              <a:t> </a:t>
            </a:r>
          </a:p>
          <a:p>
            <a:r>
              <a:rPr lang="fi-FI" sz="1100" dirty="0">
                <a:solidFill>
                  <a:srgbClr val="002060"/>
                </a:solidFill>
              </a:rPr>
              <a:t>      </a:t>
            </a:r>
            <a:r>
              <a:rPr lang="fi-FI" sz="1100" dirty="0" err="1">
                <a:solidFill>
                  <a:srgbClr val="002060"/>
                </a:solidFill>
              </a:rPr>
              <a:t>change</a:t>
            </a:r>
            <a:r>
              <a:rPr lang="fi-FI" sz="1100" dirty="0">
                <a:solidFill>
                  <a:srgbClr val="002060"/>
                </a:solidFill>
              </a:rPr>
              <a:t> in business </a:t>
            </a:r>
            <a:r>
              <a:rPr lang="fi-FI" sz="1100" dirty="0" err="1">
                <a:solidFill>
                  <a:srgbClr val="002060"/>
                </a:solidFill>
              </a:rPr>
              <a:t>logic</a:t>
            </a:r>
            <a:r>
              <a:rPr lang="fi-FI" sz="1100" dirty="0">
                <a:solidFill>
                  <a:srgbClr val="002060"/>
                </a:solidFill>
              </a:rPr>
              <a:t>                                  -   </a:t>
            </a:r>
            <a:r>
              <a:rPr lang="fi-FI" sz="1100" dirty="0" err="1">
                <a:solidFill>
                  <a:srgbClr val="002060"/>
                </a:solidFill>
              </a:rPr>
              <a:t>Population</a:t>
            </a:r>
            <a:r>
              <a:rPr lang="fi-FI" sz="1100" dirty="0">
                <a:solidFill>
                  <a:srgbClr val="002060"/>
                </a:solidFill>
              </a:rPr>
              <a:t> </a:t>
            </a:r>
            <a:r>
              <a:rPr lang="fi-FI" sz="1100" dirty="0" err="1">
                <a:solidFill>
                  <a:srgbClr val="002060"/>
                </a:solidFill>
              </a:rPr>
              <a:t>growth</a:t>
            </a:r>
            <a:endParaRPr lang="fi-FI" sz="1100" dirty="0">
              <a:solidFill>
                <a:srgbClr val="002060"/>
              </a:solidFill>
            </a:endParaRPr>
          </a:p>
        </p:txBody>
      </p:sp>
      <p:sp>
        <p:nvSpPr>
          <p:cNvPr id="12" name="Vastakkaisista kulmista pyöristetty suorakulmio 11"/>
          <p:cNvSpPr/>
          <p:nvPr/>
        </p:nvSpPr>
        <p:spPr>
          <a:xfrm>
            <a:off x="3851920" y="5085184"/>
            <a:ext cx="4978896" cy="1512168"/>
          </a:xfrm>
          <a:prstGeom prst="round2Diag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numCol="2" spcCol="0" rtlCol="0" anchor="ctr"/>
          <a:lstStyle/>
          <a:p>
            <a:r>
              <a:rPr lang="fi-FI" sz="1200" b="1" dirty="0">
                <a:solidFill>
                  <a:prstClr val="white"/>
                </a:solidFill>
              </a:rPr>
              <a:t>    AFFECTION AND COOPERATION</a:t>
            </a:r>
          </a:p>
          <a:p>
            <a:endParaRPr lang="fi-FI" sz="800" b="1" dirty="0">
              <a:solidFill>
                <a:prstClr val="white"/>
              </a:solidFill>
            </a:endParaRPr>
          </a:p>
          <a:p>
            <a:pPr marL="214313" indent="-214313">
              <a:buFontTx/>
              <a:buChar char="-"/>
            </a:pPr>
            <a:r>
              <a:rPr lang="fi-FI" sz="1200" dirty="0" err="1">
                <a:solidFill>
                  <a:schemeClr val="bg1"/>
                </a:solidFill>
              </a:rPr>
              <a:t>Internal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co-operation</a:t>
            </a:r>
            <a:r>
              <a:rPr lang="fi-FI" sz="1200" dirty="0">
                <a:solidFill>
                  <a:schemeClr val="bg1"/>
                </a:solidFill>
              </a:rPr>
              <a:t>  </a:t>
            </a:r>
          </a:p>
          <a:p>
            <a:pPr marL="214313" indent="-214313">
              <a:buFontTx/>
              <a:buChar char="-"/>
            </a:pPr>
            <a:r>
              <a:rPr lang="fi-FI" sz="1200" dirty="0" err="1">
                <a:solidFill>
                  <a:schemeClr val="bg1"/>
                </a:solidFill>
              </a:rPr>
              <a:t>Affecting</a:t>
            </a:r>
            <a:r>
              <a:rPr lang="fi-FI" sz="1200" dirty="0">
                <a:solidFill>
                  <a:schemeClr val="bg1"/>
                </a:solidFill>
              </a:rPr>
              <a:t> to </a:t>
            </a:r>
            <a:r>
              <a:rPr lang="fi-FI" sz="1200" dirty="0" err="1">
                <a:solidFill>
                  <a:schemeClr val="bg1"/>
                </a:solidFill>
              </a:rPr>
              <a:t>higher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education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200" dirty="0" err="1">
                <a:solidFill>
                  <a:schemeClr val="bg1"/>
                </a:solidFill>
              </a:rPr>
              <a:t>policy</a:t>
            </a:r>
            <a:endParaRPr lang="fi-FI" sz="1200" dirty="0">
              <a:solidFill>
                <a:schemeClr val="bg1"/>
              </a:solidFill>
            </a:endParaRPr>
          </a:p>
          <a:p>
            <a:pPr marL="214313" indent="-214313">
              <a:buFontTx/>
              <a:buChar char="-"/>
            </a:pPr>
            <a:r>
              <a:rPr lang="fi-FI" sz="1200" dirty="0" err="1">
                <a:solidFill>
                  <a:schemeClr val="bg1"/>
                </a:solidFill>
              </a:rPr>
              <a:t>Working</a:t>
            </a:r>
            <a:r>
              <a:rPr lang="fi-FI" sz="1200" dirty="0">
                <a:solidFill>
                  <a:schemeClr val="bg1"/>
                </a:solidFill>
              </a:rPr>
              <a:t> and </a:t>
            </a:r>
            <a:r>
              <a:rPr lang="fi-FI" sz="1200" dirty="0" err="1">
                <a:solidFill>
                  <a:schemeClr val="bg1"/>
                </a:solidFill>
              </a:rPr>
              <a:t>economic</a:t>
            </a:r>
            <a:r>
              <a:rPr lang="fi-FI" sz="1200" dirty="0">
                <a:solidFill>
                  <a:schemeClr val="bg1"/>
                </a:solidFill>
              </a:rPr>
              <a:t> life </a:t>
            </a:r>
          </a:p>
          <a:p>
            <a:r>
              <a:rPr lang="fi-FI" sz="1200" dirty="0">
                <a:solidFill>
                  <a:schemeClr val="bg1"/>
                </a:solidFill>
              </a:rPr>
              <a:t>      </a:t>
            </a:r>
            <a:r>
              <a:rPr lang="fi-FI" sz="1200" dirty="0" err="1">
                <a:solidFill>
                  <a:schemeClr val="bg1"/>
                </a:solidFill>
              </a:rPr>
              <a:t>co-operation</a:t>
            </a:r>
            <a:endParaRPr lang="fi-FI" sz="1200" dirty="0">
              <a:solidFill>
                <a:schemeClr val="bg1"/>
              </a:solidFill>
            </a:endParaRPr>
          </a:p>
          <a:p>
            <a:pPr marL="214313" indent="-214313">
              <a:buFontTx/>
              <a:buChar char="-"/>
            </a:pPr>
            <a:endParaRPr lang="fi-FI" sz="1100" dirty="0">
              <a:solidFill>
                <a:prstClr val="white"/>
              </a:solidFill>
            </a:endParaRPr>
          </a:p>
          <a:p>
            <a:endParaRPr lang="fi-FI" sz="1100" dirty="0">
              <a:solidFill>
                <a:schemeClr val="bg1"/>
              </a:solidFill>
            </a:endParaRPr>
          </a:p>
          <a:p>
            <a:pPr marL="671513" lvl="1" indent="-214313">
              <a:buFontTx/>
              <a:buChar char="-"/>
            </a:pPr>
            <a:r>
              <a:rPr lang="fi-FI" sz="1200" dirty="0">
                <a:solidFill>
                  <a:schemeClr val="bg1"/>
                </a:solidFill>
              </a:rPr>
              <a:t>International </a:t>
            </a:r>
            <a:r>
              <a:rPr lang="fi-FI" sz="1200" dirty="0" err="1">
                <a:solidFill>
                  <a:schemeClr val="bg1"/>
                </a:solidFill>
              </a:rPr>
              <a:t>co-operation</a:t>
            </a:r>
            <a:r>
              <a:rPr lang="fi-FI" sz="1200" dirty="0">
                <a:solidFill>
                  <a:srgbClr val="1F497D">
                    <a:lumMod val="75000"/>
                  </a:srgbClr>
                </a:solidFill>
              </a:rPr>
              <a:t> </a:t>
            </a:r>
          </a:p>
          <a:p>
            <a:pPr marL="671513" lvl="1" indent="-214313">
              <a:buFontTx/>
              <a:buChar char="-"/>
            </a:pPr>
            <a:r>
              <a:rPr lang="fi-FI" sz="1200" dirty="0" err="1">
                <a:solidFill>
                  <a:schemeClr val="bg1"/>
                </a:solidFill>
              </a:rPr>
              <a:t>Education</a:t>
            </a:r>
            <a:r>
              <a:rPr lang="fi-FI" sz="1200" dirty="0">
                <a:solidFill>
                  <a:schemeClr val="bg1"/>
                </a:solidFill>
              </a:rPr>
              <a:t> and </a:t>
            </a:r>
            <a:r>
              <a:rPr lang="fi-FI" sz="1200" dirty="0" err="1">
                <a:solidFill>
                  <a:schemeClr val="bg1"/>
                </a:solidFill>
              </a:rPr>
              <a:t>research</a:t>
            </a:r>
            <a:r>
              <a:rPr lang="fi-FI" sz="12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fi-FI" sz="1200" dirty="0">
                <a:solidFill>
                  <a:schemeClr val="bg1"/>
                </a:solidFill>
              </a:rPr>
              <a:t>      </a:t>
            </a:r>
            <a:r>
              <a:rPr lang="fi-FI" sz="1200" dirty="0" err="1">
                <a:solidFill>
                  <a:schemeClr val="bg1"/>
                </a:solidFill>
              </a:rPr>
              <a:t>co-operation</a:t>
            </a:r>
            <a:endParaRPr lang="fi-FI" sz="1200" dirty="0">
              <a:solidFill>
                <a:schemeClr val="bg1"/>
              </a:solidFill>
            </a:endParaRPr>
          </a:p>
          <a:p>
            <a:pPr marL="671513" lvl="1" indent="-214313">
              <a:buFontTx/>
              <a:buChar char="-"/>
            </a:pPr>
            <a:r>
              <a:rPr lang="fi-FI" sz="1200" dirty="0" err="1">
                <a:solidFill>
                  <a:prstClr val="white"/>
                </a:solidFill>
              </a:rPr>
              <a:t>Affecting</a:t>
            </a:r>
            <a:r>
              <a:rPr lang="fi-FI" sz="1200" dirty="0">
                <a:solidFill>
                  <a:prstClr val="white"/>
                </a:solidFill>
              </a:rPr>
              <a:t> to media</a:t>
            </a:r>
          </a:p>
        </p:txBody>
      </p:sp>
      <p:sp>
        <p:nvSpPr>
          <p:cNvPr id="14" name="Otsikko 1"/>
          <p:cNvSpPr txBox="1">
            <a:spLocks/>
          </p:cNvSpPr>
          <p:nvPr/>
        </p:nvSpPr>
        <p:spPr>
          <a:xfrm>
            <a:off x="457200" y="-273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>
                <a:solidFill>
                  <a:srgbClr val="0070C0"/>
                </a:solidFill>
              </a:rPr>
              <a:t/>
            </a:r>
            <a:br>
              <a:rPr lang="fi-FI" dirty="0">
                <a:solidFill>
                  <a:srgbClr val="0070C0"/>
                </a:solidFill>
              </a:rPr>
            </a:br>
            <a:r>
              <a:rPr lang="fi-FI" sz="6500" dirty="0" err="1">
                <a:solidFill>
                  <a:srgbClr val="0070C0"/>
                </a:solidFill>
              </a:rPr>
              <a:t>Strategy</a:t>
            </a:r>
            <a:r>
              <a:rPr lang="fi-FI" sz="6500" dirty="0">
                <a:solidFill>
                  <a:srgbClr val="0070C0"/>
                </a:solidFill>
              </a:rPr>
              <a:t> of Arene 2016–2020</a:t>
            </a:r>
            <a:r>
              <a:rPr lang="fi-FI" dirty="0"/>
              <a:t/>
            </a:r>
            <a:br>
              <a:rPr lang="fi-FI" dirty="0"/>
            </a:br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507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71600" y="260648"/>
            <a:ext cx="6336704" cy="2520280"/>
          </a:xfrm>
        </p:spPr>
        <p:txBody>
          <a:bodyPr>
            <a:normAutofit fontScale="92500" lnSpcReduction="20000"/>
          </a:bodyPr>
          <a:lstStyle/>
          <a:p>
            <a:r>
              <a:rPr lang="fi-FI" dirty="0">
                <a:solidFill>
                  <a:schemeClr val="bg1"/>
                </a:solidFill>
              </a:rPr>
              <a:t>	</a:t>
            </a:r>
          </a:p>
          <a:p>
            <a:r>
              <a:rPr lang="fi-FI" dirty="0">
                <a:solidFill>
                  <a:schemeClr val="bg1"/>
                </a:solidFill>
              </a:rPr>
              <a:t>		</a:t>
            </a:r>
            <a:r>
              <a:rPr lang="fi-FI" sz="2400" dirty="0">
                <a:solidFill>
                  <a:srgbClr val="0070C0"/>
                </a:solidFill>
              </a:rPr>
              <a:t>More info:</a:t>
            </a:r>
          </a:p>
          <a:p>
            <a:endParaRPr lang="fi-FI" sz="2400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Tapio Varmola			Riitta Rissanen</a:t>
            </a:r>
          </a:p>
          <a:p>
            <a:r>
              <a:rPr lang="fi-FI" dirty="0" err="1">
                <a:solidFill>
                  <a:srgbClr val="0070C0"/>
                </a:solidFill>
              </a:rPr>
              <a:t>President</a:t>
            </a:r>
            <a:r>
              <a:rPr lang="fi-FI" dirty="0">
                <a:solidFill>
                  <a:srgbClr val="0070C0"/>
                </a:solidFill>
              </a:rPr>
              <a:t>, </a:t>
            </a:r>
            <a:r>
              <a:rPr lang="fi-FI" dirty="0" err="1">
                <a:solidFill>
                  <a:srgbClr val="0070C0"/>
                </a:solidFill>
              </a:rPr>
              <a:t>rector</a:t>
            </a:r>
            <a:r>
              <a:rPr lang="fi-FI" dirty="0">
                <a:solidFill>
                  <a:srgbClr val="0070C0"/>
                </a:solidFill>
              </a:rPr>
              <a:t>		                 </a:t>
            </a:r>
            <a:r>
              <a:rPr lang="fi-FI" dirty="0" err="1">
                <a:solidFill>
                  <a:srgbClr val="0070C0"/>
                </a:solidFill>
              </a:rPr>
              <a:t>Executive</a:t>
            </a:r>
            <a:r>
              <a:rPr lang="fi-FI" dirty="0">
                <a:solidFill>
                  <a:srgbClr val="0070C0"/>
                </a:solidFill>
              </a:rPr>
              <a:t> </a:t>
            </a:r>
            <a:r>
              <a:rPr lang="fi-FI" dirty="0" err="1">
                <a:solidFill>
                  <a:srgbClr val="0070C0"/>
                </a:solidFill>
              </a:rPr>
              <a:t>director</a:t>
            </a:r>
            <a:endParaRPr lang="fi-FI" dirty="0">
              <a:solidFill>
                <a:srgbClr val="0070C0"/>
              </a:solidFill>
            </a:endParaRPr>
          </a:p>
          <a:p>
            <a:r>
              <a:rPr lang="fi-FI" dirty="0">
                <a:solidFill>
                  <a:srgbClr val="0070C0"/>
                </a:solidFill>
              </a:rPr>
              <a:t>Arene ry				Arene ry</a:t>
            </a:r>
          </a:p>
          <a:p>
            <a:r>
              <a:rPr lang="fi-FI" dirty="0">
                <a:solidFill>
                  <a:srgbClr val="0070C0"/>
                </a:solidFill>
                <a:hlinkClick r:id="rId3"/>
              </a:rPr>
              <a:t>tapio.varmola@seamk.fi</a:t>
            </a:r>
            <a:r>
              <a:rPr lang="fi-FI" dirty="0">
                <a:solidFill>
                  <a:srgbClr val="0070C0"/>
                </a:solidFill>
              </a:rPr>
              <a:t>                        </a:t>
            </a:r>
            <a:r>
              <a:rPr lang="fi-FI" dirty="0">
                <a:solidFill>
                  <a:srgbClr val="0070C0"/>
                </a:solidFill>
                <a:hlinkClick r:id="rId4"/>
              </a:rPr>
              <a:t>riitta.rissanen@arene.fi</a:t>
            </a:r>
            <a:r>
              <a:rPr lang="fi-FI" dirty="0">
                <a:solidFill>
                  <a:srgbClr val="0070C0"/>
                </a:solidFill>
              </a:rPr>
              <a:t> </a:t>
            </a:r>
          </a:p>
          <a:p>
            <a:r>
              <a:rPr lang="fi-FI" dirty="0">
                <a:solidFill>
                  <a:srgbClr val="0070C0"/>
                </a:solidFill>
              </a:rPr>
              <a:t>+358 40 8304100			+358 400 293545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5004048" y="4941168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>
                <a:hlinkClick r:id="rId5"/>
              </a:rPr>
              <a:t>www.arene.fi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6859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2212</TotalTime>
  <Words>495</Words>
  <Application>Microsoft Office PowerPoint</Application>
  <PresentationFormat>Экран (4:3)</PresentationFormat>
  <Paragraphs>97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Office-teema</vt:lpstr>
      <vt:lpstr>Towards the World´s Best Higher Education System  </vt:lpstr>
      <vt:lpstr> Strategy of Arene 2016–2020 </vt:lpstr>
      <vt:lpstr> Strategy of Arene 2016–2020 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Käyttäjä1</dc:creator>
  <cp:lastModifiedBy>Mammadova</cp:lastModifiedBy>
  <cp:revision>230</cp:revision>
  <cp:lastPrinted>2016-10-06T11:02:45Z</cp:lastPrinted>
  <dcterms:created xsi:type="dcterms:W3CDTF">2013-12-02T14:18:00Z</dcterms:created>
  <dcterms:modified xsi:type="dcterms:W3CDTF">2016-11-14T07:23:04Z</dcterms:modified>
</cp:coreProperties>
</file>