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4814" r:id="rId1"/>
  </p:sldMasterIdLst>
  <p:notesMasterIdLst>
    <p:notesMasterId r:id="rId23"/>
  </p:notesMasterIdLst>
  <p:handoutMasterIdLst>
    <p:handoutMasterId r:id="rId24"/>
  </p:handoutMasterIdLst>
  <p:sldIdLst>
    <p:sldId id="376" r:id="rId2"/>
    <p:sldId id="377" r:id="rId3"/>
    <p:sldId id="359" r:id="rId4"/>
    <p:sldId id="380" r:id="rId5"/>
    <p:sldId id="356" r:id="rId6"/>
    <p:sldId id="381" r:id="rId7"/>
    <p:sldId id="261" r:id="rId8"/>
    <p:sldId id="378" r:id="rId9"/>
    <p:sldId id="366" r:id="rId10"/>
    <p:sldId id="383" r:id="rId11"/>
    <p:sldId id="385" r:id="rId12"/>
    <p:sldId id="368" r:id="rId13"/>
    <p:sldId id="369" r:id="rId14"/>
    <p:sldId id="370" r:id="rId15"/>
    <p:sldId id="390" r:id="rId16"/>
    <p:sldId id="384" r:id="rId17"/>
    <p:sldId id="372" r:id="rId18"/>
    <p:sldId id="382" r:id="rId19"/>
    <p:sldId id="391" r:id="rId20"/>
    <p:sldId id="388" r:id="rId21"/>
    <p:sldId id="386" r:id="rId22"/>
  </p:sldIdLst>
  <p:sldSz cx="9144000" cy="6858000" type="screen4x3"/>
  <p:notesSz cx="6808788" cy="9940925"/>
  <p:defaultTextStyle>
    <a:defPPr>
      <a:defRPr lang="en-US"/>
    </a:defPPr>
    <a:lvl1pPr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1pPr>
    <a:lvl2pPr marL="4572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2pPr>
    <a:lvl3pPr marL="9144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3pPr>
    <a:lvl4pPr marL="13716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4pPr>
    <a:lvl5pPr marL="1828800" algn="l" defTabSz="457200" rtl="0" fontAlgn="base">
      <a:spcBef>
        <a:spcPct val="0"/>
      </a:spcBef>
      <a:spcAft>
        <a:spcPct val="0"/>
      </a:spcAft>
      <a:defRPr sz="2400" kern="1200">
        <a:solidFill>
          <a:schemeClr val="tx1"/>
        </a:solidFill>
        <a:latin typeface="Arial" charset="0"/>
        <a:ea typeface="ＭＳ Ｐゴシック" charset="0"/>
        <a:cs typeface="ＭＳ Ｐゴシック" charset="0"/>
      </a:defRPr>
    </a:lvl5pPr>
    <a:lvl6pPr marL="2286000" algn="l" defTabSz="457200" rtl="0" eaLnBrk="1" latinLnBrk="0" hangingPunct="1">
      <a:defRPr sz="2400" kern="1200">
        <a:solidFill>
          <a:schemeClr val="tx1"/>
        </a:solidFill>
        <a:latin typeface="Arial" charset="0"/>
        <a:ea typeface="ＭＳ Ｐゴシック" charset="0"/>
        <a:cs typeface="ＭＳ Ｐゴシック" charset="0"/>
      </a:defRPr>
    </a:lvl6pPr>
    <a:lvl7pPr marL="2743200" algn="l" defTabSz="457200" rtl="0" eaLnBrk="1" latinLnBrk="0" hangingPunct="1">
      <a:defRPr sz="2400" kern="1200">
        <a:solidFill>
          <a:schemeClr val="tx1"/>
        </a:solidFill>
        <a:latin typeface="Arial" charset="0"/>
        <a:ea typeface="ＭＳ Ｐゴシック" charset="0"/>
        <a:cs typeface="ＭＳ Ｐゴシック" charset="0"/>
      </a:defRPr>
    </a:lvl7pPr>
    <a:lvl8pPr marL="3200400" algn="l" defTabSz="457200" rtl="0" eaLnBrk="1" latinLnBrk="0" hangingPunct="1">
      <a:defRPr sz="2400" kern="1200">
        <a:solidFill>
          <a:schemeClr val="tx1"/>
        </a:solidFill>
        <a:latin typeface="Arial" charset="0"/>
        <a:ea typeface="ＭＳ Ｐゴシック" charset="0"/>
        <a:cs typeface="ＭＳ Ｐゴシック" charset="0"/>
      </a:defRPr>
    </a:lvl8pPr>
    <a:lvl9pPr marL="3657600" algn="l" defTabSz="457200" rtl="0" eaLnBrk="1" latinLnBrk="0" hangingPunct="1">
      <a:defRPr sz="2400" kern="1200">
        <a:solidFill>
          <a:schemeClr val="tx1"/>
        </a:solidFill>
        <a:latin typeface="Arial" charset="0"/>
        <a:ea typeface="ＭＳ Ｐゴシック" charset="0"/>
        <a:cs typeface="ＭＳ Ｐゴシック" charset="0"/>
      </a:defRPr>
    </a:lvl9pPr>
  </p:defaultTextStyle>
  <p:extLst>
    <p:ext uri="{EFAFB233-063F-42B5-8137-9DF3F51BA10A}">
      <p15:sldGuideLst xmlns:p15="http://schemas.microsoft.com/office/powerpoint/2012/main" xmlns="">
        <p15:guide id="1" orient="horz">
          <p15:clr>
            <a:srgbClr val="A4A3A4"/>
          </p15:clr>
        </p15:guide>
        <p15:guide id="2" pos="341">
          <p15:clr>
            <a:srgbClr val="A4A3A4"/>
          </p15:clr>
        </p15:guide>
        <p15:guide id="3" pos="541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hidden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A300"/>
    <a:srgbClr val="D20D0D"/>
    <a:srgbClr val="928B81"/>
    <a:srgbClr val="FFCF06"/>
    <a:srgbClr val="F8C704"/>
    <a:srgbClr val="EFC002"/>
    <a:srgbClr val="00A8B4"/>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snapToObjects="1">
      <p:cViewPr>
        <p:scale>
          <a:sx n="81" d="100"/>
          <a:sy n="81" d="100"/>
        </p:scale>
        <p:origin x="-954" y="-36"/>
      </p:cViewPr>
      <p:guideLst>
        <p:guide orient="horz"/>
        <p:guide pos="341"/>
        <p:guide pos="5410"/>
      </p:guideLst>
    </p:cSldViewPr>
  </p:slideViewPr>
  <p:notesTextViewPr>
    <p:cViewPr>
      <p:scale>
        <a:sx n="100" d="100"/>
        <a:sy n="100" d="100"/>
      </p:scale>
      <p:origin x="0" y="0"/>
    </p:cViewPr>
  </p:notesTextViewPr>
  <p:sorterViewPr>
    <p:cViewPr>
      <p:scale>
        <a:sx n="89" d="100"/>
        <a:sy n="89"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D5DC2B1-D87F-45D2-AFA7-093569AFBAEF}" type="doc">
      <dgm:prSet loTypeId="urn:microsoft.com/office/officeart/2005/8/layout/hProcess9" loCatId="process" qsTypeId="urn:microsoft.com/office/officeart/2005/8/quickstyle/simple1" qsCatId="simple" csTypeId="urn:microsoft.com/office/officeart/2005/8/colors/accent1_2" csCatId="accent1" phldr="1"/>
      <dgm:spPr/>
    </dgm:pt>
    <dgm:pt modelId="{8609F8CE-A516-4A6E-86AE-F2598EAC4316}">
      <dgm:prSet phldrT="[Teksti]" custT="1"/>
      <dgm:spPr/>
      <dgm:t>
        <a:bodyPr/>
        <a:lstStyle/>
        <a:p>
          <a:endParaRPr lang="fi-FI" sz="1600" b="1" dirty="0" smtClean="0"/>
        </a:p>
        <a:p>
          <a:endParaRPr lang="fi-FI" sz="1600" b="1" dirty="0" smtClean="0"/>
        </a:p>
        <a:p>
          <a:r>
            <a:rPr lang="fi-FI" sz="1600" b="1" dirty="0" smtClean="0">
              <a:solidFill>
                <a:schemeClr val="tx1"/>
              </a:solidFill>
            </a:rPr>
            <a:t>1st workshop</a:t>
          </a:r>
        </a:p>
        <a:p>
          <a:r>
            <a:rPr lang="fi-FI" sz="1400" b="1" dirty="0" err="1" smtClean="0"/>
            <a:t>Introduction</a:t>
          </a:r>
          <a:r>
            <a:rPr lang="fi-FI" sz="1400" b="1" dirty="0" smtClean="0"/>
            <a:t> of </a:t>
          </a:r>
          <a:r>
            <a:rPr lang="fi-FI" sz="1400" b="1" dirty="0" err="1" smtClean="0"/>
            <a:t>Manual</a:t>
          </a:r>
          <a:r>
            <a:rPr lang="fi-FI" sz="1400" b="1" dirty="0" smtClean="0"/>
            <a:t> for </a:t>
          </a:r>
          <a:r>
            <a:rPr lang="fi-FI" sz="1400" b="1" dirty="0" err="1" smtClean="0"/>
            <a:t>Pilot</a:t>
          </a:r>
          <a:r>
            <a:rPr lang="fi-FI" sz="1400" b="1" dirty="0" smtClean="0"/>
            <a:t> </a:t>
          </a:r>
          <a:r>
            <a:rPr lang="fi-FI" sz="1400" b="1" dirty="0" err="1" smtClean="0"/>
            <a:t>Evaluations</a:t>
          </a:r>
          <a:endParaRPr lang="fi-FI" sz="1400" b="1" dirty="0" smtClean="0"/>
        </a:p>
        <a:p>
          <a:r>
            <a:rPr lang="fi-FI" sz="1400" b="1" dirty="0" err="1" smtClean="0"/>
            <a:t>Examples</a:t>
          </a:r>
          <a:r>
            <a:rPr lang="fi-FI" sz="1400" b="1" dirty="0" smtClean="0"/>
            <a:t> of </a:t>
          </a:r>
          <a:r>
            <a:rPr lang="fi-FI" sz="1400" b="1" dirty="0" err="1" smtClean="0"/>
            <a:t>good</a:t>
          </a:r>
          <a:r>
            <a:rPr lang="fi-FI" sz="1400" b="1" dirty="0" smtClean="0"/>
            <a:t> </a:t>
          </a:r>
          <a:r>
            <a:rPr lang="fi-FI" sz="1400" b="1" dirty="0" err="1" smtClean="0"/>
            <a:t>practises</a:t>
          </a:r>
          <a:r>
            <a:rPr lang="fi-FI" sz="1400" b="1" dirty="0" smtClean="0"/>
            <a:t> </a:t>
          </a:r>
          <a:r>
            <a:rPr lang="fi-FI" sz="1400" b="1" dirty="0" err="1" smtClean="0"/>
            <a:t>from</a:t>
          </a:r>
          <a:r>
            <a:rPr lang="fi-FI" sz="1400" b="1" dirty="0" smtClean="0"/>
            <a:t> Finland</a:t>
          </a:r>
        </a:p>
        <a:p>
          <a:r>
            <a:rPr lang="fi-FI" sz="1400" b="1" dirty="0" err="1" smtClean="0">
              <a:solidFill>
                <a:schemeClr val="tx1"/>
              </a:solidFill>
            </a:rPr>
            <a:t>September</a:t>
          </a:r>
          <a:r>
            <a:rPr lang="fi-FI" sz="1400" b="1" dirty="0" smtClean="0">
              <a:solidFill>
                <a:schemeClr val="tx1"/>
              </a:solidFill>
            </a:rPr>
            <a:t> 2016</a:t>
          </a:r>
        </a:p>
        <a:p>
          <a:endParaRPr lang="fi-FI" sz="1600" b="1" dirty="0" smtClean="0"/>
        </a:p>
        <a:p>
          <a:endParaRPr lang="fi-FI" sz="1600" b="1" dirty="0" smtClean="0"/>
        </a:p>
      </dgm:t>
    </dgm:pt>
    <dgm:pt modelId="{26AA7818-7B79-48F7-B570-1726A7451E41}" type="parTrans" cxnId="{223C8E73-BCEF-482B-9104-CD859AC712CE}">
      <dgm:prSet/>
      <dgm:spPr/>
      <dgm:t>
        <a:bodyPr/>
        <a:lstStyle/>
        <a:p>
          <a:endParaRPr lang="fi-FI"/>
        </a:p>
      </dgm:t>
    </dgm:pt>
    <dgm:pt modelId="{4B8D2A59-9BAE-4366-81D5-7BD4E9F44FD0}" type="sibTrans" cxnId="{223C8E73-BCEF-482B-9104-CD859AC712CE}">
      <dgm:prSet/>
      <dgm:spPr/>
      <dgm:t>
        <a:bodyPr/>
        <a:lstStyle/>
        <a:p>
          <a:endParaRPr lang="fi-FI"/>
        </a:p>
      </dgm:t>
    </dgm:pt>
    <dgm:pt modelId="{84957DC1-4121-4CC5-9484-F716E2D21480}">
      <dgm:prSet phldrT="[Teksti]" custT="1"/>
      <dgm:spPr/>
      <dgm:t>
        <a:bodyPr/>
        <a:lstStyle/>
        <a:p>
          <a:r>
            <a:rPr lang="fi-FI" sz="1600" b="1" dirty="0" smtClean="0">
              <a:solidFill>
                <a:schemeClr val="tx1"/>
              </a:solidFill>
            </a:rPr>
            <a:t>2nd workshop</a:t>
          </a:r>
        </a:p>
        <a:p>
          <a:r>
            <a:rPr lang="fi-FI" sz="1400" b="1" dirty="0" err="1" smtClean="0">
              <a:solidFill>
                <a:schemeClr val="bg1"/>
              </a:solidFill>
            </a:rPr>
            <a:t>Review</a:t>
          </a:r>
          <a:r>
            <a:rPr lang="fi-FI" sz="1400" b="1" dirty="0" smtClean="0">
              <a:solidFill>
                <a:schemeClr val="bg1"/>
              </a:solidFill>
            </a:rPr>
            <a:t> of </a:t>
          </a:r>
          <a:r>
            <a:rPr lang="fi-FI" sz="1400" b="1" dirty="0" err="1" smtClean="0">
              <a:solidFill>
                <a:schemeClr val="bg1"/>
              </a:solidFill>
            </a:rPr>
            <a:t>the</a:t>
          </a:r>
          <a:r>
            <a:rPr lang="fi-FI" sz="1400" b="1" dirty="0" smtClean="0">
              <a:solidFill>
                <a:schemeClr val="bg1"/>
              </a:solidFill>
            </a:rPr>
            <a:t> </a:t>
          </a:r>
          <a:r>
            <a:rPr lang="fi-FI" sz="1400" b="1" dirty="0" err="1" smtClean="0">
              <a:solidFill>
                <a:schemeClr val="bg1"/>
              </a:solidFill>
            </a:rPr>
            <a:t>assessment</a:t>
          </a:r>
          <a:r>
            <a:rPr lang="fi-FI" sz="1400" b="1" dirty="0" smtClean="0">
              <a:solidFill>
                <a:schemeClr val="bg1"/>
              </a:solidFill>
            </a:rPr>
            <a:t> </a:t>
          </a:r>
          <a:r>
            <a:rPr lang="fi-FI" sz="1400" b="1" dirty="0" err="1" smtClean="0">
              <a:solidFill>
                <a:schemeClr val="bg1"/>
              </a:solidFill>
            </a:rPr>
            <a:t>areas</a:t>
          </a:r>
          <a:r>
            <a:rPr lang="fi-FI" sz="1400" b="1" dirty="0" smtClean="0">
              <a:solidFill>
                <a:schemeClr val="bg1"/>
              </a:solidFill>
            </a:rPr>
            <a:t> </a:t>
          </a:r>
        </a:p>
        <a:p>
          <a:r>
            <a:rPr lang="fi-FI" sz="1400" b="1" dirty="0" smtClean="0">
              <a:solidFill>
                <a:schemeClr val="bg1"/>
              </a:solidFill>
            </a:rPr>
            <a:t>4,5 and 7</a:t>
          </a:r>
        </a:p>
        <a:p>
          <a:endParaRPr lang="fi-FI" sz="1400" b="1" dirty="0" smtClean="0">
            <a:solidFill>
              <a:schemeClr val="tx1"/>
            </a:solidFill>
          </a:endParaRPr>
        </a:p>
        <a:p>
          <a:r>
            <a:rPr lang="fi-FI" sz="1400" b="1" dirty="0" smtClean="0">
              <a:solidFill>
                <a:schemeClr val="tx1"/>
              </a:solidFill>
            </a:rPr>
            <a:t>October 2016</a:t>
          </a:r>
        </a:p>
      </dgm:t>
    </dgm:pt>
    <dgm:pt modelId="{3B6AFAC2-71E2-499B-ABCD-9DA22C578D78}" type="parTrans" cxnId="{9FD5981C-1ABA-4CF6-9FA4-AB902FE22E06}">
      <dgm:prSet/>
      <dgm:spPr/>
      <dgm:t>
        <a:bodyPr/>
        <a:lstStyle/>
        <a:p>
          <a:endParaRPr lang="fi-FI"/>
        </a:p>
      </dgm:t>
    </dgm:pt>
    <dgm:pt modelId="{C0BBF113-7767-4AF1-861B-7C5F0CCD4CBA}" type="sibTrans" cxnId="{9FD5981C-1ABA-4CF6-9FA4-AB902FE22E06}">
      <dgm:prSet/>
      <dgm:spPr/>
      <dgm:t>
        <a:bodyPr/>
        <a:lstStyle/>
        <a:p>
          <a:endParaRPr lang="fi-FI"/>
        </a:p>
      </dgm:t>
    </dgm:pt>
    <dgm:pt modelId="{B5B6B976-DC4E-4773-9958-EF9FFB208FDB}">
      <dgm:prSet phldrT="[Teksti]" custT="1"/>
      <dgm:spPr/>
      <dgm:t>
        <a:bodyPr/>
        <a:lstStyle/>
        <a:p>
          <a:endParaRPr lang="fi-FI" sz="1600" b="1" dirty="0" smtClean="0"/>
        </a:p>
        <a:p>
          <a:r>
            <a:rPr lang="fi-FI" sz="1600" b="1" dirty="0" smtClean="0">
              <a:solidFill>
                <a:schemeClr val="tx1"/>
              </a:solidFill>
            </a:rPr>
            <a:t>3rd workshop</a:t>
          </a:r>
        </a:p>
        <a:p>
          <a:r>
            <a:rPr lang="fi-FI" sz="1400" b="1" dirty="0" err="1" smtClean="0">
              <a:solidFill>
                <a:schemeClr val="accent5"/>
              </a:solidFill>
            </a:rPr>
            <a:t>Review</a:t>
          </a:r>
          <a:r>
            <a:rPr lang="fi-FI" sz="1400" b="1" dirty="0" smtClean="0">
              <a:solidFill>
                <a:schemeClr val="accent5"/>
              </a:solidFill>
            </a:rPr>
            <a:t> of </a:t>
          </a:r>
          <a:r>
            <a:rPr lang="fi-FI" sz="1400" b="1" dirty="0" err="1" smtClean="0">
              <a:solidFill>
                <a:schemeClr val="accent5"/>
              </a:solidFill>
            </a:rPr>
            <a:t>the</a:t>
          </a:r>
          <a:r>
            <a:rPr lang="fi-FI" sz="1400" b="1" dirty="0" smtClean="0">
              <a:solidFill>
                <a:schemeClr val="accent5"/>
              </a:solidFill>
            </a:rPr>
            <a:t> </a:t>
          </a:r>
          <a:r>
            <a:rPr lang="fi-FI" sz="1400" b="1" dirty="0" err="1" smtClean="0">
              <a:solidFill>
                <a:schemeClr val="accent5"/>
              </a:solidFill>
            </a:rPr>
            <a:t>assessment</a:t>
          </a:r>
          <a:r>
            <a:rPr lang="fi-FI" sz="1400" b="1" dirty="0" smtClean="0">
              <a:solidFill>
                <a:schemeClr val="accent5"/>
              </a:solidFill>
            </a:rPr>
            <a:t> </a:t>
          </a:r>
          <a:r>
            <a:rPr lang="fi-FI" sz="1400" b="1" dirty="0" err="1" smtClean="0">
              <a:solidFill>
                <a:schemeClr val="accent5"/>
              </a:solidFill>
            </a:rPr>
            <a:t>areas</a:t>
          </a:r>
          <a:r>
            <a:rPr lang="fi-FI" sz="1400" b="1" dirty="0" smtClean="0">
              <a:solidFill>
                <a:schemeClr val="accent5"/>
              </a:solidFill>
            </a:rPr>
            <a:t> </a:t>
          </a:r>
        </a:p>
        <a:p>
          <a:r>
            <a:rPr lang="fi-FI" sz="1400" b="1" dirty="0" smtClean="0">
              <a:solidFill>
                <a:schemeClr val="accent5"/>
              </a:solidFill>
            </a:rPr>
            <a:t>1,2,3 and 6</a:t>
          </a:r>
        </a:p>
        <a:p>
          <a:r>
            <a:rPr lang="fi-FI" sz="1400" b="1" smtClean="0">
              <a:solidFill>
                <a:schemeClr val="tx1"/>
              </a:solidFill>
            </a:rPr>
            <a:t>29 November </a:t>
          </a:r>
          <a:endParaRPr lang="fi-FI" sz="1400" b="1" dirty="0" smtClean="0">
            <a:solidFill>
              <a:schemeClr val="tx1"/>
            </a:solidFill>
          </a:endParaRPr>
        </a:p>
        <a:p>
          <a:r>
            <a:rPr lang="fi-FI" sz="1400" b="1" dirty="0" smtClean="0">
              <a:solidFill>
                <a:schemeClr val="tx1"/>
              </a:solidFill>
            </a:rPr>
            <a:t>2016</a:t>
          </a:r>
        </a:p>
        <a:p>
          <a:r>
            <a:rPr lang="fi-FI" sz="1600" b="1" dirty="0" smtClean="0"/>
            <a:t> </a:t>
          </a:r>
        </a:p>
      </dgm:t>
    </dgm:pt>
    <dgm:pt modelId="{97A21462-EE39-408C-A784-15BF56D2C78D}" type="parTrans" cxnId="{E8921BD2-388B-4330-A387-7866BBE4AA8C}">
      <dgm:prSet/>
      <dgm:spPr/>
      <dgm:t>
        <a:bodyPr/>
        <a:lstStyle/>
        <a:p>
          <a:endParaRPr lang="fi-FI"/>
        </a:p>
      </dgm:t>
    </dgm:pt>
    <dgm:pt modelId="{7E98F944-095E-4356-9110-DF596D86F2D0}" type="sibTrans" cxnId="{E8921BD2-388B-4330-A387-7866BBE4AA8C}">
      <dgm:prSet/>
      <dgm:spPr/>
      <dgm:t>
        <a:bodyPr/>
        <a:lstStyle/>
        <a:p>
          <a:endParaRPr lang="fi-FI"/>
        </a:p>
      </dgm:t>
    </dgm:pt>
    <dgm:pt modelId="{4A4936A0-6962-44FC-B02F-777ECB80F7C8}">
      <dgm:prSet custT="1"/>
      <dgm:spPr/>
      <dgm:t>
        <a:bodyPr/>
        <a:lstStyle/>
        <a:p>
          <a:endParaRPr lang="fi-FI" sz="1600" b="1" i="0" dirty="0" smtClean="0"/>
        </a:p>
        <a:p>
          <a:r>
            <a:rPr lang="fi-FI" sz="1600" b="1" i="0" dirty="0" err="1" smtClean="0"/>
            <a:t>Drafting</a:t>
          </a:r>
          <a:r>
            <a:rPr lang="fi-FI" sz="1600" b="1" i="0" dirty="0" smtClean="0"/>
            <a:t> </a:t>
          </a:r>
          <a:r>
            <a:rPr lang="fi-FI" sz="1600" b="1" i="0" dirty="0" err="1" smtClean="0"/>
            <a:t>the</a:t>
          </a:r>
          <a:r>
            <a:rPr lang="fi-FI" sz="1600" b="1" i="0" dirty="0" smtClean="0"/>
            <a:t> </a:t>
          </a:r>
          <a:r>
            <a:rPr lang="fi-FI" sz="1600" b="1" i="0" dirty="0" err="1" smtClean="0"/>
            <a:t>self-evaluation</a:t>
          </a:r>
          <a:r>
            <a:rPr lang="fi-FI" sz="1600" b="1" i="0" dirty="0" smtClean="0"/>
            <a:t> </a:t>
          </a:r>
          <a:r>
            <a:rPr lang="fi-FI" sz="1600" b="1" i="0" dirty="0" err="1" smtClean="0"/>
            <a:t>report</a:t>
          </a:r>
          <a:r>
            <a:rPr lang="fi-FI" sz="1600" b="1" i="0" dirty="0" smtClean="0"/>
            <a:t> </a:t>
          </a:r>
        </a:p>
        <a:p>
          <a:endParaRPr lang="fi-FI" sz="1600" b="1" i="0" dirty="0" smtClean="0"/>
        </a:p>
        <a:p>
          <a:r>
            <a:rPr lang="fi-FI" sz="1400" b="1" i="0" dirty="0" smtClean="0">
              <a:solidFill>
                <a:schemeClr val="tx1"/>
              </a:solidFill>
            </a:rPr>
            <a:t>October 2016 - </a:t>
          </a:r>
          <a:r>
            <a:rPr lang="fi-FI" sz="1400" b="1" i="0" dirty="0" err="1" smtClean="0">
              <a:solidFill>
                <a:schemeClr val="tx1"/>
              </a:solidFill>
            </a:rPr>
            <a:t>January</a:t>
          </a:r>
          <a:endParaRPr lang="fi-FI" sz="1400" b="1" i="0" dirty="0" smtClean="0">
            <a:solidFill>
              <a:schemeClr val="tx1"/>
            </a:solidFill>
          </a:endParaRPr>
        </a:p>
        <a:p>
          <a:r>
            <a:rPr lang="fi-FI" sz="1400" b="1" i="0" baseline="0" dirty="0" smtClean="0">
              <a:solidFill>
                <a:schemeClr val="tx1"/>
              </a:solidFill>
            </a:rPr>
            <a:t>2017</a:t>
          </a:r>
        </a:p>
      </dgm:t>
    </dgm:pt>
    <dgm:pt modelId="{7318E38D-1168-4872-93E5-6D07BFC45443}" type="parTrans" cxnId="{18C00DB3-4B36-415C-ACDC-1E1E7C6D2DE6}">
      <dgm:prSet/>
      <dgm:spPr/>
      <dgm:t>
        <a:bodyPr/>
        <a:lstStyle/>
        <a:p>
          <a:endParaRPr lang="fi-FI"/>
        </a:p>
      </dgm:t>
    </dgm:pt>
    <dgm:pt modelId="{C4BACC2E-8D50-439E-985A-BB65ABC8BE9B}" type="sibTrans" cxnId="{18C00DB3-4B36-415C-ACDC-1E1E7C6D2DE6}">
      <dgm:prSet/>
      <dgm:spPr/>
      <dgm:t>
        <a:bodyPr/>
        <a:lstStyle/>
        <a:p>
          <a:endParaRPr lang="fi-FI"/>
        </a:p>
      </dgm:t>
    </dgm:pt>
    <dgm:pt modelId="{82F2939F-C61E-445B-913D-9DFBC8911C07}">
      <dgm:prSet custT="1"/>
      <dgm:spPr>
        <a:solidFill>
          <a:schemeClr val="accent5">
            <a:lumMod val="75000"/>
          </a:schemeClr>
        </a:solidFill>
      </dgm:spPr>
      <dgm:t>
        <a:bodyPr/>
        <a:lstStyle/>
        <a:p>
          <a:r>
            <a:rPr lang="fi-FI" sz="1600" b="1" baseline="0" dirty="0" err="1" smtClean="0">
              <a:solidFill>
                <a:schemeClr val="bg1"/>
              </a:solidFill>
            </a:rPr>
            <a:t>Submission</a:t>
          </a:r>
          <a:r>
            <a:rPr lang="fi-FI" sz="1600" b="1" baseline="0" dirty="0" smtClean="0">
              <a:solidFill>
                <a:schemeClr val="bg1"/>
              </a:solidFill>
            </a:rPr>
            <a:t> of </a:t>
          </a:r>
          <a:r>
            <a:rPr lang="fi-FI" sz="1600" b="1" baseline="0" dirty="0" err="1" smtClean="0">
              <a:solidFill>
                <a:schemeClr val="bg1"/>
              </a:solidFill>
            </a:rPr>
            <a:t>the</a:t>
          </a:r>
          <a:r>
            <a:rPr lang="fi-FI" sz="1600" b="1" baseline="0" dirty="0" smtClean="0">
              <a:solidFill>
                <a:schemeClr val="bg1"/>
              </a:solidFill>
            </a:rPr>
            <a:t> </a:t>
          </a:r>
          <a:r>
            <a:rPr lang="fi-FI" sz="1600" b="1" baseline="0" dirty="0" err="1" smtClean="0">
              <a:solidFill>
                <a:schemeClr val="bg1"/>
              </a:solidFill>
            </a:rPr>
            <a:t>self-evaluation</a:t>
          </a:r>
          <a:r>
            <a:rPr lang="fi-FI" sz="1600" b="1" baseline="0" dirty="0" smtClean="0">
              <a:solidFill>
                <a:schemeClr val="bg1"/>
              </a:solidFill>
            </a:rPr>
            <a:t> </a:t>
          </a:r>
          <a:r>
            <a:rPr lang="fi-FI" sz="1600" b="1" baseline="0" dirty="0" err="1" smtClean="0">
              <a:solidFill>
                <a:schemeClr val="bg1"/>
              </a:solidFill>
            </a:rPr>
            <a:t>report</a:t>
          </a:r>
          <a:endParaRPr lang="fi-FI" sz="1600" b="1" baseline="0" dirty="0" smtClean="0">
            <a:solidFill>
              <a:schemeClr val="bg1"/>
            </a:solidFill>
          </a:endParaRPr>
        </a:p>
        <a:p>
          <a:r>
            <a:rPr lang="fi-FI" sz="1800" b="1" baseline="0" dirty="0" smtClean="0">
              <a:solidFill>
                <a:schemeClr val="tx1"/>
              </a:solidFill>
            </a:rPr>
            <a:t>23</a:t>
          </a:r>
        </a:p>
        <a:p>
          <a:r>
            <a:rPr lang="fi-FI" sz="1800" b="1" baseline="0" dirty="0" smtClean="0">
              <a:solidFill>
                <a:schemeClr val="tx1"/>
              </a:solidFill>
            </a:rPr>
            <a:t>Jan</a:t>
          </a:r>
        </a:p>
        <a:p>
          <a:r>
            <a:rPr lang="fi-FI" sz="1800" b="1" baseline="0" dirty="0" smtClean="0">
              <a:solidFill>
                <a:schemeClr val="tx1"/>
              </a:solidFill>
            </a:rPr>
            <a:t>2017</a:t>
          </a:r>
        </a:p>
        <a:p>
          <a:endParaRPr lang="fi-FI" sz="1600" b="1" baseline="0" dirty="0">
            <a:solidFill>
              <a:schemeClr val="tx1"/>
            </a:solidFill>
          </a:endParaRPr>
        </a:p>
      </dgm:t>
    </dgm:pt>
    <dgm:pt modelId="{8731B88D-2995-486B-AF08-1EF339AF137E}" type="parTrans" cxnId="{F2108361-738E-46B9-BD0A-83DF30B34246}">
      <dgm:prSet/>
      <dgm:spPr/>
      <dgm:t>
        <a:bodyPr/>
        <a:lstStyle/>
        <a:p>
          <a:endParaRPr lang="fi-FI"/>
        </a:p>
      </dgm:t>
    </dgm:pt>
    <dgm:pt modelId="{61ED9408-7F75-437B-8791-B7A1C6E196D7}" type="sibTrans" cxnId="{F2108361-738E-46B9-BD0A-83DF30B34246}">
      <dgm:prSet/>
      <dgm:spPr/>
      <dgm:t>
        <a:bodyPr/>
        <a:lstStyle/>
        <a:p>
          <a:endParaRPr lang="fi-FI"/>
        </a:p>
      </dgm:t>
    </dgm:pt>
    <dgm:pt modelId="{B1A8721D-7E5D-4A41-AD91-AFD3DBCEEB36}" type="pres">
      <dgm:prSet presAssocID="{7D5DC2B1-D87F-45D2-AFA7-093569AFBAEF}" presName="CompostProcess" presStyleCnt="0">
        <dgm:presLayoutVars>
          <dgm:dir/>
          <dgm:resizeHandles val="exact"/>
        </dgm:presLayoutVars>
      </dgm:prSet>
      <dgm:spPr/>
    </dgm:pt>
    <dgm:pt modelId="{4CFC0B37-84CC-4B81-A80C-215990C81532}" type="pres">
      <dgm:prSet presAssocID="{7D5DC2B1-D87F-45D2-AFA7-093569AFBAEF}" presName="arrow" presStyleLbl="bgShp" presStyleIdx="0" presStyleCnt="1" custAng="0" custLinFactNeighborX="2436" custLinFactNeighborY="11565"/>
      <dgm:spPr/>
      <dgm:t>
        <a:bodyPr/>
        <a:lstStyle/>
        <a:p>
          <a:endParaRPr lang="fi-FI"/>
        </a:p>
      </dgm:t>
    </dgm:pt>
    <dgm:pt modelId="{1EF7AB29-E5CF-4A06-82C5-98804B7E9CE8}" type="pres">
      <dgm:prSet presAssocID="{7D5DC2B1-D87F-45D2-AFA7-093569AFBAEF}" presName="linearProcess" presStyleCnt="0"/>
      <dgm:spPr/>
    </dgm:pt>
    <dgm:pt modelId="{39F9B52D-198C-47F1-BB25-23F1F2F6BBB8}" type="pres">
      <dgm:prSet presAssocID="{8609F8CE-A516-4A6E-86AE-F2598EAC4316}" presName="textNode" presStyleLbl="node1" presStyleIdx="0" presStyleCnt="5" custScaleX="116059" custScaleY="122097" custLinFactNeighborX="98369" custLinFactNeighborY="353">
        <dgm:presLayoutVars>
          <dgm:bulletEnabled val="1"/>
        </dgm:presLayoutVars>
      </dgm:prSet>
      <dgm:spPr/>
      <dgm:t>
        <a:bodyPr/>
        <a:lstStyle/>
        <a:p>
          <a:endParaRPr lang="fi-FI"/>
        </a:p>
      </dgm:t>
    </dgm:pt>
    <dgm:pt modelId="{7B687B7D-C583-438A-B84E-07E2D9506930}" type="pres">
      <dgm:prSet presAssocID="{4B8D2A59-9BAE-4366-81D5-7BD4E9F44FD0}" presName="sibTrans" presStyleCnt="0"/>
      <dgm:spPr/>
    </dgm:pt>
    <dgm:pt modelId="{388E89B4-7B7D-4545-9F7C-CDA09FB5DB7F}" type="pres">
      <dgm:prSet presAssocID="{84957DC1-4121-4CC5-9484-F716E2D21480}" presName="textNode" presStyleLbl="node1" presStyleIdx="1" presStyleCnt="5" custScaleX="106282" custScaleY="120739" custLinFactNeighborX="39718" custLinFactNeighborY="-679">
        <dgm:presLayoutVars>
          <dgm:bulletEnabled val="1"/>
        </dgm:presLayoutVars>
      </dgm:prSet>
      <dgm:spPr/>
      <dgm:t>
        <a:bodyPr/>
        <a:lstStyle/>
        <a:p>
          <a:endParaRPr lang="fi-FI"/>
        </a:p>
      </dgm:t>
    </dgm:pt>
    <dgm:pt modelId="{932D4E3E-2D9A-4C13-B98E-EA752168ADDD}" type="pres">
      <dgm:prSet presAssocID="{C0BBF113-7767-4AF1-861B-7C5F0CCD4CBA}" presName="sibTrans" presStyleCnt="0"/>
      <dgm:spPr/>
    </dgm:pt>
    <dgm:pt modelId="{B15CD184-7D8F-40D7-A6B5-9B1A847F4E60}" type="pres">
      <dgm:prSet presAssocID="{B5B6B976-DC4E-4773-9958-EF9FFB208FDB}" presName="textNode" presStyleLbl="node1" presStyleIdx="2" presStyleCnt="5" custScaleX="111307" custScaleY="122097" custLinFactNeighborY="1058">
        <dgm:presLayoutVars>
          <dgm:bulletEnabled val="1"/>
        </dgm:presLayoutVars>
      </dgm:prSet>
      <dgm:spPr/>
      <dgm:t>
        <a:bodyPr/>
        <a:lstStyle/>
        <a:p>
          <a:endParaRPr lang="fi-FI"/>
        </a:p>
      </dgm:t>
    </dgm:pt>
    <dgm:pt modelId="{71A53872-2D57-421E-AEF8-3B6C494624F3}" type="pres">
      <dgm:prSet presAssocID="{7E98F944-095E-4356-9110-DF596D86F2D0}" presName="sibTrans" presStyleCnt="0"/>
      <dgm:spPr/>
    </dgm:pt>
    <dgm:pt modelId="{62781C84-9D24-40AA-825C-581EC07BE2E3}" type="pres">
      <dgm:prSet presAssocID="{4A4936A0-6962-44FC-B02F-777ECB80F7C8}" presName="textNode" presStyleLbl="node1" presStyleIdx="3" presStyleCnt="5" custScaleX="111307" custScaleY="124049" custLinFactNeighborX="-73277" custLinFactNeighborY="0">
        <dgm:presLayoutVars>
          <dgm:bulletEnabled val="1"/>
        </dgm:presLayoutVars>
      </dgm:prSet>
      <dgm:spPr/>
      <dgm:t>
        <a:bodyPr/>
        <a:lstStyle/>
        <a:p>
          <a:endParaRPr lang="fi-FI"/>
        </a:p>
      </dgm:t>
    </dgm:pt>
    <dgm:pt modelId="{4A1A07F6-A862-4E9B-845A-D5CFB959BACD}" type="pres">
      <dgm:prSet presAssocID="{C4BACC2E-8D50-439E-985A-BB65ABC8BE9B}" presName="sibTrans" presStyleCnt="0"/>
      <dgm:spPr/>
    </dgm:pt>
    <dgm:pt modelId="{E274736C-940E-4C4A-8024-2165D006833C}" type="pres">
      <dgm:prSet presAssocID="{82F2939F-C61E-445B-913D-9DFBC8911C07}" presName="textNode" presStyleLbl="node1" presStyleIdx="4" presStyleCnt="5" custScaleY="121571" custLinFactX="-3972" custLinFactNeighborX="-100000" custLinFactNeighborY="-1239">
        <dgm:presLayoutVars>
          <dgm:bulletEnabled val="1"/>
        </dgm:presLayoutVars>
      </dgm:prSet>
      <dgm:spPr/>
      <dgm:t>
        <a:bodyPr/>
        <a:lstStyle/>
        <a:p>
          <a:endParaRPr lang="fi-FI"/>
        </a:p>
      </dgm:t>
    </dgm:pt>
  </dgm:ptLst>
  <dgm:cxnLst>
    <dgm:cxn modelId="{E8921BD2-388B-4330-A387-7866BBE4AA8C}" srcId="{7D5DC2B1-D87F-45D2-AFA7-093569AFBAEF}" destId="{B5B6B976-DC4E-4773-9958-EF9FFB208FDB}" srcOrd="2" destOrd="0" parTransId="{97A21462-EE39-408C-A784-15BF56D2C78D}" sibTransId="{7E98F944-095E-4356-9110-DF596D86F2D0}"/>
    <dgm:cxn modelId="{E3DA7D4E-EA9C-4D28-A738-31449EFB1C9D}" type="presOf" srcId="{84957DC1-4121-4CC5-9484-F716E2D21480}" destId="{388E89B4-7B7D-4545-9F7C-CDA09FB5DB7F}" srcOrd="0" destOrd="0" presId="urn:microsoft.com/office/officeart/2005/8/layout/hProcess9"/>
    <dgm:cxn modelId="{182D105D-77E6-40ED-A843-897B23C92B99}" type="presOf" srcId="{4A4936A0-6962-44FC-B02F-777ECB80F7C8}" destId="{62781C84-9D24-40AA-825C-581EC07BE2E3}" srcOrd="0" destOrd="0" presId="urn:microsoft.com/office/officeart/2005/8/layout/hProcess9"/>
    <dgm:cxn modelId="{079FD13C-4C7B-42FA-B68A-F8302C8DC2D1}" type="presOf" srcId="{8609F8CE-A516-4A6E-86AE-F2598EAC4316}" destId="{39F9B52D-198C-47F1-BB25-23F1F2F6BBB8}" srcOrd="0" destOrd="0" presId="urn:microsoft.com/office/officeart/2005/8/layout/hProcess9"/>
    <dgm:cxn modelId="{1076682D-309C-4CAB-B64D-9FE1D25595BA}" type="presOf" srcId="{B5B6B976-DC4E-4773-9958-EF9FFB208FDB}" destId="{B15CD184-7D8F-40D7-A6B5-9B1A847F4E60}" srcOrd="0" destOrd="0" presId="urn:microsoft.com/office/officeart/2005/8/layout/hProcess9"/>
    <dgm:cxn modelId="{AA02370C-2D93-45A6-89C5-2CA03C866D6A}" type="presOf" srcId="{7D5DC2B1-D87F-45D2-AFA7-093569AFBAEF}" destId="{B1A8721D-7E5D-4A41-AD91-AFD3DBCEEB36}" srcOrd="0" destOrd="0" presId="urn:microsoft.com/office/officeart/2005/8/layout/hProcess9"/>
    <dgm:cxn modelId="{223C8E73-BCEF-482B-9104-CD859AC712CE}" srcId="{7D5DC2B1-D87F-45D2-AFA7-093569AFBAEF}" destId="{8609F8CE-A516-4A6E-86AE-F2598EAC4316}" srcOrd="0" destOrd="0" parTransId="{26AA7818-7B79-48F7-B570-1726A7451E41}" sibTransId="{4B8D2A59-9BAE-4366-81D5-7BD4E9F44FD0}"/>
    <dgm:cxn modelId="{0C146721-B173-482F-9D6E-431666D043BC}" type="presOf" srcId="{82F2939F-C61E-445B-913D-9DFBC8911C07}" destId="{E274736C-940E-4C4A-8024-2165D006833C}" srcOrd="0" destOrd="0" presId="urn:microsoft.com/office/officeart/2005/8/layout/hProcess9"/>
    <dgm:cxn modelId="{F2108361-738E-46B9-BD0A-83DF30B34246}" srcId="{7D5DC2B1-D87F-45D2-AFA7-093569AFBAEF}" destId="{82F2939F-C61E-445B-913D-9DFBC8911C07}" srcOrd="4" destOrd="0" parTransId="{8731B88D-2995-486B-AF08-1EF339AF137E}" sibTransId="{61ED9408-7F75-437B-8791-B7A1C6E196D7}"/>
    <dgm:cxn modelId="{9FD5981C-1ABA-4CF6-9FA4-AB902FE22E06}" srcId="{7D5DC2B1-D87F-45D2-AFA7-093569AFBAEF}" destId="{84957DC1-4121-4CC5-9484-F716E2D21480}" srcOrd="1" destOrd="0" parTransId="{3B6AFAC2-71E2-499B-ABCD-9DA22C578D78}" sibTransId="{C0BBF113-7767-4AF1-861B-7C5F0CCD4CBA}"/>
    <dgm:cxn modelId="{18C00DB3-4B36-415C-ACDC-1E1E7C6D2DE6}" srcId="{7D5DC2B1-D87F-45D2-AFA7-093569AFBAEF}" destId="{4A4936A0-6962-44FC-B02F-777ECB80F7C8}" srcOrd="3" destOrd="0" parTransId="{7318E38D-1168-4872-93E5-6D07BFC45443}" sibTransId="{C4BACC2E-8D50-439E-985A-BB65ABC8BE9B}"/>
    <dgm:cxn modelId="{D52E69CB-0E67-45A1-A4F6-6CD8A33DBD37}" type="presParOf" srcId="{B1A8721D-7E5D-4A41-AD91-AFD3DBCEEB36}" destId="{4CFC0B37-84CC-4B81-A80C-215990C81532}" srcOrd="0" destOrd="0" presId="urn:microsoft.com/office/officeart/2005/8/layout/hProcess9"/>
    <dgm:cxn modelId="{32A87853-2690-4281-BC2F-063DFD63603C}" type="presParOf" srcId="{B1A8721D-7E5D-4A41-AD91-AFD3DBCEEB36}" destId="{1EF7AB29-E5CF-4A06-82C5-98804B7E9CE8}" srcOrd="1" destOrd="0" presId="urn:microsoft.com/office/officeart/2005/8/layout/hProcess9"/>
    <dgm:cxn modelId="{5332C57C-2E81-4ECF-9675-AF4419E942DC}" type="presParOf" srcId="{1EF7AB29-E5CF-4A06-82C5-98804B7E9CE8}" destId="{39F9B52D-198C-47F1-BB25-23F1F2F6BBB8}" srcOrd="0" destOrd="0" presId="urn:microsoft.com/office/officeart/2005/8/layout/hProcess9"/>
    <dgm:cxn modelId="{63CD7F31-33EA-437E-9A15-6A76461F7E5B}" type="presParOf" srcId="{1EF7AB29-E5CF-4A06-82C5-98804B7E9CE8}" destId="{7B687B7D-C583-438A-B84E-07E2D9506930}" srcOrd="1" destOrd="0" presId="urn:microsoft.com/office/officeart/2005/8/layout/hProcess9"/>
    <dgm:cxn modelId="{68AAFF94-48D1-4777-967A-3EB4CD8DFA1E}" type="presParOf" srcId="{1EF7AB29-E5CF-4A06-82C5-98804B7E9CE8}" destId="{388E89B4-7B7D-4545-9F7C-CDA09FB5DB7F}" srcOrd="2" destOrd="0" presId="urn:microsoft.com/office/officeart/2005/8/layout/hProcess9"/>
    <dgm:cxn modelId="{775B101A-0737-461A-AF82-724762656F2D}" type="presParOf" srcId="{1EF7AB29-E5CF-4A06-82C5-98804B7E9CE8}" destId="{932D4E3E-2D9A-4C13-B98E-EA752168ADDD}" srcOrd="3" destOrd="0" presId="urn:microsoft.com/office/officeart/2005/8/layout/hProcess9"/>
    <dgm:cxn modelId="{6BA3DE46-BA21-4799-9B1F-E88E77F671E7}" type="presParOf" srcId="{1EF7AB29-E5CF-4A06-82C5-98804B7E9CE8}" destId="{B15CD184-7D8F-40D7-A6B5-9B1A847F4E60}" srcOrd="4" destOrd="0" presId="urn:microsoft.com/office/officeart/2005/8/layout/hProcess9"/>
    <dgm:cxn modelId="{A00B8BA3-1FF3-45A5-9596-B3EC7879B8C3}" type="presParOf" srcId="{1EF7AB29-E5CF-4A06-82C5-98804B7E9CE8}" destId="{71A53872-2D57-421E-AEF8-3B6C494624F3}" srcOrd="5" destOrd="0" presId="urn:microsoft.com/office/officeart/2005/8/layout/hProcess9"/>
    <dgm:cxn modelId="{1DAAD84A-225F-455C-9465-B9B7D8DB5035}" type="presParOf" srcId="{1EF7AB29-E5CF-4A06-82C5-98804B7E9CE8}" destId="{62781C84-9D24-40AA-825C-581EC07BE2E3}" srcOrd="6" destOrd="0" presId="urn:microsoft.com/office/officeart/2005/8/layout/hProcess9"/>
    <dgm:cxn modelId="{F4651FAA-1912-4512-8419-2C9EE0617192}" type="presParOf" srcId="{1EF7AB29-E5CF-4A06-82C5-98804B7E9CE8}" destId="{4A1A07F6-A862-4E9B-845A-D5CFB959BACD}" srcOrd="7" destOrd="0" presId="urn:microsoft.com/office/officeart/2005/8/layout/hProcess9"/>
    <dgm:cxn modelId="{9BC646A4-7DB5-4CE6-AC13-90EA6256B6C6}" type="presParOf" srcId="{1EF7AB29-E5CF-4A06-82C5-98804B7E9CE8}" destId="{E274736C-940E-4C4A-8024-2165D006833C}" srcOrd="8"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lvl1pPr>
          </a:lstStyle>
          <a:p>
            <a:pPr>
              <a:defRPr/>
            </a:pPr>
            <a:endParaRPr lang="fi-FI" dirty="0"/>
          </a:p>
        </p:txBody>
      </p:sp>
      <p:sp>
        <p:nvSpPr>
          <p:cNvPr id="3" name="Date Placeholder 2"/>
          <p:cNvSpPr>
            <a:spLocks noGrp="1"/>
          </p:cNvSpPr>
          <p:nvPr>
            <p:ph type="dt" sz="quarter" idx="1"/>
          </p:nvPr>
        </p:nvSpPr>
        <p:spPr>
          <a:xfrm>
            <a:off x="3856737" y="0"/>
            <a:ext cx="2950475" cy="497046"/>
          </a:xfrm>
          <a:prstGeom prst="rect">
            <a:avLst/>
          </a:prstGeom>
        </p:spPr>
        <p:txBody>
          <a:bodyPr vert="horz" lIns="91440" tIns="45720" rIns="91440" bIns="45720" rtlCol="0"/>
          <a:lstStyle>
            <a:lvl1pPr algn="r">
              <a:defRPr sz="1200"/>
            </a:lvl1pPr>
          </a:lstStyle>
          <a:p>
            <a:pPr>
              <a:defRPr/>
            </a:pPr>
            <a:fld id="{939D04D9-2D90-E741-8C77-A958108973E5}" type="datetimeFigureOut">
              <a:rPr lang="en-US"/>
              <a:pPr>
                <a:defRPr/>
              </a:pPr>
              <a:t>11/23/2016</a:t>
            </a:fld>
            <a:endParaRPr lang="fi-FI" dirty="0"/>
          </a:p>
        </p:txBody>
      </p:sp>
      <p:sp>
        <p:nvSpPr>
          <p:cNvPr id="4" name="Footer Placeholder 3"/>
          <p:cNvSpPr>
            <a:spLocks noGrp="1"/>
          </p:cNvSpPr>
          <p:nvPr>
            <p:ph type="ftr" sz="quarter" idx="2"/>
          </p:nvPr>
        </p:nvSpPr>
        <p:spPr>
          <a:xfrm>
            <a:off x="0" y="9442154"/>
            <a:ext cx="2950475" cy="497046"/>
          </a:xfrm>
          <a:prstGeom prst="rect">
            <a:avLst/>
          </a:prstGeom>
        </p:spPr>
        <p:txBody>
          <a:bodyPr vert="horz" lIns="91440" tIns="45720" rIns="91440" bIns="45720" rtlCol="0" anchor="b"/>
          <a:lstStyle>
            <a:lvl1pPr algn="l">
              <a:defRPr sz="1200"/>
            </a:lvl1pPr>
          </a:lstStyle>
          <a:p>
            <a:pPr>
              <a:defRPr/>
            </a:pPr>
            <a:endParaRPr lang="fi-FI" dirty="0"/>
          </a:p>
        </p:txBody>
      </p:sp>
      <p:sp>
        <p:nvSpPr>
          <p:cNvPr id="5" name="Slide Number Placeholder 4"/>
          <p:cNvSpPr>
            <a:spLocks noGrp="1"/>
          </p:cNvSpPr>
          <p:nvPr>
            <p:ph type="sldNum" sz="quarter" idx="3"/>
          </p:nvPr>
        </p:nvSpPr>
        <p:spPr>
          <a:xfrm>
            <a:off x="3856737" y="9442154"/>
            <a:ext cx="2950475" cy="497046"/>
          </a:xfrm>
          <a:prstGeom prst="rect">
            <a:avLst/>
          </a:prstGeom>
        </p:spPr>
        <p:txBody>
          <a:bodyPr vert="horz" lIns="91440" tIns="45720" rIns="91440" bIns="45720" rtlCol="0" anchor="b"/>
          <a:lstStyle>
            <a:lvl1pPr algn="r">
              <a:defRPr sz="1200"/>
            </a:lvl1pPr>
          </a:lstStyle>
          <a:p>
            <a:pPr>
              <a:defRPr/>
            </a:pPr>
            <a:fld id="{2666334D-7A27-9F43-9EC7-CCD7CF254AD1}" type="slidenum">
              <a:rPr lang="fi-FI"/>
              <a:pPr>
                <a:defRPr/>
              </a:pPr>
              <a:t>‹#›</a:t>
            </a:fld>
            <a:endParaRPr lang="fi-FI" dirty="0"/>
          </a:p>
        </p:txBody>
      </p:sp>
    </p:spTree>
    <p:extLst>
      <p:ext uri="{BB962C8B-B14F-4D97-AF65-F5344CB8AC3E}">
        <p14:creationId xmlns:p14="http://schemas.microsoft.com/office/powerpoint/2010/main" val="1107805997"/>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50475" cy="497046"/>
          </a:xfrm>
          <a:prstGeom prst="rect">
            <a:avLst/>
          </a:prstGeom>
        </p:spPr>
        <p:txBody>
          <a:bodyPr vert="horz" lIns="91440" tIns="45720" rIns="91440" bIns="45720" rtlCol="0"/>
          <a:lstStyle>
            <a:lvl1pPr algn="l">
              <a:defRPr sz="1200">
                <a:ea typeface="ＭＳ Ｐゴシック" charset="-128"/>
                <a:cs typeface="ＭＳ Ｐゴシック" charset="-128"/>
              </a:defRPr>
            </a:lvl1pPr>
          </a:lstStyle>
          <a:p>
            <a:pPr>
              <a:defRPr/>
            </a:pPr>
            <a:endParaRPr lang="fi-FI" dirty="0"/>
          </a:p>
        </p:txBody>
      </p:sp>
      <p:sp>
        <p:nvSpPr>
          <p:cNvPr id="3" name="Date Placeholder 2"/>
          <p:cNvSpPr>
            <a:spLocks noGrp="1"/>
          </p:cNvSpPr>
          <p:nvPr>
            <p:ph type="dt" idx="1"/>
          </p:nvPr>
        </p:nvSpPr>
        <p:spPr>
          <a:xfrm>
            <a:off x="3856737" y="0"/>
            <a:ext cx="2950475" cy="497046"/>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pPr>
              <a:defRPr/>
            </a:pPr>
            <a:fld id="{3CBA4E3A-D2E6-4947-B46E-18DB598EA3A1}" type="datetime1">
              <a:rPr lang="fi-FI"/>
              <a:pPr>
                <a:defRPr/>
              </a:pPr>
              <a:t>23.11.2016</a:t>
            </a:fld>
            <a:endParaRPr lang="fi-FI" dirty="0"/>
          </a:p>
        </p:txBody>
      </p:sp>
      <p:sp>
        <p:nvSpPr>
          <p:cNvPr id="4" name="Slide Image Placeholder 3"/>
          <p:cNvSpPr>
            <a:spLocks noGrp="1" noRot="1" noChangeAspect="1"/>
          </p:cNvSpPr>
          <p:nvPr>
            <p:ph type="sldImg" idx="2"/>
          </p:nvPr>
        </p:nvSpPr>
        <p:spPr>
          <a:xfrm>
            <a:off x="920750" y="746125"/>
            <a:ext cx="4967288" cy="3727450"/>
          </a:xfrm>
          <a:prstGeom prst="rect">
            <a:avLst/>
          </a:prstGeom>
          <a:noFill/>
          <a:ln w="12700">
            <a:solidFill>
              <a:prstClr val="black"/>
            </a:solidFill>
          </a:ln>
        </p:spPr>
        <p:txBody>
          <a:bodyPr vert="horz" lIns="91440" tIns="45720" rIns="91440" bIns="45720" rtlCol="0" anchor="ctr"/>
          <a:lstStyle/>
          <a:p>
            <a:pPr lvl="0"/>
            <a:endParaRPr lang="fi-FI" noProof="0" dirty="0" smtClean="0"/>
          </a:p>
        </p:txBody>
      </p:sp>
      <p:sp>
        <p:nvSpPr>
          <p:cNvPr id="5" name="Notes Placeholder 4"/>
          <p:cNvSpPr>
            <a:spLocks noGrp="1"/>
          </p:cNvSpPr>
          <p:nvPr>
            <p:ph type="body" sz="quarter" idx="3"/>
          </p:nvPr>
        </p:nvSpPr>
        <p:spPr>
          <a:xfrm>
            <a:off x="680879" y="4721940"/>
            <a:ext cx="5447030" cy="4473416"/>
          </a:xfrm>
          <a:prstGeom prst="rect">
            <a:avLst/>
          </a:prstGeom>
        </p:spPr>
        <p:txBody>
          <a:bodyPr vert="horz" lIns="91440" tIns="45720" rIns="91440" bIns="45720" rtlCol="0">
            <a:normAutofit/>
          </a:bodyPr>
          <a:lstStyle/>
          <a:p>
            <a:pPr lvl="0"/>
            <a:r>
              <a:rPr lang="fi-FI" noProof="0" smtClean="0"/>
              <a:t>Click to edit Master text styles</a:t>
            </a:r>
          </a:p>
          <a:p>
            <a:pPr lvl="1"/>
            <a:r>
              <a:rPr lang="fi-FI" noProof="0" smtClean="0"/>
              <a:t>Second level</a:t>
            </a:r>
          </a:p>
          <a:p>
            <a:pPr lvl="2"/>
            <a:r>
              <a:rPr lang="fi-FI" noProof="0" smtClean="0"/>
              <a:t>Third level</a:t>
            </a:r>
          </a:p>
          <a:p>
            <a:pPr lvl="3"/>
            <a:r>
              <a:rPr lang="fi-FI" noProof="0" smtClean="0"/>
              <a:t>Fourth level</a:t>
            </a:r>
          </a:p>
          <a:p>
            <a:pPr lvl="4"/>
            <a:r>
              <a:rPr lang="fi-FI" noProof="0" smtClean="0"/>
              <a:t>Fifth level</a:t>
            </a:r>
          </a:p>
        </p:txBody>
      </p:sp>
      <p:sp>
        <p:nvSpPr>
          <p:cNvPr id="6" name="Footer Placeholder 5"/>
          <p:cNvSpPr>
            <a:spLocks noGrp="1"/>
          </p:cNvSpPr>
          <p:nvPr>
            <p:ph type="ftr" sz="quarter" idx="4"/>
          </p:nvPr>
        </p:nvSpPr>
        <p:spPr>
          <a:xfrm>
            <a:off x="0" y="9442154"/>
            <a:ext cx="2950475" cy="497046"/>
          </a:xfrm>
          <a:prstGeom prst="rect">
            <a:avLst/>
          </a:prstGeom>
        </p:spPr>
        <p:txBody>
          <a:bodyPr vert="horz" lIns="91440" tIns="45720" rIns="91440" bIns="45720" rtlCol="0" anchor="b"/>
          <a:lstStyle>
            <a:lvl1pPr algn="l">
              <a:defRPr sz="1200">
                <a:ea typeface="ＭＳ Ｐゴシック" charset="-128"/>
                <a:cs typeface="ＭＳ Ｐゴシック" charset="-128"/>
              </a:defRPr>
            </a:lvl1pPr>
          </a:lstStyle>
          <a:p>
            <a:pPr>
              <a:defRPr/>
            </a:pPr>
            <a:endParaRPr lang="fi-FI" dirty="0"/>
          </a:p>
        </p:txBody>
      </p:sp>
      <p:sp>
        <p:nvSpPr>
          <p:cNvPr id="7" name="Slide Number Placeholder 6"/>
          <p:cNvSpPr>
            <a:spLocks noGrp="1"/>
          </p:cNvSpPr>
          <p:nvPr>
            <p:ph type="sldNum" sz="quarter" idx="5"/>
          </p:nvPr>
        </p:nvSpPr>
        <p:spPr>
          <a:xfrm>
            <a:off x="3856737" y="9442154"/>
            <a:ext cx="2950475" cy="497046"/>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pPr>
              <a:defRPr/>
            </a:pPr>
            <a:fld id="{9F0889F7-7C3B-BA40-BE46-7E19F6C05879}" type="slidenum">
              <a:rPr lang="fi-FI"/>
              <a:pPr>
                <a:defRPr/>
              </a:pPr>
              <a:t>‹#›</a:t>
            </a:fld>
            <a:endParaRPr lang="fi-FI" dirty="0"/>
          </a:p>
        </p:txBody>
      </p:sp>
    </p:spTree>
    <p:extLst>
      <p:ext uri="{BB962C8B-B14F-4D97-AF65-F5344CB8AC3E}">
        <p14:creationId xmlns:p14="http://schemas.microsoft.com/office/powerpoint/2010/main" val="1484837710"/>
      </p:ext>
    </p:extLst>
  </p:cSld>
  <p:clrMap bg1="lt1" tx1="dk1" bg2="lt2" tx2="dk2" accent1="accent1" accent2="accent2" accent3="accent3" accent4="accent4" accent5="accent5" accent6="accent6" hlink="hlink" folHlink="folHlink"/>
  <p:hf hdr="0" ftr="0" dt="0"/>
  <p:notesStyle>
    <a:lvl1pPr algn="l" defTabSz="457200" rtl="0" eaLnBrk="0" fontAlgn="base" hangingPunct="0">
      <a:spcBef>
        <a:spcPct val="30000"/>
      </a:spcBef>
      <a:spcAft>
        <a:spcPct val="0"/>
      </a:spcAft>
      <a:defRPr sz="1200" kern="1200">
        <a:solidFill>
          <a:schemeClr val="tx1"/>
        </a:solidFill>
        <a:latin typeface="+mn-lt"/>
        <a:ea typeface="ＭＳ Ｐゴシック" charset="-128"/>
        <a:cs typeface="ＭＳ Ｐゴシック" charset="-128"/>
      </a:defRPr>
    </a:lvl1pPr>
    <a:lvl2pPr marL="4572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ＭＳ Ｐゴシック"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White cover">
    <p:bg>
      <p:bgPr>
        <a:solidFill>
          <a:schemeClr val="bg1"/>
        </a:solidFill>
        <a:effectLst/>
      </p:bgPr>
    </p:bg>
    <p:spTree>
      <p:nvGrpSpPr>
        <p:cNvPr id="1" name=""/>
        <p:cNvGrpSpPr/>
        <p:nvPr/>
      </p:nvGrpSpPr>
      <p:grpSpPr>
        <a:xfrm>
          <a:off x="0" y="0"/>
          <a:ext cx="0" cy="0"/>
          <a:chOff x="0" y="0"/>
          <a:chExt cx="0" cy="0"/>
        </a:xfrm>
      </p:grpSpPr>
      <p:pic>
        <p:nvPicPr>
          <p:cNvPr id="102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endParaRPr lang="fi-FI" dirty="0"/>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1881543128"/>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Sisältö">
    <p:spTree>
      <p:nvGrpSpPr>
        <p:cNvPr id="1" name=""/>
        <p:cNvGrpSpPr/>
        <p:nvPr/>
      </p:nvGrpSpPr>
      <p:grpSpPr>
        <a:xfrm>
          <a:off x="0" y="0"/>
          <a:ext cx="0" cy="0"/>
          <a:chOff x="0" y="0"/>
          <a:chExt cx="0" cy="0"/>
        </a:xfrm>
      </p:grpSpPr>
      <p:pic>
        <p:nvPicPr>
          <p:cNvPr id="13"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
        <p:nvSpPr>
          <p:cNvPr id="9" name="Title 1"/>
          <p:cNvSpPr>
            <a:spLocks noGrp="1"/>
          </p:cNvSpPr>
          <p:nvPr>
            <p:ph type="ctrTitle"/>
          </p:nvPr>
        </p:nvSpPr>
        <p:spPr>
          <a:xfrm>
            <a:off x="541338" y="381000"/>
            <a:ext cx="8047037"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1338" y="1685675"/>
            <a:ext cx="8047037" cy="4250891"/>
          </a:xfrm>
          <a:prstGeom prst="rect">
            <a:avLst/>
          </a:prstGeom>
        </p:spPr>
        <p:txBody>
          <a:bodyPr vert="horz" lIns="0" tIns="0" rIns="0" bIns="0"/>
          <a:lstStyle>
            <a:lvl1pPr marL="0" indent="0">
              <a:buNone/>
              <a:defRPr sz="2100" b="1">
                <a:latin typeface="+mj-lt"/>
              </a:defRPr>
            </a:lvl1pPr>
            <a:lvl2pPr marL="296863" indent="-271463">
              <a:buFont typeface="Wingdings" panose="05000000000000000000" pitchFamily="2" charset="2"/>
              <a:buChar char="§"/>
              <a:defRPr sz="2000">
                <a:latin typeface="Georgia"/>
              </a:defRPr>
            </a:lvl2pPr>
            <a:lvl3pPr marL="601663" indent="-296863">
              <a:buFont typeface="Arial" panose="020B0604020202020204" pitchFamily="34" charset="0"/>
              <a:buChar char="‒"/>
              <a:defRPr sz="1600" i="1">
                <a:latin typeface="Georgia"/>
                <a:cs typeface="Georgia"/>
              </a:defRPr>
            </a:lvl3pPr>
            <a:lvl4pPr marL="900113" indent="-298450">
              <a:buFont typeface="Arial" panose="020B0604020202020204" pitchFamily="34" charset="0"/>
              <a:buChar char="‒"/>
              <a:defRPr sz="1400" baseline="0">
                <a:latin typeface="Georgia"/>
              </a:defRPr>
            </a:lvl4pPr>
            <a:lvl5pPr marL="1227138" indent="-320675">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6" name="Date Placeholder 7"/>
          <p:cNvSpPr>
            <a:spLocks noGrp="1"/>
          </p:cNvSpPr>
          <p:nvPr>
            <p:ph type="dt" sz="half" idx="15"/>
          </p:nvPr>
        </p:nvSpPr>
        <p:spPr>
          <a:xfrm>
            <a:off x="4940300" y="6298084"/>
            <a:ext cx="3619500" cy="185738"/>
          </a:xfrm>
        </p:spPr>
        <p:txBody>
          <a:bodyPr/>
          <a:lstStyle>
            <a:lvl1pPr>
              <a:defRPr/>
            </a:lvl1pPr>
          </a:lstStyle>
          <a:p>
            <a:pPr>
              <a:defRPr/>
            </a:pPr>
            <a:fld id="{754F8F17-3624-4A3C-BF8E-67F16148186A}" type="datetime1">
              <a:rPr lang="fi-FI" smtClean="0"/>
              <a:t>23.11.2016</a:t>
            </a:fld>
            <a:endParaRPr lang="fi-FI" dirty="0"/>
          </a:p>
        </p:txBody>
      </p:sp>
      <p:sp>
        <p:nvSpPr>
          <p:cNvPr id="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dirty="0"/>
          </a:p>
        </p:txBody>
      </p:sp>
      <p:cxnSp>
        <p:nvCxnSpPr>
          <p:cNvPr id="10" name="Straight Connector 9"/>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4145400074"/>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Content - two columns">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sp>
        <p:nvSpPr>
          <p:cNvPr id="11" name="Content Placeholder 10"/>
          <p:cNvSpPr>
            <a:spLocks noGrp="1"/>
          </p:cNvSpPr>
          <p:nvPr>
            <p:ph sz="quarter" idx="14"/>
          </p:nvPr>
        </p:nvSpPr>
        <p:spPr>
          <a:xfrm>
            <a:off x="540001" y="1685675"/>
            <a:ext cx="39880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12" name="Content Placeholder 10"/>
          <p:cNvSpPr>
            <a:spLocks noGrp="1"/>
          </p:cNvSpPr>
          <p:nvPr>
            <p:ph sz="quarter" idx="18"/>
          </p:nvPr>
        </p:nvSpPr>
        <p:spPr>
          <a:xfrm>
            <a:off x="4637521" y="1685675"/>
            <a:ext cx="3922279" cy="3831557"/>
          </a:xfrm>
          <a:prstGeom prst="rect">
            <a:avLst/>
          </a:prstGeom>
        </p:spPr>
        <p:txBody>
          <a:bodyPr vert="horz" lIns="0" tIns="0" rIns="0" bIns="0"/>
          <a:lstStyle>
            <a:lvl1pPr marL="0" indent="0">
              <a:buNone/>
              <a:defRPr sz="2100" b="1">
                <a:latin typeface="+mj-lt"/>
              </a:defRPr>
            </a:lvl1pPr>
            <a:lvl2pPr marL="237600" indent="-212400">
              <a:buFont typeface="Wingdings" panose="05000000000000000000" pitchFamily="2" charset="2"/>
              <a:buChar char="§"/>
              <a:defRPr sz="2000">
                <a:latin typeface="Georgia"/>
              </a:defRPr>
            </a:lvl2pPr>
            <a:lvl3pPr marL="460800" indent="-230400">
              <a:buFont typeface="Arial" panose="020B0604020202020204" pitchFamily="34" charset="0"/>
              <a:buChar char="‒"/>
              <a:defRPr sz="1600" i="1">
                <a:latin typeface="Georgia"/>
                <a:cs typeface="Georgia"/>
              </a:defRPr>
            </a:lvl3pPr>
            <a:lvl4pPr marL="792000" indent="-194400">
              <a:buFont typeface="Arial" panose="020B0604020202020204" pitchFamily="34" charset="0"/>
              <a:buChar char="‒"/>
              <a:defRPr sz="1400" baseline="0">
                <a:latin typeface="Georgia"/>
              </a:defRPr>
            </a:lvl4pPr>
            <a:lvl5pPr marL="1087200" indent="-228600">
              <a:buFont typeface="Arial" panose="020B0604020202020204" pitchFamily="34" charset="0"/>
              <a:buChar char="‒"/>
              <a:defRPr sz="1300" baseline="0"/>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cxnSp>
        <p:nvCxnSpPr>
          <p:cNvPr id="16" name="Straight Connector 15"/>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7" name="Date Placeholder 7"/>
          <p:cNvSpPr>
            <a:spLocks noGrp="1"/>
          </p:cNvSpPr>
          <p:nvPr>
            <p:ph type="dt" sz="half" idx="15"/>
          </p:nvPr>
        </p:nvSpPr>
        <p:spPr>
          <a:xfrm>
            <a:off x="4940300" y="6298084"/>
            <a:ext cx="3619500" cy="185738"/>
          </a:xfrm>
        </p:spPr>
        <p:txBody>
          <a:bodyPr/>
          <a:lstStyle>
            <a:lvl1pPr>
              <a:defRPr/>
            </a:lvl1pPr>
          </a:lstStyle>
          <a:p>
            <a:pPr>
              <a:defRPr/>
            </a:pPr>
            <a:fld id="{0323EA99-8141-4261-A54F-1198EDA12522}" type="datetime1">
              <a:rPr lang="fi-FI" smtClean="0"/>
              <a:t>23.11.2016</a:t>
            </a:fld>
            <a:endParaRPr lang="fi-FI" dirty="0"/>
          </a:p>
        </p:txBody>
      </p:sp>
      <p:sp>
        <p:nvSpPr>
          <p:cNvPr id="18"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dirty="0"/>
          </a:p>
        </p:txBody>
      </p:sp>
      <p:pic>
        <p:nvPicPr>
          <p:cNvPr id="19"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97151058"/>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itle 1"/>
          <p:cNvSpPr>
            <a:spLocks noGrp="1"/>
          </p:cNvSpPr>
          <p:nvPr>
            <p:ph type="ctrTitle"/>
          </p:nvPr>
        </p:nvSpPr>
        <p:spPr>
          <a:xfrm>
            <a:off x="540002" y="381000"/>
            <a:ext cx="8048374" cy="1195798"/>
          </a:xfrm>
          <a:prstGeom prst="rect">
            <a:avLst/>
          </a:prstGeom>
        </p:spPr>
        <p:txBody>
          <a:bodyPr lIns="0" tIns="0" rIns="0" bIns="0" anchor="t" anchorCtr="0">
            <a:noAutofit/>
          </a:bodyPr>
          <a:lstStyle>
            <a:lvl1pPr algn="l">
              <a:lnSpc>
                <a:spcPct val="85000"/>
              </a:lnSpc>
              <a:defRPr sz="3600" b="1" spc="-100">
                <a:solidFill>
                  <a:schemeClr val="tx2"/>
                </a:solidFill>
              </a:defRPr>
            </a:lvl1pPr>
          </a:lstStyle>
          <a:p>
            <a:r>
              <a:rPr lang="fi-FI" smtClean="0"/>
              <a:t>Muokkaa perustyyl. napsautt.</a:t>
            </a:r>
            <a:endParaRPr lang="en-US" dirty="0"/>
          </a:p>
        </p:txBody>
      </p:sp>
      <p:cxnSp>
        <p:nvCxnSpPr>
          <p:cNvPr id="12" name="Straight Connector 11"/>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4" name="Date Placeholder 7"/>
          <p:cNvSpPr>
            <a:spLocks noGrp="1"/>
          </p:cNvSpPr>
          <p:nvPr>
            <p:ph type="dt" sz="half" idx="15"/>
          </p:nvPr>
        </p:nvSpPr>
        <p:spPr>
          <a:xfrm>
            <a:off x="4940300" y="6298084"/>
            <a:ext cx="3619500" cy="185738"/>
          </a:xfrm>
        </p:spPr>
        <p:txBody>
          <a:bodyPr/>
          <a:lstStyle>
            <a:lvl1pPr>
              <a:defRPr/>
            </a:lvl1pPr>
          </a:lstStyle>
          <a:p>
            <a:pPr>
              <a:defRPr/>
            </a:pPr>
            <a:fld id="{EB77A580-F854-4ABC-8DDF-533A1C6F2AF1}" type="datetime1">
              <a:rPr lang="fi-FI" smtClean="0"/>
              <a:t>23.11.2016</a:t>
            </a:fld>
            <a:endParaRPr lang="fi-FI" dirty="0"/>
          </a:p>
        </p:txBody>
      </p:sp>
      <p:sp>
        <p:nvSpPr>
          <p:cNvPr id="16"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dirty="0"/>
          </a:p>
        </p:txBody>
      </p:sp>
      <p:pic>
        <p:nvPicPr>
          <p:cNvPr id="1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3790183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Logo">
    <p:spTree>
      <p:nvGrpSpPr>
        <p:cNvPr id="1" name=""/>
        <p:cNvGrpSpPr/>
        <p:nvPr/>
      </p:nvGrpSpPr>
      <p:grpSpPr>
        <a:xfrm>
          <a:off x="0" y="0"/>
          <a:ext cx="0" cy="0"/>
          <a:chOff x="0" y="0"/>
          <a:chExt cx="0" cy="0"/>
        </a:xfrm>
      </p:grpSpPr>
      <p:cxnSp>
        <p:nvCxnSpPr>
          <p:cNvPr id="11" name="Straight Connector 10"/>
          <p:cNvCxnSpPr/>
          <p:nvPr userDrawn="1"/>
        </p:nvCxnSpPr>
        <p:spPr>
          <a:xfrm>
            <a:off x="539750" y="6048320"/>
            <a:ext cx="8048625" cy="0"/>
          </a:xfrm>
          <a:prstGeom prst="line">
            <a:avLst/>
          </a:prstGeom>
          <a:ln w="12700" cmpd="sng">
            <a:solidFill>
              <a:schemeClr val="tx2"/>
            </a:solidFill>
          </a:ln>
          <a:effectLst/>
        </p:spPr>
        <p:style>
          <a:lnRef idx="2">
            <a:schemeClr val="accent1"/>
          </a:lnRef>
          <a:fillRef idx="0">
            <a:schemeClr val="accent1"/>
          </a:fillRef>
          <a:effectRef idx="1">
            <a:schemeClr val="accent1"/>
          </a:effectRef>
          <a:fontRef idx="minor">
            <a:schemeClr val="tx1"/>
          </a:fontRef>
        </p:style>
      </p:cxnSp>
      <p:sp>
        <p:nvSpPr>
          <p:cNvPr id="12" name="Date Placeholder 7"/>
          <p:cNvSpPr>
            <a:spLocks noGrp="1"/>
          </p:cNvSpPr>
          <p:nvPr>
            <p:ph type="dt" sz="half" idx="15"/>
          </p:nvPr>
        </p:nvSpPr>
        <p:spPr>
          <a:xfrm>
            <a:off x="4940300" y="6298084"/>
            <a:ext cx="3619500" cy="185738"/>
          </a:xfrm>
        </p:spPr>
        <p:txBody>
          <a:bodyPr/>
          <a:lstStyle>
            <a:lvl1pPr>
              <a:defRPr/>
            </a:lvl1pPr>
          </a:lstStyle>
          <a:p>
            <a:pPr>
              <a:defRPr/>
            </a:pPr>
            <a:fld id="{CB875CA7-7977-4A11-A28A-FC9C22B46AB7}" type="datetime1">
              <a:rPr lang="fi-FI" smtClean="0"/>
              <a:t>23.11.2016</a:t>
            </a:fld>
            <a:endParaRPr lang="fi-FI" dirty="0"/>
          </a:p>
        </p:txBody>
      </p:sp>
      <p:sp>
        <p:nvSpPr>
          <p:cNvPr id="14" name="Slide Number Placeholder 9"/>
          <p:cNvSpPr>
            <a:spLocks noGrp="1"/>
          </p:cNvSpPr>
          <p:nvPr>
            <p:ph type="sldNum" sz="quarter" idx="17"/>
          </p:nvPr>
        </p:nvSpPr>
        <p:spPr>
          <a:xfrm>
            <a:off x="4940300" y="6483822"/>
            <a:ext cx="3619500" cy="161925"/>
          </a:xfrm>
        </p:spPr>
        <p:txBody>
          <a:bodyPr/>
          <a:lstStyle>
            <a:lvl1pPr>
              <a:defRPr/>
            </a:lvl1pPr>
          </a:lstStyle>
          <a:p>
            <a:pPr>
              <a:defRPr/>
            </a:pPr>
            <a:fld id="{1C07628F-9402-FB47-93B5-FC3C3BFEEBE0}" type="slidenum">
              <a:rPr lang="fi-FI"/>
              <a:pPr>
                <a:defRPr/>
              </a:pPr>
              <a:t>‹#›</a:t>
            </a:fld>
            <a:endParaRPr lang="fi-FI" dirty="0"/>
          </a:p>
        </p:txBody>
      </p:sp>
      <p:pic>
        <p:nvPicPr>
          <p:cNvPr id="16"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75846" y="6044400"/>
            <a:ext cx="2007069" cy="8136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31499061"/>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Empty">
    <p:spTree>
      <p:nvGrpSpPr>
        <p:cNvPr id="1" name=""/>
        <p:cNvGrpSpPr/>
        <p:nvPr/>
      </p:nvGrpSpPr>
      <p:grpSpPr>
        <a:xfrm>
          <a:off x="0" y="0"/>
          <a:ext cx="0" cy="0"/>
          <a:chOff x="0" y="0"/>
          <a:chExt cx="0" cy="0"/>
        </a:xfrm>
      </p:grpSpPr>
    </p:spTree>
    <p:extLst>
      <p:ext uri="{BB962C8B-B14F-4D97-AF65-F5344CB8AC3E}">
        <p14:creationId xmlns:p14="http://schemas.microsoft.com/office/powerpoint/2010/main" val="2835100387"/>
      </p:ext>
    </p:extLst>
  </p:cSld>
  <p:clrMapOvr>
    <a:masterClrMapping/>
  </p:clrMapOvr>
  <p:timing>
    <p:tnLst>
      <p:par>
        <p:cTn id="1" dur="indefinite" restart="never" nodeType="tmRoot"/>
      </p:par>
    </p:tnLst>
  </p:timing>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143000"/>
          </a:xfrm>
          <a:prstGeom prst="rect">
            <a:avLst/>
          </a:prstGeom>
        </p:spPr>
        <p:txBody>
          <a:bodyPr/>
          <a:lstStyle>
            <a:lvl1pPr>
              <a:defRPr>
                <a:solidFill>
                  <a:srgbClr val="1F9CE0"/>
                </a:solidFill>
                <a:latin typeface="Georgia" panose="02040502050405020303" pitchFamily="18" charset="0"/>
              </a:defRPr>
            </a:lvl1pPr>
          </a:lstStyle>
          <a:p>
            <a:r>
              <a:rPr lang="fi-FI" smtClean="0"/>
              <a:t>Muokkaa perustyyl. napsautt.</a:t>
            </a:r>
            <a:endParaRPr lang="fi-FI" dirty="0"/>
          </a:p>
        </p:txBody>
      </p:sp>
      <p:sp>
        <p:nvSpPr>
          <p:cNvPr id="3" name="Sisällön paikkamerkki 2"/>
          <p:cNvSpPr>
            <a:spLocks noGrp="1"/>
          </p:cNvSpPr>
          <p:nvPr>
            <p:ph idx="1"/>
          </p:nvPr>
        </p:nvSpPr>
        <p:spPr>
          <a:xfrm>
            <a:off x="457200" y="1600200"/>
            <a:ext cx="8229600" cy="4525963"/>
          </a:xfrm>
          <a:prstGeom prst="rect">
            <a:avLst/>
          </a:prstGeom>
        </p:spPr>
        <p:txBody>
          <a:bodyPr/>
          <a:lstStyle>
            <a:lvl1pPr>
              <a:defRPr>
                <a:latin typeface="Georgia" panose="02040502050405020303" pitchFamily="18" charset="0"/>
              </a:defRPr>
            </a:lvl1pPr>
            <a:lvl2pPr>
              <a:defRPr>
                <a:latin typeface="Georgia" panose="02040502050405020303" pitchFamily="18" charset="0"/>
              </a:defRPr>
            </a:lvl2pPr>
            <a:lvl3pPr>
              <a:defRPr>
                <a:latin typeface="Georgia" panose="02040502050405020303" pitchFamily="18" charset="0"/>
              </a:defRPr>
            </a:lvl3pPr>
            <a:lvl4pPr>
              <a:defRPr>
                <a:latin typeface="Georgia" panose="02040502050405020303" pitchFamily="18" charset="0"/>
              </a:defRPr>
            </a:lvl4pPr>
            <a:lvl5pPr>
              <a:defRPr>
                <a:latin typeface="Georgia" panose="02040502050405020303" pitchFamily="18" charset="0"/>
              </a:defRPr>
            </a:lvl5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dirty="0"/>
          </a:p>
        </p:txBody>
      </p:sp>
      <p:sp>
        <p:nvSpPr>
          <p:cNvPr id="4" name="Päivämäärän paikkamerkki 3"/>
          <p:cNvSpPr>
            <a:spLocks noGrp="1"/>
          </p:cNvSpPr>
          <p:nvPr>
            <p:ph type="dt" sz="half" idx="10"/>
          </p:nvPr>
        </p:nvSpPr>
        <p:spPr/>
        <p:txBody>
          <a:bodyPr/>
          <a:lstStyle/>
          <a:p>
            <a:r>
              <a:rPr lang="fi-FI" dirty="0" smtClean="0"/>
              <a:t>26.5.2014</a:t>
            </a:r>
            <a:endParaRPr lang="fi-FI" dirty="0"/>
          </a:p>
        </p:txBody>
      </p:sp>
      <p:sp>
        <p:nvSpPr>
          <p:cNvPr id="6" name="Dian numeron paikkamerkki 5"/>
          <p:cNvSpPr>
            <a:spLocks noGrp="1"/>
          </p:cNvSpPr>
          <p:nvPr>
            <p:ph type="sldNum" sz="quarter" idx="12"/>
          </p:nvPr>
        </p:nvSpPr>
        <p:spPr/>
        <p:txBody>
          <a:bodyPr/>
          <a:lstStyle/>
          <a:p>
            <a:fld id="{139301F4-86FD-4910-9F5A-C4CF14468D5D}" type="slidenum">
              <a:rPr lang="fi-FI" smtClean="0"/>
              <a:t>‹#›</a:t>
            </a:fld>
            <a:endParaRPr lang="fi-FI" dirty="0"/>
          </a:p>
        </p:txBody>
      </p:sp>
      <p:pic>
        <p:nvPicPr>
          <p:cNvPr id="8" name="Kuva 7"/>
          <p:cNvPicPr>
            <a:picLocks noChangeAspect="1"/>
          </p:cNvPicPr>
          <p:nvPr userDrawn="1"/>
        </p:nvPicPr>
        <p:blipFill rotWithShape="1">
          <a:blip r:embed="rId2" cstate="print">
            <a:extLst>
              <a:ext uri="{28A0092B-C50C-407E-A947-70E740481C1C}">
                <a14:useLocalDpi xmlns:a14="http://schemas.microsoft.com/office/drawing/2010/main" val="0"/>
              </a:ext>
            </a:extLst>
          </a:blip>
          <a:srcRect l="12730" t="18247" r="10900" b="18953"/>
          <a:stretch/>
        </p:blipFill>
        <p:spPr>
          <a:xfrm>
            <a:off x="3679128" y="6250879"/>
            <a:ext cx="1728192" cy="576065"/>
          </a:xfrm>
          <a:prstGeom prst="rect">
            <a:avLst/>
          </a:prstGeom>
        </p:spPr>
      </p:pic>
    </p:spTree>
    <p:extLst>
      <p:ext uri="{BB962C8B-B14F-4D97-AF65-F5344CB8AC3E}">
        <p14:creationId xmlns:p14="http://schemas.microsoft.com/office/powerpoint/2010/main" val="21724386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Blue cover">
    <p:bg>
      <p:bgPr>
        <a:solidFill>
          <a:schemeClr val="tx2"/>
        </a:solidFill>
        <a:effectLst/>
      </p:bgPr>
    </p:bg>
    <p:spTree>
      <p:nvGrpSpPr>
        <p:cNvPr id="1" name=""/>
        <p:cNvGrpSpPr/>
        <p:nvPr/>
      </p:nvGrpSpPr>
      <p:grpSpPr>
        <a:xfrm>
          <a:off x="0" y="0"/>
          <a:ext cx="0" cy="0"/>
          <a:chOff x="0" y="0"/>
          <a:chExt cx="0" cy="0"/>
        </a:xfrm>
      </p:grpSpPr>
      <p:pic>
        <p:nvPicPr>
          <p:cNvPr id="2050"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
        <p:nvSpPr>
          <p:cNvPr id="9" name="Freeform 8"/>
          <p:cNvSpPr>
            <a:spLocks/>
          </p:cNvSpPr>
          <p:nvPr userDrawn="1"/>
        </p:nvSpPr>
        <p:spPr bwMode="auto">
          <a:xfrm>
            <a:off x="5479144" y="-9497"/>
            <a:ext cx="3680958" cy="6372876"/>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Lst>
            <a:ahLst/>
            <a:cxnLst>
              <a:cxn ang="0">
                <a:pos x="T0" y="T1"/>
              </a:cxn>
              <a:cxn ang="0">
                <a:pos x="T2" y="T3"/>
              </a:cxn>
              <a:cxn ang="0">
                <a:pos x="T4" y="T5"/>
              </a:cxn>
              <a:cxn ang="0">
                <a:pos x="T6" y="T7"/>
              </a:cxn>
              <a:cxn ang="0">
                <a:pos x="T8" y="T9"/>
              </a:cxn>
            </a:cxnLst>
            <a:rect l="0" t="0" r="r" b="b"/>
            <a:pathLst>
              <a:path w="2207" h="3821">
                <a:moveTo>
                  <a:pt x="2207" y="3821"/>
                </a:moveTo>
                <a:lnTo>
                  <a:pt x="0" y="0"/>
                </a:lnTo>
                <a:lnTo>
                  <a:pt x="2207" y="0"/>
                </a:lnTo>
                <a:lnTo>
                  <a:pt x="2206" y="3819"/>
                </a:lnTo>
                <a:lnTo>
                  <a:pt x="2207" y="3821"/>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11" name="Freeform 10"/>
          <p:cNvSpPr>
            <a:spLocks/>
          </p:cNvSpPr>
          <p:nvPr userDrawn="1"/>
        </p:nvSpPr>
        <p:spPr bwMode="auto">
          <a:xfrm>
            <a:off x="6335133" y="4162594"/>
            <a:ext cx="2810454" cy="2695406"/>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Lst>
            <a:ahLst/>
            <a:cxnLst>
              <a:cxn ang="0">
                <a:pos x="T0" y="T1"/>
              </a:cxn>
              <a:cxn ang="0">
                <a:pos x="T2" y="T3"/>
              </a:cxn>
              <a:cxn ang="0">
                <a:pos x="T4" y="T5"/>
              </a:cxn>
              <a:cxn ang="0">
                <a:pos x="T6" y="T7"/>
              </a:cxn>
              <a:cxn ang="0">
                <a:pos x="T8" y="T9"/>
              </a:cxn>
            </a:cxnLst>
            <a:rect l="0" t="0" r="r" b="b"/>
            <a:pathLst>
              <a:path w="2736" h="2624">
                <a:moveTo>
                  <a:pt x="0" y="2624"/>
                </a:moveTo>
                <a:lnTo>
                  <a:pt x="1516" y="0"/>
                </a:lnTo>
                <a:lnTo>
                  <a:pt x="2736" y="2112"/>
                </a:lnTo>
                <a:lnTo>
                  <a:pt x="2736" y="2624"/>
                </a:lnTo>
                <a:lnTo>
                  <a:pt x="0" y="2624"/>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Tree>
    <p:extLst>
      <p:ext uri="{BB962C8B-B14F-4D97-AF65-F5344CB8AC3E}">
        <p14:creationId xmlns:p14="http://schemas.microsoft.com/office/powerpoint/2010/main" val="35424393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White cover 2">
    <p:bg>
      <p:bgPr>
        <a:solidFill>
          <a:schemeClr val="bg1"/>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 name="connsiteX0" fmla="*/ 9987 w 10000"/>
              <a:gd name="connsiteY0" fmla="*/ 10000 h 10000"/>
              <a:gd name="connsiteX1" fmla="*/ 0 w 10000"/>
              <a:gd name="connsiteY1" fmla="*/ 10 h 10000"/>
              <a:gd name="connsiteX2" fmla="*/ 9987 w 10000"/>
              <a:gd name="connsiteY2" fmla="*/ 0 h 10000"/>
              <a:gd name="connsiteX3" fmla="*/ 10000 w 10000"/>
              <a:gd name="connsiteY3" fmla="*/ 9054 h 10000"/>
              <a:gd name="connsiteX4" fmla="*/ 9987 w 10000"/>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0" h="10000">
                <a:moveTo>
                  <a:pt x="9987" y="10000"/>
                </a:moveTo>
                <a:lnTo>
                  <a:pt x="0" y="10"/>
                </a:lnTo>
                <a:lnTo>
                  <a:pt x="9987" y="0"/>
                </a:lnTo>
                <a:cubicBezTo>
                  <a:pt x="10015" y="3177"/>
                  <a:pt x="9972" y="5898"/>
                  <a:pt x="10000" y="9054"/>
                </a:cubicBezTo>
                <a:cubicBezTo>
                  <a:pt x="9990" y="9345"/>
                  <a:pt x="9998" y="9585"/>
                  <a:pt x="9987" y="10000"/>
                </a:cubicBez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5" name="Title 1"/>
          <p:cNvSpPr>
            <a:spLocks noGrp="1"/>
          </p:cNvSpPr>
          <p:nvPr userDrawn="1">
            <p:ph type="ctrTitle"/>
          </p:nvPr>
        </p:nvSpPr>
        <p:spPr>
          <a:xfrm>
            <a:off x="505053" y="2566038"/>
            <a:ext cx="8083322" cy="1628590"/>
          </a:xfrm>
          <a:prstGeom prst="rect">
            <a:avLst/>
          </a:prstGeom>
        </p:spPr>
        <p:txBody>
          <a:bodyPr lIns="0" tIns="0" rIns="0" bIns="0" anchor="t">
            <a:noAutofit/>
          </a:bodyPr>
          <a:lstStyle>
            <a:lvl1pPr algn="l">
              <a:lnSpc>
                <a:spcPct val="80000"/>
              </a:lnSpc>
              <a:defRPr sz="6600" b="1" spc="-150">
                <a:solidFill>
                  <a:schemeClr val="tx2"/>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28"/>
            <a:ext cx="5422394" cy="792000"/>
          </a:xfrm>
          <a:prstGeom prst="rect">
            <a:avLst/>
          </a:prstGeom>
        </p:spPr>
        <p:txBody>
          <a:bodyPr lIns="0" tIns="0" rIns="0" bIns="0" anchor="t">
            <a:normAutofit/>
          </a:bodyPr>
          <a:lstStyle>
            <a:lvl1pPr marL="0" indent="0" algn="l">
              <a:spcBef>
                <a:spcPts val="0"/>
              </a:spcBef>
              <a:buNone/>
              <a:defRPr sz="1800" i="0">
                <a:solidFill>
                  <a:schemeClr val="bg2"/>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blu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60"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4696310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lue cover 2">
    <p:bg>
      <p:bgPr>
        <a:solidFill>
          <a:schemeClr val="tx2"/>
        </a:solidFill>
        <a:effectLst/>
      </p:bgPr>
    </p:bg>
    <p:spTree>
      <p:nvGrpSpPr>
        <p:cNvPr id="1" name=""/>
        <p:cNvGrpSpPr/>
        <p:nvPr/>
      </p:nvGrpSpPr>
      <p:grpSpPr>
        <a:xfrm>
          <a:off x="0" y="0"/>
          <a:ext cx="0" cy="0"/>
          <a:chOff x="0" y="0"/>
          <a:chExt cx="0" cy="0"/>
        </a:xfrm>
      </p:grpSpPr>
      <p:sp>
        <p:nvSpPr>
          <p:cNvPr id="9" name="Freeform 8"/>
          <p:cNvSpPr>
            <a:spLocks/>
          </p:cNvSpPr>
          <p:nvPr userDrawn="1"/>
        </p:nvSpPr>
        <p:spPr bwMode="auto">
          <a:xfrm rot="5400000">
            <a:off x="3613028" y="1326058"/>
            <a:ext cx="4057273" cy="7018698"/>
          </a:xfrm>
          <a:custGeom>
            <a:avLst/>
            <a:gdLst>
              <a:gd name="T0" fmla="*/ 2207 w 2207"/>
              <a:gd name="T1" fmla="*/ 3821 h 3821"/>
              <a:gd name="T2" fmla="*/ 0 w 2207"/>
              <a:gd name="T3" fmla="*/ 0 h 3821"/>
              <a:gd name="T4" fmla="*/ 2207 w 2207"/>
              <a:gd name="T5" fmla="*/ 0 h 3821"/>
              <a:gd name="T6" fmla="*/ 2206 w 2207"/>
              <a:gd name="T7" fmla="*/ 3819 h 3821"/>
              <a:gd name="T8" fmla="*/ 2207 w 2207"/>
              <a:gd name="T9" fmla="*/ 3821 h 3821"/>
              <a:gd name="connsiteX0" fmla="*/ 10000 w 10000"/>
              <a:gd name="connsiteY0" fmla="*/ 10000 h 10000"/>
              <a:gd name="connsiteX1" fmla="*/ 0 w 10000"/>
              <a:gd name="connsiteY1" fmla="*/ 0 h 10000"/>
              <a:gd name="connsiteX2" fmla="*/ 10000 w 10000"/>
              <a:gd name="connsiteY2" fmla="*/ 0 h 10000"/>
              <a:gd name="connsiteX3" fmla="*/ 8420 w 10000"/>
              <a:gd name="connsiteY3" fmla="*/ 7598 h 10000"/>
              <a:gd name="connsiteX4" fmla="*/ 10000 w 10000"/>
              <a:gd name="connsiteY4" fmla="*/ 10000 h 10000"/>
              <a:gd name="connsiteX0" fmla="*/ 7203 w 10000"/>
              <a:gd name="connsiteY0" fmla="*/ 7092 h 7598"/>
              <a:gd name="connsiteX1" fmla="*/ 0 w 10000"/>
              <a:gd name="connsiteY1" fmla="*/ 0 h 7598"/>
              <a:gd name="connsiteX2" fmla="*/ 10000 w 10000"/>
              <a:gd name="connsiteY2" fmla="*/ 0 h 7598"/>
              <a:gd name="connsiteX3" fmla="*/ 8420 w 10000"/>
              <a:gd name="connsiteY3" fmla="*/ 7598 h 7598"/>
              <a:gd name="connsiteX4" fmla="*/ 7203 w 10000"/>
              <a:gd name="connsiteY4" fmla="*/ 7092 h 7598"/>
              <a:gd name="connsiteX0" fmla="*/ 8219 w 10000"/>
              <a:gd name="connsiteY0" fmla="*/ 10811 h 10811"/>
              <a:gd name="connsiteX1" fmla="*/ 0 w 10000"/>
              <a:gd name="connsiteY1" fmla="*/ 0 h 10811"/>
              <a:gd name="connsiteX2" fmla="*/ 10000 w 10000"/>
              <a:gd name="connsiteY2" fmla="*/ 0 h 10811"/>
              <a:gd name="connsiteX3" fmla="*/ 8420 w 10000"/>
              <a:gd name="connsiteY3" fmla="*/ 10000 h 10811"/>
              <a:gd name="connsiteX4" fmla="*/ 8219 w 10000"/>
              <a:gd name="connsiteY4" fmla="*/ 10811 h 10811"/>
              <a:gd name="connsiteX0" fmla="*/ 8219 w 8420"/>
              <a:gd name="connsiteY0" fmla="*/ 10811 h 10811"/>
              <a:gd name="connsiteX1" fmla="*/ 0 w 8420"/>
              <a:gd name="connsiteY1" fmla="*/ 0 h 10811"/>
              <a:gd name="connsiteX2" fmla="*/ 7380 w 8420"/>
              <a:gd name="connsiteY2" fmla="*/ 112 h 10811"/>
              <a:gd name="connsiteX3" fmla="*/ 8420 w 8420"/>
              <a:gd name="connsiteY3" fmla="*/ 10000 h 10811"/>
              <a:gd name="connsiteX4" fmla="*/ 8219 w 8420"/>
              <a:gd name="connsiteY4" fmla="*/ 10811 h 10811"/>
              <a:gd name="connsiteX0" fmla="*/ 9761 w 10000"/>
              <a:gd name="connsiteY0" fmla="*/ 10010 h 10010"/>
              <a:gd name="connsiteX1" fmla="*/ 0 w 10000"/>
              <a:gd name="connsiteY1" fmla="*/ 10 h 10010"/>
              <a:gd name="connsiteX2" fmla="*/ 9761 w 10000"/>
              <a:gd name="connsiteY2" fmla="*/ 0 h 10010"/>
              <a:gd name="connsiteX3" fmla="*/ 10000 w 10000"/>
              <a:gd name="connsiteY3" fmla="*/ 9260 h 10010"/>
              <a:gd name="connsiteX4" fmla="*/ 9761 w 10000"/>
              <a:gd name="connsiteY4" fmla="*/ 10010 h 10010"/>
              <a:gd name="connsiteX0" fmla="*/ 9761 w 9785"/>
              <a:gd name="connsiteY0" fmla="*/ 10010 h 10010"/>
              <a:gd name="connsiteX1" fmla="*/ 0 w 9785"/>
              <a:gd name="connsiteY1" fmla="*/ 10 h 10010"/>
              <a:gd name="connsiteX2" fmla="*/ 9761 w 9785"/>
              <a:gd name="connsiteY2" fmla="*/ 0 h 10010"/>
              <a:gd name="connsiteX3" fmla="*/ 9773 w 9785"/>
              <a:gd name="connsiteY3" fmla="*/ 9063 h 10010"/>
              <a:gd name="connsiteX4" fmla="*/ 9761 w 9785"/>
              <a:gd name="connsiteY4" fmla="*/ 10010 h 1001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08"/>
              <a:gd name="connsiteY0" fmla="*/ 10000 h 10000"/>
              <a:gd name="connsiteX1" fmla="*/ 0 w 10008"/>
              <a:gd name="connsiteY1" fmla="*/ 10 h 10000"/>
              <a:gd name="connsiteX2" fmla="*/ 9975 w 10008"/>
              <a:gd name="connsiteY2" fmla="*/ 0 h 10000"/>
              <a:gd name="connsiteX3" fmla="*/ 9988 w 10008"/>
              <a:gd name="connsiteY3" fmla="*/ 9054 h 10000"/>
              <a:gd name="connsiteX4" fmla="*/ 9975 w 10008"/>
              <a:gd name="connsiteY4" fmla="*/ 10000 h 10000"/>
              <a:gd name="connsiteX0" fmla="*/ 9975 w 10012"/>
              <a:gd name="connsiteY0" fmla="*/ 10000 h 10000"/>
              <a:gd name="connsiteX1" fmla="*/ 0 w 10012"/>
              <a:gd name="connsiteY1" fmla="*/ 10 h 10000"/>
              <a:gd name="connsiteX2" fmla="*/ 9975 w 10012"/>
              <a:gd name="connsiteY2" fmla="*/ 0 h 10000"/>
              <a:gd name="connsiteX3" fmla="*/ 9988 w 10012"/>
              <a:gd name="connsiteY3" fmla="*/ 9054 h 10000"/>
              <a:gd name="connsiteX4" fmla="*/ 9975 w 10012"/>
              <a:gd name="connsiteY4" fmla="*/ 10000 h 10000"/>
              <a:gd name="connsiteX0" fmla="*/ 9975 w 9988"/>
              <a:gd name="connsiteY0" fmla="*/ 10000 h 10000"/>
              <a:gd name="connsiteX1" fmla="*/ 0 w 9988"/>
              <a:gd name="connsiteY1" fmla="*/ 10 h 10000"/>
              <a:gd name="connsiteX2" fmla="*/ 9975 w 9988"/>
              <a:gd name="connsiteY2" fmla="*/ 0 h 10000"/>
              <a:gd name="connsiteX3" fmla="*/ 9988 w 9988"/>
              <a:gd name="connsiteY3" fmla="*/ 9054 h 10000"/>
              <a:gd name="connsiteX4" fmla="*/ 9975 w 9988"/>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988" h="10000">
                <a:moveTo>
                  <a:pt x="9975" y="10000"/>
                </a:moveTo>
                <a:lnTo>
                  <a:pt x="0" y="10"/>
                </a:lnTo>
                <a:lnTo>
                  <a:pt x="9975" y="0"/>
                </a:lnTo>
                <a:cubicBezTo>
                  <a:pt x="10003" y="3177"/>
                  <a:pt x="9960" y="5898"/>
                  <a:pt x="9988" y="9054"/>
                </a:cubicBezTo>
                <a:cubicBezTo>
                  <a:pt x="9978" y="9407"/>
                  <a:pt x="9986" y="9667"/>
                  <a:pt x="9975" y="10000"/>
                </a:cubicBez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11" name="Freeform 10"/>
          <p:cNvSpPr>
            <a:spLocks/>
          </p:cNvSpPr>
          <p:nvPr userDrawn="1"/>
        </p:nvSpPr>
        <p:spPr bwMode="auto">
          <a:xfrm rot="5400000">
            <a:off x="368239" y="4113911"/>
            <a:ext cx="2385298" cy="3121778"/>
          </a:xfrm>
          <a:custGeom>
            <a:avLst/>
            <a:gdLst>
              <a:gd name="T0" fmla="*/ 0 w 2736"/>
              <a:gd name="T1" fmla="*/ 2624 h 2624"/>
              <a:gd name="T2" fmla="*/ 1516 w 2736"/>
              <a:gd name="T3" fmla="*/ 0 h 2624"/>
              <a:gd name="T4" fmla="*/ 2736 w 2736"/>
              <a:gd name="T5" fmla="*/ 2112 h 2624"/>
              <a:gd name="T6" fmla="*/ 2736 w 2736"/>
              <a:gd name="T7" fmla="*/ 2624 h 2624"/>
              <a:gd name="T8" fmla="*/ 0 w 2736"/>
              <a:gd name="T9" fmla="*/ 2624 h 2624"/>
              <a:gd name="connsiteX0" fmla="*/ 0 w 10000"/>
              <a:gd name="connsiteY0" fmla="*/ 10000 h 10000"/>
              <a:gd name="connsiteX1" fmla="*/ 5541 w 10000"/>
              <a:gd name="connsiteY1" fmla="*/ 0 h 10000"/>
              <a:gd name="connsiteX2" fmla="*/ 5742 w 10000"/>
              <a:gd name="connsiteY2" fmla="*/ 3981 h 10000"/>
              <a:gd name="connsiteX3" fmla="*/ 10000 w 10000"/>
              <a:gd name="connsiteY3" fmla="*/ 10000 h 10000"/>
              <a:gd name="connsiteX4" fmla="*/ 0 w 10000"/>
              <a:gd name="connsiteY4" fmla="*/ 10000 h 10000"/>
              <a:gd name="connsiteX0" fmla="*/ 0 w 10000"/>
              <a:gd name="connsiteY0" fmla="*/ 10000 h 10000"/>
              <a:gd name="connsiteX1" fmla="*/ 5541 w 10000"/>
              <a:gd name="connsiteY1" fmla="*/ 0 h 10000"/>
              <a:gd name="connsiteX2" fmla="*/ 7280 w 10000"/>
              <a:gd name="connsiteY2" fmla="*/ 3191 h 10000"/>
              <a:gd name="connsiteX3" fmla="*/ 10000 w 10000"/>
              <a:gd name="connsiteY3" fmla="*/ 10000 h 10000"/>
              <a:gd name="connsiteX4" fmla="*/ 0 w 10000"/>
              <a:gd name="connsiteY4" fmla="*/ 10000 h 10000"/>
              <a:gd name="connsiteX0" fmla="*/ 0 w 7280"/>
              <a:gd name="connsiteY0" fmla="*/ 10000 h 10000"/>
              <a:gd name="connsiteX1" fmla="*/ 5541 w 7280"/>
              <a:gd name="connsiteY1" fmla="*/ 0 h 10000"/>
              <a:gd name="connsiteX2" fmla="*/ 7280 w 7280"/>
              <a:gd name="connsiteY2" fmla="*/ 3191 h 10000"/>
              <a:gd name="connsiteX3" fmla="*/ 6455 w 7280"/>
              <a:gd name="connsiteY3" fmla="*/ 9930 h 10000"/>
              <a:gd name="connsiteX4" fmla="*/ 0 w 7280"/>
              <a:gd name="connsiteY4" fmla="*/ 10000 h 10000"/>
              <a:gd name="connsiteX0" fmla="*/ 0 w 10061"/>
              <a:gd name="connsiteY0" fmla="*/ 10000 h 10000"/>
              <a:gd name="connsiteX1" fmla="*/ 7611 w 10061"/>
              <a:gd name="connsiteY1" fmla="*/ 0 h 10000"/>
              <a:gd name="connsiteX2" fmla="*/ 10000 w 10061"/>
              <a:gd name="connsiteY2" fmla="*/ 3191 h 10000"/>
              <a:gd name="connsiteX3" fmla="*/ 10061 w 10061"/>
              <a:gd name="connsiteY3" fmla="*/ 10000 h 10000"/>
              <a:gd name="connsiteX4" fmla="*/ 0 w 10061"/>
              <a:gd name="connsiteY4" fmla="*/ 10000 h 10000"/>
              <a:gd name="connsiteX0" fmla="*/ 0 w 10066"/>
              <a:gd name="connsiteY0" fmla="*/ 10000 h 10000"/>
              <a:gd name="connsiteX1" fmla="*/ 7611 w 10066"/>
              <a:gd name="connsiteY1" fmla="*/ 0 h 10000"/>
              <a:gd name="connsiteX2" fmla="*/ 10061 w 10066"/>
              <a:gd name="connsiteY2" fmla="*/ 3214 h 10000"/>
              <a:gd name="connsiteX3" fmla="*/ 10061 w 10066"/>
              <a:gd name="connsiteY3" fmla="*/ 10000 h 10000"/>
              <a:gd name="connsiteX4" fmla="*/ 0 w 10066"/>
              <a:gd name="connsiteY4" fmla="*/ 1000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66" h="10000">
                <a:moveTo>
                  <a:pt x="0" y="10000"/>
                </a:moveTo>
                <a:lnTo>
                  <a:pt x="7611" y="0"/>
                </a:lnTo>
                <a:lnTo>
                  <a:pt x="10061" y="3214"/>
                </a:lnTo>
                <a:cubicBezTo>
                  <a:pt x="10081" y="5484"/>
                  <a:pt x="10041" y="7730"/>
                  <a:pt x="10061" y="10000"/>
                </a:cubicBezTo>
                <a:lnTo>
                  <a:pt x="0" y="10000"/>
                </a:lnTo>
                <a:close/>
              </a:path>
            </a:pathLst>
          </a:custGeom>
          <a:solidFill>
            <a:schemeClr val="accent5"/>
          </a:solidFill>
          <a:ln>
            <a:noFill/>
          </a:ln>
        </p:spPr>
        <p:txBody>
          <a:bodyPr vert="horz" wrap="square" lIns="91440" tIns="45720" rIns="91440" bIns="45720" numCol="1" anchor="t" anchorCtr="0" compatLnSpc="1">
            <a:prstTxWarp prst="textNoShape">
              <a:avLst/>
            </a:prstTxWarp>
          </a:bodyPr>
          <a:lstStyle/>
          <a:p>
            <a:endParaRPr lang="fi-FI" dirty="0"/>
          </a:p>
        </p:txBody>
      </p:sp>
      <p:sp>
        <p:nvSpPr>
          <p:cNvPr id="5" name="Title 1"/>
          <p:cNvSpPr>
            <a:spLocks noGrp="1"/>
          </p:cNvSpPr>
          <p:nvPr userDrawn="1">
            <p:ph type="ctrTitle"/>
          </p:nvPr>
        </p:nvSpPr>
        <p:spPr>
          <a:xfrm>
            <a:off x="505053" y="2566038"/>
            <a:ext cx="8083322" cy="1635848"/>
          </a:xfrm>
          <a:prstGeom prst="rect">
            <a:avLst/>
          </a:prstGeom>
        </p:spPr>
        <p:txBody>
          <a:bodyPr lIns="0" tIns="0" rIns="0" bIns="0" anchor="t">
            <a:noAutofit/>
          </a:bodyPr>
          <a:lstStyle>
            <a:lvl1pPr algn="l">
              <a:lnSpc>
                <a:spcPct val="80000"/>
              </a:lnSpc>
              <a:defRPr sz="6600" b="1" spc="-15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4194630"/>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37763942"/>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Image cover">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7"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98147488"/>
      </p:ext>
    </p:extLst>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Image cover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7" name="Rectangle 6"/>
          <p:cNvSpPr/>
          <p:nvPr userDrawn="1"/>
        </p:nvSpPr>
        <p:spPr>
          <a:xfrm>
            <a:off x="0" y="0"/>
            <a:ext cx="9144000" cy="6858000"/>
          </a:xfrm>
          <a:prstGeom prst="rect">
            <a:avLst/>
          </a:prstGeom>
          <a:gradFill flip="none" rotWithShape="1">
            <a:gsLst>
              <a:gs pos="0">
                <a:schemeClr val="tx1">
                  <a:alpha val="40000"/>
                </a:schemeClr>
              </a:gs>
              <a:gs pos="100000">
                <a:schemeClr val="bg1">
                  <a:shade val="100000"/>
                  <a:satMod val="115000"/>
                  <a:alpha val="0"/>
                </a:schemeClr>
              </a:gs>
            </a:gsLst>
            <a:path path="circle">
              <a:fillToRect r="100000" b="100000"/>
            </a:path>
            <a:tileRect l="-100000" t="-100000"/>
          </a:gra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sp>
        <p:nvSpPr>
          <p:cNvPr id="5" name="Title 1"/>
          <p:cNvSpPr>
            <a:spLocks noGrp="1"/>
          </p:cNvSpPr>
          <p:nvPr userDrawn="1">
            <p:ph type="ctrTitle"/>
          </p:nvPr>
        </p:nvSpPr>
        <p:spPr>
          <a:xfrm>
            <a:off x="505053" y="2945332"/>
            <a:ext cx="8083322" cy="2123266"/>
          </a:xfrm>
          <a:prstGeom prst="rect">
            <a:avLst/>
          </a:prstGeom>
        </p:spPr>
        <p:txBody>
          <a:bodyPr lIns="0" tIns="0" rIns="0" bIns="0" anchor="b">
            <a:noAutofit/>
          </a:bodyPr>
          <a:lstStyle>
            <a:lvl1pPr algn="l">
              <a:lnSpc>
                <a:spcPct val="80000"/>
              </a:lnSpc>
              <a:defRPr sz="6600" b="1" spc="0">
                <a:solidFill>
                  <a:schemeClr val="bg1"/>
                </a:solidFill>
              </a:defRPr>
            </a:lvl1pPr>
          </a:lstStyle>
          <a:p>
            <a:r>
              <a:rPr lang="fi-FI" smtClean="0"/>
              <a:t>Muokkaa perustyyl. napsautt.</a:t>
            </a:r>
            <a:endParaRPr lang="en-US" dirty="0"/>
          </a:p>
        </p:txBody>
      </p:sp>
      <p:sp>
        <p:nvSpPr>
          <p:cNvPr id="6" name="Subtitle 2"/>
          <p:cNvSpPr>
            <a:spLocks noGrp="1"/>
          </p:cNvSpPr>
          <p:nvPr userDrawn="1">
            <p:ph type="subTitle" idx="1"/>
          </p:nvPr>
        </p:nvSpPr>
        <p:spPr>
          <a:xfrm>
            <a:off x="541339" y="5068598"/>
            <a:ext cx="5422394" cy="792000"/>
          </a:xfrm>
          <a:prstGeom prst="rect">
            <a:avLst/>
          </a:prstGeom>
        </p:spPr>
        <p:txBody>
          <a:bodyPr lIns="0" tIns="0" rIns="0" bIns="0" anchor="t">
            <a:normAutofit/>
          </a:bodyPr>
          <a:lstStyle>
            <a:lvl1pPr marL="0" indent="0" algn="l">
              <a:spcBef>
                <a:spcPts val="0"/>
              </a:spcBef>
              <a:buNone/>
              <a:defRPr sz="1800" i="0">
                <a:solidFill>
                  <a:schemeClr val="bg1"/>
                </a:solidFill>
                <a:latin typeface="+mj-lt"/>
                <a:cs typeface="Georgia"/>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pic>
        <p:nvPicPr>
          <p:cNvPr id="8"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0" y="61164"/>
            <a:ext cx="3818758" cy="1548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60815959"/>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ubcover">
    <p:bg>
      <p:bgPr>
        <a:solidFill>
          <a:schemeClr val="tx2"/>
        </a:solidFill>
        <a:effectLst/>
      </p:bgPr>
    </p:bg>
    <p:spTree>
      <p:nvGrpSpPr>
        <p:cNvPr id="1" name=""/>
        <p:cNvGrpSpPr/>
        <p:nvPr/>
      </p:nvGrpSpPr>
      <p:grpSpPr>
        <a:xfrm>
          <a:off x="0" y="0"/>
          <a:ext cx="0" cy="0"/>
          <a:chOff x="0" y="0"/>
          <a:chExt cx="0" cy="0"/>
        </a:xfrm>
      </p:grpSpPr>
      <p:pic>
        <p:nvPicPr>
          <p:cNvPr id="5"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spTree>
    <p:extLst>
      <p:ext uri="{BB962C8B-B14F-4D97-AF65-F5344CB8AC3E}">
        <p14:creationId xmlns:p14="http://schemas.microsoft.com/office/powerpoint/2010/main" val="2798199967"/>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Subcover with image">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5"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56657806"/>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ubcover with image - dimming">
    <p:bg>
      <p:bgPr>
        <a:solidFill>
          <a:schemeClr val="tx1">
            <a:lumMod val="50000"/>
            <a:lumOff val="50000"/>
          </a:schemeClr>
        </a:solidFill>
        <a:effectLst/>
      </p:bgPr>
    </p:bg>
    <p:spTree>
      <p:nvGrpSpPr>
        <p:cNvPr id="1" name=""/>
        <p:cNvGrpSpPr/>
        <p:nvPr/>
      </p:nvGrpSpPr>
      <p:grpSpPr>
        <a:xfrm>
          <a:off x="0" y="0"/>
          <a:ext cx="0" cy="0"/>
          <a:chOff x="0" y="0"/>
          <a:chExt cx="0" cy="0"/>
        </a:xfrm>
      </p:grpSpPr>
      <p:sp>
        <p:nvSpPr>
          <p:cNvPr id="5" name="Rectangle 4"/>
          <p:cNvSpPr/>
          <p:nvPr userDrawn="1"/>
        </p:nvSpPr>
        <p:spPr>
          <a:xfrm>
            <a:off x="0" y="0"/>
            <a:ext cx="9144000" cy="6858000"/>
          </a:xfrm>
          <a:prstGeom prst="rect">
            <a:avLst/>
          </a:prstGeom>
          <a:solidFill>
            <a:schemeClr val="tx1">
              <a:alpha val="30000"/>
            </a:schemeClr>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fi-FI" dirty="0"/>
          </a:p>
        </p:txBody>
      </p:sp>
      <p:sp>
        <p:nvSpPr>
          <p:cNvPr id="4" name="Title 1"/>
          <p:cNvSpPr>
            <a:spLocks noGrp="1"/>
          </p:cNvSpPr>
          <p:nvPr>
            <p:ph type="ctrTitle"/>
          </p:nvPr>
        </p:nvSpPr>
        <p:spPr>
          <a:xfrm>
            <a:off x="541338" y="1912266"/>
            <a:ext cx="8018355" cy="2636000"/>
          </a:xfrm>
          <a:prstGeom prst="rect">
            <a:avLst/>
          </a:prstGeom>
        </p:spPr>
        <p:txBody>
          <a:bodyPr lIns="0" tIns="0" rIns="0" bIns="0" anchor="t">
            <a:noAutofit/>
          </a:bodyPr>
          <a:lstStyle>
            <a:lvl1pPr algn="l">
              <a:lnSpc>
                <a:spcPct val="80000"/>
              </a:lnSpc>
              <a:defRPr sz="7200" b="1" spc="-200">
                <a:solidFill>
                  <a:schemeClr val="bg1"/>
                </a:solidFill>
              </a:defRPr>
            </a:lvl1pPr>
          </a:lstStyle>
          <a:p>
            <a:r>
              <a:rPr lang="fi-FI" smtClean="0"/>
              <a:t>Muokkaa perustyyl. napsautt.</a:t>
            </a:r>
            <a:endParaRPr lang="en-US" dirty="0"/>
          </a:p>
        </p:txBody>
      </p:sp>
      <p:pic>
        <p:nvPicPr>
          <p:cNvPr id="6" name="Picture 2" descr="F:\My Graphic Design\Kansallinen arviointineuvosto\Logo\KARVI_logo\FINEEC_logo_PNG_transparent_RGB\FINNISH_white.png"/>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59455" y="5628542"/>
            <a:ext cx="2664250" cy="108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782418335"/>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Footer Placeholder 3"/>
          <p:cNvSpPr>
            <a:spLocks noGrp="1"/>
          </p:cNvSpPr>
          <p:nvPr>
            <p:ph type="ftr" sz="quarter" idx="3"/>
          </p:nvPr>
        </p:nvSpPr>
        <p:spPr>
          <a:xfrm>
            <a:off x="4940300" y="5953125"/>
            <a:ext cx="3619500" cy="158750"/>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endParaRPr lang="fi-FI" dirty="0"/>
          </a:p>
        </p:txBody>
      </p:sp>
      <p:sp>
        <p:nvSpPr>
          <p:cNvPr id="8" name="Date Placeholder 7"/>
          <p:cNvSpPr>
            <a:spLocks noGrp="1"/>
          </p:cNvSpPr>
          <p:nvPr>
            <p:ph type="dt" sz="half" idx="2"/>
          </p:nvPr>
        </p:nvSpPr>
        <p:spPr>
          <a:xfrm>
            <a:off x="4940300" y="6111875"/>
            <a:ext cx="3619500" cy="185738"/>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fld id="{69FB6EC2-AA06-4363-AB3C-5E0C8BE1BC77}" type="datetime1">
              <a:rPr lang="fi-FI" smtClean="0"/>
              <a:t>23.11.2016</a:t>
            </a:fld>
            <a:endParaRPr lang="fi-FI" dirty="0"/>
          </a:p>
        </p:txBody>
      </p:sp>
      <p:sp>
        <p:nvSpPr>
          <p:cNvPr id="9" name="Slide Number Placeholder 8"/>
          <p:cNvSpPr>
            <a:spLocks noGrp="1"/>
          </p:cNvSpPr>
          <p:nvPr>
            <p:ph type="sldNum" sz="quarter" idx="4"/>
          </p:nvPr>
        </p:nvSpPr>
        <p:spPr>
          <a:xfrm>
            <a:off x="4940300" y="6297613"/>
            <a:ext cx="3619500" cy="161925"/>
          </a:xfrm>
          <a:prstGeom prst="rect">
            <a:avLst/>
          </a:prstGeom>
        </p:spPr>
        <p:txBody>
          <a:bodyPr vert="horz" lIns="91440" tIns="45720" rIns="0" bIns="45720" rtlCol="0" anchor="ctr"/>
          <a:lstStyle>
            <a:lvl1pPr algn="r">
              <a:defRPr sz="900">
                <a:solidFill>
                  <a:schemeClr val="tx1">
                    <a:tint val="75000"/>
                  </a:schemeClr>
                </a:solidFill>
              </a:defRPr>
            </a:lvl1pPr>
          </a:lstStyle>
          <a:p>
            <a:pPr>
              <a:defRPr/>
            </a:pPr>
            <a:fld id="{865DB13D-24FD-0641-8100-A6CD964B88B6}" type="slidenum">
              <a:rPr lang="fi-FI"/>
              <a:pPr>
                <a:defRPr/>
              </a:pPr>
              <a:t>‹#›</a:t>
            </a:fld>
            <a:endParaRPr lang="fi-FI" dirty="0"/>
          </a:p>
        </p:txBody>
      </p:sp>
    </p:spTree>
    <p:extLst>
      <p:ext uri="{BB962C8B-B14F-4D97-AF65-F5344CB8AC3E}">
        <p14:creationId xmlns:p14="http://schemas.microsoft.com/office/powerpoint/2010/main" val="3133785548"/>
      </p:ext>
    </p:extLst>
  </p:cSld>
  <p:clrMap bg1="lt1" tx1="dk1" bg2="lt2" tx2="dk2" accent1="accent1" accent2="accent2" accent3="accent3" accent4="accent4" accent5="accent5" accent6="accent6" hlink="hlink" folHlink="folHlink"/>
  <p:sldLayoutIdLst>
    <p:sldLayoutId id="2147484837" r:id="rId1"/>
    <p:sldLayoutId id="2147484839" r:id="rId2"/>
    <p:sldLayoutId id="2147484840" r:id="rId3"/>
    <p:sldLayoutId id="2147484842" r:id="rId4"/>
    <p:sldLayoutId id="2147484843" r:id="rId5"/>
    <p:sldLayoutId id="2147484844" r:id="rId6"/>
    <p:sldLayoutId id="2147484821" r:id="rId7"/>
    <p:sldLayoutId id="2147484847" r:id="rId8"/>
    <p:sldLayoutId id="2147484845" r:id="rId9"/>
    <p:sldLayoutId id="2147484850" r:id="rId10"/>
    <p:sldLayoutId id="2147484848" r:id="rId11"/>
    <p:sldLayoutId id="2147484852" r:id="rId12"/>
    <p:sldLayoutId id="2147484853" r:id="rId13"/>
    <p:sldLayoutId id="2147484854" r:id="rId14"/>
    <p:sldLayoutId id="2147484855" r:id="rId15"/>
  </p:sldLayoutIdLst>
  <p:timing>
    <p:tnLst>
      <p:par>
        <p:cTn id="1" dur="indefinite" restart="never" nodeType="tmRoot"/>
      </p:par>
    </p:tnLst>
  </p:timing>
  <p:hf hdr="0" ftr="0"/>
  <p:txStyles>
    <p:titleStyle>
      <a:lvl1pPr algn="ctr" defTabSz="457200" rtl="0" eaLnBrk="1" fontAlgn="base" hangingPunct="1">
        <a:spcBef>
          <a:spcPct val="0"/>
        </a:spcBef>
        <a:spcAft>
          <a:spcPct val="0"/>
        </a:spcAft>
        <a:defRPr sz="4400" kern="1200">
          <a:solidFill>
            <a:schemeClr val="tx1"/>
          </a:solidFill>
          <a:latin typeface="+mj-lt"/>
          <a:ea typeface="ＭＳ Ｐゴシック" charset="0"/>
          <a:cs typeface="MS PGothic" pitchFamily="34" charset="-128"/>
        </a:defRPr>
      </a:lvl1pPr>
      <a:lvl2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2pPr>
      <a:lvl3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3pPr>
      <a:lvl4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4pPr>
      <a:lvl5pPr algn="ctr" defTabSz="457200" rtl="0" eaLnBrk="1" fontAlgn="base" hangingPunct="1">
        <a:spcBef>
          <a:spcPct val="0"/>
        </a:spcBef>
        <a:spcAft>
          <a:spcPct val="0"/>
        </a:spcAft>
        <a:defRPr sz="4400">
          <a:solidFill>
            <a:schemeClr val="tx1"/>
          </a:solidFill>
          <a:latin typeface="Arial" pitchFamily="-65" charset="0"/>
          <a:ea typeface="ＭＳ Ｐゴシック" charset="0"/>
          <a:cs typeface="MS PGothic" pitchFamily="34" charset="-128"/>
        </a:defRPr>
      </a:lvl5pPr>
      <a:lvl6pPr marL="4572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Arial"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mn-lt"/>
          <a:ea typeface="ＭＳ Ｐゴシック" charset="0"/>
          <a:cs typeface="MS PGothic" pitchFamily="34" charset="-128"/>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mn-lt"/>
          <a:ea typeface="MS PGothic" pitchFamily="34" charset="-128"/>
          <a:cs typeface="MS PGothic" charset="0"/>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mn-lt"/>
          <a:ea typeface="ヒラギノ角ゴ Pro W3" charset="-128"/>
          <a:cs typeface="ヒラギノ角ゴ Pro W3" charset="-128"/>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ヒラギノ角ゴ Pro W3" charset="-128"/>
          <a:cs typeface="ヒラギノ角ゴ Pro W3" charset="0"/>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mn-lt"/>
          <a:ea typeface="ＭＳ Ｐゴシック" charset="0"/>
          <a:cs typeface="MS PGothic" pitchFamily="34" charset="-128"/>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5.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3" Type="http://schemas.openxmlformats.org/officeDocument/2006/relationships/hyperlink" Target="mailto:kati.isoaho@karvi.fi" TargetMode="External"/><Relationship Id="rId2" Type="http://schemas.openxmlformats.org/officeDocument/2006/relationships/hyperlink" Target="mailto:helka.kekalainen@karvi.fi" TargetMode="Externa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541339" y="2299446"/>
            <a:ext cx="8083322" cy="2123266"/>
          </a:xfrm>
        </p:spPr>
        <p:txBody>
          <a:bodyPr/>
          <a:lstStyle/>
          <a:p>
            <a:pPr algn="ctr"/>
            <a:r>
              <a:rPr lang="fi-FI" sz="4800" dirty="0" smtClean="0">
                <a:latin typeface="Georgia" panose="02040502050405020303" pitchFamily="18" charset="0"/>
              </a:rPr>
              <a:t>WORKSHOP: INSTITUTIONAL </a:t>
            </a:r>
            <a:br>
              <a:rPr lang="fi-FI" sz="4800" dirty="0" smtClean="0">
                <a:latin typeface="Georgia" panose="02040502050405020303" pitchFamily="18" charset="0"/>
              </a:rPr>
            </a:br>
            <a:r>
              <a:rPr lang="fi-FI" sz="4800" dirty="0" smtClean="0">
                <a:latin typeface="Georgia" panose="02040502050405020303" pitchFamily="18" charset="0"/>
              </a:rPr>
              <a:t>SELF-EVALUATION, PART 2 OF THE REVIEW</a:t>
            </a:r>
            <a:endParaRPr lang="fi-FI" sz="4800" dirty="0">
              <a:latin typeface="Georgia" panose="02040502050405020303" pitchFamily="18" charset="0"/>
            </a:endParaRPr>
          </a:p>
        </p:txBody>
      </p:sp>
      <p:sp>
        <p:nvSpPr>
          <p:cNvPr id="3" name="Alaotsikko 2"/>
          <p:cNvSpPr>
            <a:spLocks noGrp="1"/>
          </p:cNvSpPr>
          <p:nvPr>
            <p:ph type="subTitle" idx="1"/>
          </p:nvPr>
        </p:nvSpPr>
        <p:spPr>
          <a:xfrm>
            <a:off x="581935" y="5068598"/>
            <a:ext cx="5422394" cy="792000"/>
          </a:xfrm>
        </p:spPr>
        <p:txBody>
          <a:bodyPr>
            <a:normAutofit fontScale="40000" lnSpcReduction="20000"/>
          </a:bodyPr>
          <a:lstStyle/>
          <a:p>
            <a:endParaRPr lang="fi-FI" sz="2000" dirty="0" smtClean="0"/>
          </a:p>
          <a:p>
            <a:r>
              <a:rPr lang="fi-FI" sz="6200" dirty="0" smtClean="0">
                <a:latin typeface="Georgia" panose="02040502050405020303" pitchFamily="18" charset="0"/>
              </a:rPr>
              <a:t>Helka Kekäläinen &amp; Kati Isoaho</a:t>
            </a:r>
          </a:p>
          <a:p>
            <a:r>
              <a:rPr lang="fi-FI" sz="6200" dirty="0" smtClean="0">
                <a:latin typeface="Georgia" panose="02040502050405020303" pitchFamily="18" charset="0"/>
              </a:rPr>
              <a:t>FINEEC 29.11.2016</a:t>
            </a:r>
            <a:endParaRPr lang="fi-FI" sz="6200" dirty="0">
              <a:latin typeface="Georgia" panose="02040502050405020303" pitchFamily="18" charset="0"/>
            </a:endParaRPr>
          </a:p>
        </p:txBody>
      </p:sp>
    </p:spTree>
    <p:extLst>
      <p:ext uri="{BB962C8B-B14F-4D97-AF65-F5344CB8AC3E}">
        <p14:creationId xmlns:p14="http://schemas.microsoft.com/office/powerpoint/2010/main" val="10574238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200" b="1" dirty="0" smtClean="0"/>
              <a:t>WORKING METHOD OF THE WORKSHOP</a:t>
            </a:r>
            <a:endParaRPr lang="fi-FI" sz="3200" b="1" dirty="0"/>
          </a:p>
        </p:txBody>
      </p:sp>
      <p:sp>
        <p:nvSpPr>
          <p:cNvPr id="3" name="Sisällön paikkamerkki 2"/>
          <p:cNvSpPr>
            <a:spLocks noGrp="1"/>
          </p:cNvSpPr>
          <p:nvPr>
            <p:ph idx="1"/>
          </p:nvPr>
        </p:nvSpPr>
        <p:spPr/>
        <p:txBody>
          <a:bodyPr/>
          <a:lstStyle/>
          <a:p>
            <a:r>
              <a:rPr lang="fi-FI" sz="2400" dirty="0" err="1" smtClean="0"/>
              <a:t>Discussions</a:t>
            </a:r>
            <a:r>
              <a:rPr lang="fi-FI" sz="2400" dirty="0" smtClean="0"/>
              <a:t> in </a:t>
            </a:r>
            <a:r>
              <a:rPr lang="fi-FI" sz="2400" dirty="0" err="1" smtClean="0"/>
              <a:t>smaller</a:t>
            </a:r>
            <a:r>
              <a:rPr lang="fi-FI" sz="2400" dirty="0" smtClean="0"/>
              <a:t> </a:t>
            </a:r>
            <a:r>
              <a:rPr lang="fi-FI" sz="2400" dirty="0" err="1" smtClean="0"/>
              <a:t>groups</a:t>
            </a:r>
            <a:r>
              <a:rPr lang="fi-FI" sz="2400" dirty="0" smtClean="0"/>
              <a:t> (appr. 4 </a:t>
            </a:r>
            <a:r>
              <a:rPr lang="fi-FI" sz="2400" dirty="0" err="1" smtClean="0"/>
              <a:t>persons</a:t>
            </a:r>
            <a:r>
              <a:rPr lang="fi-FI" sz="2400" dirty="0" smtClean="0"/>
              <a:t> in </a:t>
            </a:r>
            <a:r>
              <a:rPr lang="fi-FI" sz="2400" dirty="0" err="1" smtClean="0"/>
              <a:t>each</a:t>
            </a:r>
            <a:r>
              <a:rPr lang="fi-FI" sz="2400" dirty="0" smtClean="0"/>
              <a:t>)</a:t>
            </a:r>
            <a:endParaRPr lang="fi-FI" sz="2400" dirty="0"/>
          </a:p>
          <a:p>
            <a:r>
              <a:rPr lang="fi-FI" sz="2400" dirty="0" smtClean="0"/>
              <a:t>Evaluation </a:t>
            </a:r>
            <a:r>
              <a:rPr lang="fi-FI" sz="2400" dirty="0" err="1" smtClean="0"/>
              <a:t>forms</a:t>
            </a:r>
            <a:r>
              <a:rPr lang="fi-FI" sz="2400" dirty="0" smtClean="0"/>
              <a:t> </a:t>
            </a:r>
            <a:r>
              <a:rPr lang="fi-FI" sz="2400" dirty="0" err="1" smtClean="0"/>
              <a:t>provided</a:t>
            </a:r>
            <a:r>
              <a:rPr lang="fi-FI" sz="2400" dirty="0" smtClean="0"/>
              <a:t> </a:t>
            </a:r>
            <a:r>
              <a:rPr lang="fi-FI" sz="2400" dirty="0" err="1" smtClean="0"/>
              <a:t>by</a:t>
            </a:r>
            <a:r>
              <a:rPr lang="fi-FI" sz="2400" dirty="0" smtClean="0"/>
              <a:t> </a:t>
            </a:r>
            <a:r>
              <a:rPr lang="fi-FI" sz="2400" dirty="0" err="1" smtClean="0"/>
              <a:t>Twinning</a:t>
            </a:r>
            <a:r>
              <a:rPr lang="fi-FI" sz="2400" dirty="0" smtClean="0"/>
              <a:t> </a:t>
            </a:r>
            <a:r>
              <a:rPr lang="fi-FI" sz="2400" dirty="0" err="1" smtClean="0"/>
              <a:t>Experts</a:t>
            </a:r>
            <a:r>
              <a:rPr lang="fi-FI" sz="2400" dirty="0" smtClean="0"/>
              <a:t> (AZ, EN)</a:t>
            </a:r>
          </a:p>
          <a:p>
            <a:r>
              <a:rPr lang="fi-FI" sz="2000" dirty="0" err="1">
                <a:solidFill>
                  <a:schemeClr val="accent1"/>
                </a:solidFill>
              </a:rPr>
              <a:t>Define</a:t>
            </a:r>
            <a:r>
              <a:rPr lang="fi-FI" sz="2000" dirty="0">
                <a:solidFill>
                  <a:schemeClr val="accent1"/>
                </a:solidFill>
              </a:rPr>
              <a:t> at </a:t>
            </a:r>
            <a:r>
              <a:rPr lang="fi-FI" sz="2000" dirty="0" err="1">
                <a:solidFill>
                  <a:schemeClr val="accent1"/>
                </a:solidFill>
              </a:rPr>
              <a:t>least</a:t>
            </a:r>
            <a:r>
              <a:rPr lang="fi-FI" sz="2000" dirty="0">
                <a:solidFill>
                  <a:schemeClr val="accent1"/>
                </a:solidFill>
              </a:rPr>
              <a:t> 5 </a:t>
            </a:r>
            <a:r>
              <a:rPr lang="fi-FI" sz="2000" dirty="0" err="1">
                <a:solidFill>
                  <a:schemeClr val="accent1"/>
                </a:solidFill>
              </a:rPr>
              <a:t>points</a:t>
            </a:r>
            <a:r>
              <a:rPr lang="fi-FI" sz="2000" dirty="0">
                <a:solidFill>
                  <a:schemeClr val="accent1"/>
                </a:solidFill>
              </a:rPr>
              <a:t> to </a:t>
            </a:r>
            <a:r>
              <a:rPr lang="fi-FI" sz="2000" dirty="0" err="1">
                <a:solidFill>
                  <a:schemeClr val="accent1"/>
                </a:solidFill>
              </a:rPr>
              <a:t>each</a:t>
            </a:r>
            <a:r>
              <a:rPr lang="fi-FI" sz="2000" dirty="0">
                <a:solidFill>
                  <a:schemeClr val="accent1"/>
                </a:solidFill>
              </a:rPr>
              <a:t> </a:t>
            </a:r>
            <a:r>
              <a:rPr lang="fi-FI" sz="2000" dirty="0" err="1" smtClean="0">
                <a:solidFill>
                  <a:schemeClr val="accent1"/>
                </a:solidFill>
              </a:rPr>
              <a:t>category</a:t>
            </a:r>
            <a:r>
              <a:rPr lang="fi-FI" sz="2000" dirty="0">
                <a:solidFill>
                  <a:schemeClr val="accent1"/>
                </a:solidFill>
              </a:rPr>
              <a:t> </a:t>
            </a:r>
            <a:r>
              <a:rPr lang="fi-FI" sz="2000" dirty="0" smtClean="0">
                <a:solidFill>
                  <a:schemeClr val="accent1"/>
                </a:solidFill>
              </a:rPr>
              <a:t>per </a:t>
            </a:r>
            <a:r>
              <a:rPr lang="fi-FI" sz="2000" dirty="0" err="1" smtClean="0">
                <a:solidFill>
                  <a:schemeClr val="accent1"/>
                </a:solidFill>
              </a:rPr>
              <a:t>assessment</a:t>
            </a:r>
            <a:r>
              <a:rPr lang="fi-FI" sz="2000" dirty="0" smtClean="0">
                <a:solidFill>
                  <a:schemeClr val="accent1"/>
                </a:solidFill>
              </a:rPr>
              <a:t> </a:t>
            </a:r>
            <a:r>
              <a:rPr lang="fi-FI" sz="2000" dirty="0" err="1" smtClean="0">
                <a:solidFill>
                  <a:schemeClr val="accent1"/>
                </a:solidFill>
              </a:rPr>
              <a:t>area</a:t>
            </a:r>
            <a:endParaRPr lang="fi-FI" sz="2000" dirty="0">
              <a:solidFill>
                <a:schemeClr val="accent1"/>
              </a:solidFill>
            </a:endParaRPr>
          </a:p>
          <a:p>
            <a:pPr marL="0" indent="0">
              <a:buNone/>
            </a:pPr>
            <a:endParaRPr lang="fi-FI" sz="2800" dirty="0"/>
          </a:p>
          <a:p>
            <a:pPr marL="0" indent="0">
              <a:buNone/>
            </a:pPr>
            <a:endParaRPr lang="fi-FI" sz="2800" dirty="0" smtClean="0"/>
          </a:p>
        </p:txBody>
      </p:sp>
      <p:sp>
        <p:nvSpPr>
          <p:cNvPr id="5" name="Dian numeron paikkamerkki 4"/>
          <p:cNvSpPr>
            <a:spLocks noGrp="1"/>
          </p:cNvSpPr>
          <p:nvPr>
            <p:ph type="sldNum" sz="quarter" idx="12"/>
          </p:nvPr>
        </p:nvSpPr>
        <p:spPr/>
        <p:txBody>
          <a:bodyPr/>
          <a:lstStyle/>
          <a:p>
            <a:fld id="{139301F4-86FD-4910-9F5A-C4CF14468D5D}" type="slidenum">
              <a:rPr lang="fi-FI" smtClean="0"/>
              <a:t>10</a:t>
            </a:fld>
            <a:endParaRPr lang="fi-FI" dirty="0"/>
          </a:p>
        </p:txBody>
      </p:sp>
      <p:graphicFrame>
        <p:nvGraphicFramePr>
          <p:cNvPr id="7" name="Taulukko 6"/>
          <p:cNvGraphicFramePr>
            <a:graphicFrameLocks noGrp="1"/>
          </p:cNvGraphicFramePr>
          <p:nvPr>
            <p:extLst>
              <p:ext uri="{D42A27DB-BD31-4B8C-83A1-F6EECF244321}">
                <p14:modId xmlns:p14="http://schemas.microsoft.com/office/powerpoint/2010/main" val="1734016576"/>
              </p:ext>
            </p:extLst>
          </p:nvPr>
        </p:nvGraphicFramePr>
        <p:xfrm>
          <a:off x="1204686" y="3476171"/>
          <a:ext cx="6076859" cy="3210369"/>
        </p:xfrm>
        <a:graphic>
          <a:graphicData uri="http://schemas.openxmlformats.org/drawingml/2006/table">
            <a:tbl>
              <a:tblPr firstRow="1" firstCol="1" bandRow="1">
                <a:tableStyleId>{5C22544A-7EE6-4342-B048-85BDC9FD1C3A}</a:tableStyleId>
              </a:tblPr>
              <a:tblGrid>
                <a:gridCol w="2895600"/>
                <a:gridCol w="3181259"/>
              </a:tblGrid>
              <a:tr h="652984">
                <a:tc>
                  <a:txBody>
                    <a:bodyPr/>
                    <a:lstStyle/>
                    <a:p>
                      <a:pPr algn="just">
                        <a:spcAft>
                          <a:spcPts val="0"/>
                        </a:spcAft>
                      </a:pPr>
                      <a:r>
                        <a:rPr lang="en-GB" sz="1200" dirty="0">
                          <a:effectLst/>
                        </a:rPr>
                        <a:t>Strengths</a:t>
                      </a:r>
                      <a:endParaRPr lang="fi-FI"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dirty="0">
                          <a:solidFill>
                            <a:schemeClr val="bg1"/>
                          </a:solidFill>
                          <a:effectLst/>
                        </a:rPr>
                        <a:t> </a:t>
                      </a:r>
                      <a:endParaRPr lang="fi-FI" sz="12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20000"/>
                        <a:lumOff val="80000"/>
                      </a:schemeClr>
                    </a:solidFill>
                  </a:tcPr>
                </a:tc>
              </a:tr>
              <a:tr h="878274">
                <a:tc>
                  <a:txBody>
                    <a:bodyPr/>
                    <a:lstStyle/>
                    <a:p>
                      <a:pPr>
                        <a:spcAft>
                          <a:spcPts val="0"/>
                        </a:spcAft>
                      </a:pPr>
                      <a:r>
                        <a:rPr lang="en-GB" sz="1200" dirty="0">
                          <a:effectLst/>
                        </a:rPr>
                        <a:t>Areas for improvement</a:t>
                      </a:r>
                      <a:endParaRPr lang="fi-FI" sz="1200" dirty="0">
                        <a:effectLst/>
                        <a:latin typeface="Times New Roman" panose="02020603050405020304" pitchFamily="18" charset="0"/>
                        <a:ea typeface="Times New Roman" panose="02020603050405020304" pitchFamily="18" charset="0"/>
                      </a:endParaRPr>
                    </a:p>
                  </a:txBody>
                  <a:tcPr marL="68580" marR="68580" marT="0" marB="0"/>
                </a:tc>
                <a:tc>
                  <a:txBody>
                    <a:bodyPr/>
                    <a:lstStyle/>
                    <a:p>
                      <a:pPr algn="just">
                        <a:spcAft>
                          <a:spcPts val="0"/>
                        </a:spcAft>
                      </a:pPr>
                      <a:r>
                        <a:rPr lang="en-GB" sz="1200" dirty="0">
                          <a:solidFill>
                            <a:schemeClr val="bg1"/>
                          </a:solidFill>
                          <a:effectLst/>
                        </a:rPr>
                        <a:t> </a:t>
                      </a:r>
                      <a:endParaRPr lang="fi-FI" sz="12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20000"/>
                        <a:lumOff val="80000"/>
                      </a:schemeClr>
                    </a:solidFill>
                  </a:tcPr>
                </a:tc>
              </a:tr>
              <a:tr h="850857">
                <a:tc>
                  <a:txBody>
                    <a:bodyPr/>
                    <a:lstStyle/>
                    <a:p>
                      <a:pPr>
                        <a:spcAft>
                          <a:spcPts val="0"/>
                        </a:spcAft>
                      </a:pPr>
                      <a:r>
                        <a:rPr lang="fi-FI" sz="1200" dirty="0" err="1" smtClean="0">
                          <a:effectLst/>
                          <a:latin typeface="Arial" panose="020B0604020202020204" pitchFamily="34" charset="0"/>
                          <a:ea typeface="Times New Roman" panose="02020603050405020304" pitchFamily="18" charset="0"/>
                          <a:cs typeface="Arial" panose="020B0604020202020204" pitchFamily="34" charset="0"/>
                        </a:rPr>
                        <a:t>Good</a:t>
                      </a:r>
                      <a:r>
                        <a:rPr lang="fi-FI" sz="1200" dirty="0" smtClean="0">
                          <a:effectLst/>
                          <a:latin typeface="Arial" panose="020B0604020202020204" pitchFamily="34" charset="0"/>
                          <a:ea typeface="Times New Roman" panose="02020603050405020304" pitchFamily="18" charset="0"/>
                          <a:cs typeface="Arial" panose="020B0604020202020204" pitchFamily="34" charset="0"/>
                        </a:rPr>
                        <a:t> </a:t>
                      </a:r>
                      <a:r>
                        <a:rPr lang="fi-FI" sz="1200" dirty="0" err="1" smtClean="0">
                          <a:effectLst/>
                          <a:latin typeface="Arial" panose="020B0604020202020204" pitchFamily="34" charset="0"/>
                          <a:ea typeface="Times New Roman" panose="02020603050405020304" pitchFamily="18" charset="0"/>
                          <a:cs typeface="Arial" panose="020B0604020202020204" pitchFamily="34" charset="0"/>
                        </a:rPr>
                        <a:t>Practises</a:t>
                      </a:r>
                      <a:endParaRPr lang="fi-FI"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spcAft>
                          <a:spcPts val="0"/>
                        </a:spcAft>
                      </a:pPr>
                      <a:endParaRPr lang="fi-FI" sz="12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20000"/>
                        <a:lumOff val="80000"/>
                      </a:schemeClr>
                    </a:solidFill>
                  </a:tcPr>
                </a:tc>
              </a:tr>
              <a:tr h="828254">
                <a:tc>
                  <a:txBody>
                    <a:bodyPr/>
                    <a:lstStyle/>
                    <a:p>
                      <a:pPr>
                        <a:spcAft>
                          <a:spcPts val="0"/>
                        </a:spcAft>
                      </a:pPr>
                      <a:r>
                        <a:rPr lang="fi-FI" sz="1200" dirty="0" err="1" smtClean="0">
                          <a:effectLst/>
                          <a:latin typeface="Arial" panose="020B0604020202020204" pitchFamily="34" charset="0"/>
                          <a:ea typeface="Times New Roman" panose="02020603050405020304" pitchFamily="18" charset="0"/>
                          <a:cs typeface="Arial" panose="020B0604020202020204" pitchFamily="34" charset="0"/>
                        </a:rPr>
                        <a:t>Planned</a:t>
                      </a:r>
                      <a:r>
                        <a:rPr lang="fi-FI" sz="12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fi-FI" sz="1200" baseline="0" dirty="0" err="1" smtClean="0">
                          <a:effectLst/>
                          <a:latin typeface="Arial" panose="020B0604020202020204" pitchFamily="34" charset="0"/>
                          <a:ea typeface="Times New Roman" panose="02020603050405020304" pitchFamily="18" charset="0"/>
                          <a:cs typeface="Arial" panose="020B0604020202020204" pitchFamily="34" charset="0"/>
                        </a:rPr>
                        <a:t>improvement</a:t>
                      </a:r>
                      <a:r>
                        <a:rPr lang="fi-FI" sz="1200" baseline="0" dirty="0" smtClean="0">
                          <a:effectLst/>
                          <a:latin typeface="Arial" panose="020B0604020202020204" pitchFamily="34" charset="0"/>
                          <a:ea typeface="Times New Roman" panose="02020603050405020304" pitchFamily="18" charset="0"/>
                          <a:cs typeface="Arial" panose="020B0604020202020204" pitchFamily="34" charset="0"/>
                        </a:rPr>
                        <a:t> </a:t>
                      </a:r>
                      <a:r>
                        <a:rPr lang="fi-FI" sz="1200" baseline="0" dirty="0" err="1" smtClean="0">
                          <a:effectLst/>
                          <a:latin typeface="Arial" panose="020B0604020202020204" pitchFamily="34" charset="0"/>
                          <a:ea typeface="Times New Roman" panose="02020603050405020304" pitchFamily="18" charset="0"/>
                          <a:cs typeface="Arial" panose="020B0604020202020204" pitchFamily="34" charset="0"/>
                        </a:rPr>
                        <a:t>activities</a:t>
                      </a:r>
                      <a:endParaRPr lang="fi-FI" sz="1200" dirty="0">
                        <a:effectLst/>
                        <a:latin typeface="Arial" panose="020B0604020202020204" pitchFamily="34" charset="0"/>
                        <a:ea typeface="Times New Roman" panose="02020603050405020304" pitchFamily="18" charset="0"/>
                        <a:cs typeface="Arial" panose="020B0604020202020204" pitchFamily="34" charset="0"/>
                      </a:endParaRPr>
                    </a:p>
                  </a:txBody>
                  <a:tcPr marL="68580" marR="68580" marT="0" marB="0"/>
                </a:tc>
                <a:tc>
                  <a:txBody>
                    <a:bodyPr/>
                    <a:lstStyle/>
                    <a:p>
                      <a:pPr algn="just">
                        <a:spcAft>
                          <a:spcPts val="0"/>
                        </a:spcAft>
                      </a:pPr>
                      <a:r>
                        <a:rPr lang="en-GB" sz="1200" dirty="0">
                          <a:solidFill>
                            <a:schemeClr val="bg1"/>
                          </a:solidFill>
                          <a:effectLst/>
                        </a:rPr>
                        <a:t> </a:t>
                      </a:r>
                      <a:endParaRPr lang="fi-FI" sz="1200" dirty="0">
                        <a:solidFill>
                          <a:schemeClr val="bg1"/>
                        </a:solidFill>
                        <a:effectLst/>
                        <a:latin typeface="Times New Roman" panose="02020603050405020304" pitchFamily="18" charset="0"/>
                        <a:ea typeface="Times New Roman" panose="02020603050405020304" pitchFamily="18" charset="0"/>
                      </a:endParaRPr>
                    </a:p>
                  </a:txBody>
                  <a:tcPr marL="68580" marR="68580" marT="0" marB="0">
                    <a:solidFill>
                      <a:schemeClr val="tx2">
                        <a:lumMod val="20000"/>
                        <a:lumOff val="80000"/>
                      </a:schemeClr>
                    </a:solidFill>
                  </a:tcPr>
                </a:tc>
              </a:tr>
            </a:tbl>
          </a:graphicData>
        </a:graphic>
      </p:graphicFrame>
    </p:spTree>
    <p:extLst>
      <p:ext uri="{BB962C8B-B14F-4D97-AF65-F5344CB8AC3E}">
        <p14:creationId xmlns:p14="http://schemas.microsoft.com/office/powerpoint/2010/main" val="427355927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algn="ctr"/>
            <a:r>
              <a:rPr lang="fi-FI" dirty="0" smtClean="0">
                <a:latin typeface="Georgia" panose="02040502050405020303" pitchFamily="18" charset="0"/>
              </a:rPr>
              <a:t>SCHEDULE </a:t>
            </a:r>
            <a:endParaRPr lang="fi-FI" dirty="0">
              <a:latin typeface="Georgia" panose="02040502050405020303" pitchFamily="18" charset="0"/>
            </a:endParaRPr>
          </a:p>
        </p:txBody>
      </p:sp>
      <p:sp>
        <p:nvSpPr>
          <p:cNvPr id="3" name="Sisällön paikkamerkki 2"/>
          <p:cNvSpPr>
            <a:spLocks noGrp="1"/>
          </p:cNvSpPr>
          <p:nvPr>
            <p:ph sz="quarter" idx="14"/>
          </p:nvPr>
        </p:nvSpPr>
        <p:spPr>
          <a:xfrm>
            <a:off x="381681" y="1200483"/>
            <a:ext cx="8047037" cy="4250891"/>
          </a:xfrm>
        </p:spPr>
        <p:txBody>
          <a:bodyPr/>
          <a:lstStyle/>
          <a:p>
            <a:pPr marL="342900" indent="-342900">
              <a:buFont typeface="Arial" panose="020B0604020202020204" pitchFamily="34" charset="0"/>
              <a:buChar char="•"/>
            </a:pPr>
            <a:r>
              <a:rPr lang="fi-FI" sz="2400" dirty="0" err="1" smtClean="0">
                <a:latin typeface="Georgia" panose="02040502050405020303" pitchFamily="18" charset="0"/>
              </a:rPr>
              <a:t>Timeframe</a:t>
            </a:r>
            <a:r>
              <a:rPr lang="fi-FI" sz="2400" dirty="0" smtClean="0">
                <a:latin typeface="Georgia" panose="02040502050405020303" pitchFamily="18" charset="0"/>
              </a:rPr>
              <a:t> </a:t>
            </a:r>
          </a:p>
          <a:p>
            <a:r>
              <a:rPr lang="fi-FI" sz="2400" b="0" dirty="0" smtClean="0">
                <a:latin typeface="Georgia" panose="02040502050405020303" pitchFamily="18" charset="0"/>
              </a:rPr>
              <a:t>10 am – 01 pm: </a:t>
            </a:r>
            <a:r>
              <a:rPr lang="fi-FI" sz="2400" b="0" dirty="0" err="1" smtClean="0">
                <a:latin typeface="Georgia" panose="02040502050405020303" pitchFamily="18" charset="0"/>
              </a:rPr>
              <a:t>discussions</a:t>
            </a:r>
            <a:r>
              <a:rPr lang="fi-FI" sz="2400" b="0" dirty="0" smtClean="0">
                <a:latin typeface="Georgia" panose="02040502050405020303" pitchFamily="18" charset="0"/>
              </a:rPr>
              <a:t> on </a:t>
            </a:r>
            <a:r>
              <a:rPr lang="fi-FI" sz="2400" b="0" dirty="0" err="1" smtClean="0">
                <a:latin typeface="Georgia" panose="02040502050405020303" pitchFamily="18" charset="0"/>
              </a:rPr>
              <a:t>the</a:t>
            </a:r>
            <a:r>
              <a:rPr lang="fi-FI" sz="2400" b="0" dirty="0" smtClean="0">
                <a:latin typeface="Georgia" panose="02040502050405020303" pitchFamily="18" charset="0"/>
              </a:rPr>
              <a:t> </a:t>
            </a:r>
            <a:r>
              <a:rPr lang="fi-FI" sz="2400" b="0" dirty="0" err="1" smtClean="0">
                <a:latin typeface="Georgia" panose="02040502050405020303" pitchFamily="18" charset="0"/>
              </a:rPr>
              <a:t>assessment</a:t>
            </a:r>
            <a:r>
              <a:rPr lang="fi-FI" sz="2400" b="0" dirty="0" smtClean="0">
                <a:latin typeface="Georgia" panose="02040502050405020303" pitchFamily="18" charset="0"/>
              </a:rPr>
              <a:t> </a:t>
            </a:r>
            <a:r>
              <a:rPr lang="fi-FI" sz="2400" b="0" dirty="0" err="1" smtClean="0">
                <a:latin typeface="Georgia" panose="02040502050405020303" pitchFamily="18" charset="0"/>
              </a:rPr>
              <a:t>areas</a:t>
            </a:r>
            <a:r>
              <a:rPr lang="fi-FI" sz="2400" b="0" dirty="0" smtClean="0">
                <a:latin typeface="Georgia" panose="02040502050405020303" pitchFamily="18" charset="0"/>
              </a:rPr>
              <a:t> and </a:t>
            </a:r>
            <a:r>
              <a:rPr lang="fi-FI" sz="2400" b="0" dirty="0" err="1" smtClean="0">
                <a:latin typeface="Georgia" panose="02040502050405020303" pitchFamily="18" charset="0"/>
              </a:rPr>
              <a:t>documentation</a:t>
            </a:r>
            <a:r>
              <a:rPr lang="fi-FI" sz="2400" b="0" dirty="0" smtClean="0">
                <a:latin typeface="Georgia" panose="02040502050405020303" pitchFamily="18" charset="0"/>
              </a:rPr>
              <a:t> of </a:t>
            </a:r>
            <a:r>
              <a:rPr lang="fi-FI" sz="2400" b="0" dirty="0" err="1" smtClean="0">
                <a:latin typeface="Georgia" panose="02040502050405020303" pitchFamily="18" charset="0"/>
              </a:rPr>
              <a:t>the</a:t>
            </a:r>
            <a:r>
              <a:rPr lang="fi-FI" sz="2400" b="0" dirty="0" smtClean="0">
                <a:latin typeface="Georgia" panose="02040502050405020303" pitchFamily="18" charset="0"/>
              </a:rPr>
              <a:t> </a:t>
            </a:r>
            <a:r>
              <a:rPr lang="fi-FI" sz="2400" b="0" dirty="0" err="1" smtClean="0">
                <a:latin typeface="Georgia" panose="02040502050405020303" pitchFamily="18" charset="0"/>
              </a:rPr>
              <a:t>findings</a:t>
            </a:r>
            <a:r>
              <a:rPr lang="fi-FI" sz="2400" b="0" dirty="0" smtClean="0">
                <a:latin typeface="Georgia" panose="02040502050405020303" pitchFamily="18" charset="0"/>
              </a:rPr>
              <a:t> </a:t>
            </a:r>
          </a:p>
          <a:p>
            <a:r>
              <a:rPr lang="fi-FI" sz="2400" b="0" dirty="0" smtClean="0">
                <a:latin typeface="Georgia" panose="02040502050405020303" pitchFamily="18" charset="0"/>
              </a:rPr>
              <a:t>01 pm – 02 pm: </a:t>
            </a:r>
            <a:r>
              <a:rPr lang="fi-FI" sz="2400" b="0" dirty="0" err="1" smtClean="0">
                <a:latin typeface="Georgia" panose="02040502050405020303" pitchFamily="18" charset="0"/>
              </a:rPr>
              <a:t>lunch</a:t>
            </a:r>
            <a:endParaRPr lang="fi-FI" sz="2400" b="0" dirty="0" smtClean="0">
              <a:latin typeface="Georgia" panose="02040502050405020303" pitchFamily="18" charset="0"/>
            </a:endParaRPr>
          </a:p>
          <a:p>
            <a:r>
              <a:rPr lang="fi-FI" sz="2400" b="0" dirty="0" smtClean="0">
                <a:latin typeface="Georgia" panose="02040502050405020303" pitchFamily="18" charset="0"/>
              </a:rPr>
              <a:t>02 pm – 04 pm: </a:t>
            </a:r>
            <a:r>
              <a:rPr lang="fi-FI" sz="2400" b="0" dirty="0" err="1" smtClean="0">
                <a:latin typeface="Georgia" panose="02040502050405020303" pitchFamily="18" charset="0"/>
              </a:rPr>
              <a:t>share</a:t>
            </a:r>
            <a:r>
              <a:rPr lang="fi-FI" sz="2400" b="0" dirty="0" smtClean="0">
                <a:latin typeface="Georgia" panose="02040502050405020303" pitchFamily="18" charset="0"/>
              </a:rPr>
              <a:t> of </a:t>
            </a:r>
            <a:r>
              <a:rPr lang="fi-FI" sz="2400" b="0" dirty="0" err="1" smtClean="0">
                <a:latin typeface="Georgia" panose="02040502050405020303" pitchFamily="18" charset="0"/>
              </a:rPr>
              <a:t>the</a:t>
            </a:r>
            <a:r>
              <a:rPr lang="fi-FI" sz="2400" b="0" dirty="0" smtClean="0">
                <a:latin typeface="Georgia" panose="02040502050405020303" pitchFamily="18" charset="0"/>
              </a:rPr>
              <a:t> </a:t>
            </a:r>
            <a:r>
              <a:rPr lang="fi-FI" sz="2400" b="0" dirty="0" err="1" smtClean="0">
                <a:latin typeface="Georgia" panose="02040502050405020303" pitchFamily="18" charset="0"/>
              </a:rPr>
              <a:t>results</a:t>
            </a:r>
            <a:r>
              <a:rPr lang="fi-FI" sz="2400" b="0" dirty="0" smtClean="0">
                <a:latin typeface="Georgia" panose="02040502050405020303" pitchFamily="18" charset="0"/>
              </a:rPr>
              <a:t> </a:t>
            </a:r>
          </a:p>
          <a:p>
            <a:pPr marL="342900" indent="-342900">
              <a:buFont typeface="Arial" panose="020B0604020202020204" pitchFamily="34" charset="0"/>
              <a:buChar char="•"/>
            </a:pPr>
            <a:endParaRPr lang="fi-FI" sz="2400" b="0" dirty="0">
              <a:latin typeface="Georgia" panose="02040502050405020303" pitchFamily="18" charset="0"/>
            </a:endParaRPr>
          </a:p>
          <a:p>
            <a:pPr marL="342900" indent="-342900">
              <a:buFont typeface="Arial" panose="020B0604020202020204" pitchFamily="34" charset="0"/>
              <a:buChar char="•"/>
            </a:pPr>
            <a:r>
              <a:rPr lang="fi-FI" sz="2400" b="0" dirty="0" err="1" smtClean="0">
                <a:latin typeface="Georgia" panose="02040502050405020303" pitchFamily="18" charset="0"/>
              </a:rPr>
              <a:t>Twinning</a:t>
            </a:r>
            <a:r>
              <a:rPr lang="fi-FI" sz="2400" b="0" dirty="0" smtClean="0">
                <a:latin typeface="Georgia" panose="02040502050405020303" pitchFamily="18" charset="0"/>
              </a:rPr>
              <a:t> </a:t>
            </a:r>
            <a:r>
              <a:rPr lang="fi-FI" sz="2400" b="0" dirty="0" err="1" smtClean="0">
                <a:latin typeface="Georgia" panose="02040502050405020303" pitchFamily="18" charset="0"/>
              </a:rPr>
              <a:t>Experts</a:t>
            </a:r>
            <a:r>
              <a:rPr lang="fi-FI" sz="2400" b="0" dirty="0" smtClean="0">
                <a:latin typeface="Georgia" panose="02040502050405020303" pitchFamily="18" charset="0"/>
              </a:rPr>
              <a:t> </a:t>
            </a:r>
            <a:r>
              <a:rPr lang="fi-FI" sz="2400" b="0" dirty="0" err="1" smtClean="0">
                <a:latin typeface="Georgia" panose="02040502050405020303" pitchFamily="18" charset="0"/>
              </a:rPr>
              <a:t>give</a:t>
            </a:r>
            <a:r>
              <a:rPr lang="fi-FI" sz="2400" b="0" dirty="0" smtClean="0">
                <a:latin typeface="Georgia" panose="02040502050405020303" pitchFamily="18" charset="0"/>
              </a:rPr>
              <a:t> a </a:t>
            </a:r>
            <a:r>
              <a:rPr lang="fi-FI" sz="2400" b="0" dirty="0" err="1" smtClean="0">
                <a:latin typeface="Georgia" panose="02040502050405020303" pitchFamily="18" charset="0"/>
              </a:rPr>
              <a:t>short</a:t>
            </a:r>
            <a:r>
              <a:rPr lang="fi-FI" sz="2400" b="0" dirty="0" smtClean="0">
                <a:latin typeface="Georgia" panose="02040502050405020303" pitchFamily="18" charset="0"/>
              </a:rPr>
              <a:t> </a:t>
            </a:r>
            <a:r>
              <a:rPr lang="fi-FI" sz="2400" b="0" dirty="0" err="1" smtClean="0">
                <a:latin typeface="Georgia" panose="02040502050405020303" pitchFamily="18" charset="0"/>
              </a:rPr>
              <a:t>introduction</a:t>
            </a:r>
            <a:r>
              <a:rPr lang="fi-FI" sz="2400" b="0" dirty="0" smtClean="0">
                <a:latin typeface="Georgia" panose="02040502050405020303" pitchFamily="18" charset="0"/>
              </a:rPr>
              <a:t> to </a:t>
            </a:r>
            <a:r>
              <a:rPr lang="fi-FI" sz="2400" b="0" dirty="0" err="1" smtClean="0">
                <a:latin typeface="Georgia" panose="02040502050405020303" pitchFamily="18" charset="0"/>
              </a:rPr>
              <a:t>the</a:t>
            </a:r>
            <a:r>
              <a:rPr lang="fi-FI" sz="2400" b="0" dirty="0" smtClean="0">
                <a:latin typeface="Georgia" panose="02040502050405020303" pitchFamily="18" charset="0"/>
              </a:rPr>
              <a:t> </a:t>
            </a:r>
            <a:r>
              <a:rPr lang="fi-FI" sz="2400" b="0" dirty="0" err="1" smtClean="0">
                <a:latin typeface="Georgia" panose="02040502050405020303" pitchFamily="18" charset="0"/>
              </a:rPr>
              <a:t>each</a:t>
            </a:r>
            <a:r>
              <a:rPr lang="fi-FI" sz="2400" b="0" dirty="0" smtClean="0">
                <a:latin typeface="Georgia" panose="02040502050405020303" pitchFamily="18" charset="0"/>
              </a:rPr>
              <a:t> </a:t>
            </a:r>
            <a:r>
              <a:rPr lang="fi-FI" sz="2400" b="0" dirty="0" err="1" smtClean="0">
                <a:latin typeface="Georgia" panose="02040502050405020303" pitchFamily="18" charset="0"/>
              </a:rPr>
              <a:t>assessment</a:t>
            </a:r>
            <a:r>
              <a:rPr lang="fi-FI" sz="2400" b="0" dirty="0" smtClean="0">
                <a:latin typeface="Georgia" panose="02040502050405020303" pitchFamily="18" charset="0"/>
              </a:rPr>
              <a:t> </a:t>
            </a:r>
            <a:r>
              <a:rPr lang="fi-FI" sz="2400" b="0" dirty="0" err="1" smtClean="0">
                <a:latin typeface="Georgia" panose="02040502050405020303" pitchFamily="18" charset="0"/>
              </a:rPr>
              <a:t>area</a:t>
            </a:r>
            <a:r>
              <a:rPr lang="fi-FI" sz="2400" b="0" dirty="0" smtClean="0">
                <a:latin typeface="Georgia" panose="02040502050405020303" pitchFamily="18" charset="0"/>
              </a:rPr>
              <a:t> </a:t>
            </a:r>
            <a:r>
              <a:rPr lang="fi-FI" sz="2400" b="0" dirty="0" err="1" smtClean="0">
                <a:latin typeface="Georgia" panose="02040502050405020303" pitchFamily="18" charset="0"/>
              </a:rPr>
              <a:t>prior</a:t>
            </a:r>
            <a:r>
              <a:rPr lang="fi-FI" sz="2400" b="0" dirty="0" smtClean="0">
                <a:latin typeface="Georgia" panose="02040502050405020303" pitchFamily="18" charset="0"/>
              </a:rPr>
              <a:t> </a:t>
            </a:r>
            <a:r>
              <a:rPr lang="fi-FI" sz="2400" b="0" dirty="0" err="1" smtClean="0">
                <a:latin typeface="Georgia" panose="02040502050405020303" pitchFamily="18" charset="0"/>
              </a:rPr>
              <a:t>the</a:t>
            </a:r>
            <a:r>
              <a:rPr lang="fi-FI" sz="2400" b="0" dirty="0" smtClean="0">
                <a:latin typeface="Georgia" panose="02040502050405020303" pitchFamily="18" charset="0"/>
              </a:rPr>
              <a:t> </a:t>
            </a:r>
            <a:r>
              <a:rPr lang="fi-FI" sz="2400" b="0" dirty="0" err="1" smtClean="0">
                <a:latin typeface="Georgia" panose="02040502050405020303" pitchFamily="18" charset="0"/>
              </a:rPr>
              <a:t>discussions</a:t>
            </a:r>
            <a:endParaRPr lang="fi-FI" sz="2400" b="0" dirty="0" smtClean="0">
              <a:latin typeface="Georgia" panose="02040502050405020303" pitchFamily="18" charset="0"/>
            </a:endParaRPr>
          </a:p>
          <a:p>
            <a:pPr marL="342900" indent="-342900">
              <a:buFont typeface="Arial" panose="020B0604020202020204" pitchFamily="34" charset="0"/>
              <a:buChar char="•"/>
            </a:pPr>
            <a:r>
              <a:rPr lang="fi-FI" sz="2400" b="0" dirty="0" err="1" smtClean="0">
                <a:solidFill>
                  <a:schemeClr val="accent1"/>
                </a:solidFill>
                <a:latin typeface="Georgia" panose="02040502050405020303" pitchFamily="18" charset="0"/>
              </a:rPr>
              <a:t>Participants</a:t>
            </a:r>
            <a:r>
              <a:rPr lang="fi-FI" sz="2400" b="0" dirty="0" smtClean="0">
                <a:solidFill>
                  <a:schemeClr val="accent1"/>
                </a:solidFill>
                <a:latin typeface="Georgia" panose="02040502050405020303" pitchFamily="18" charset="0"/>
              </a:rPr>
              <a:t> </a:t>
            </a:r>
            <a:r>
              <a:rPr lang="fi-FI" sz="2400" b="0" dirty="0" err="1" smtClean="0">
                <a:solidFill>
                  <a:schemeClr val="accent1"/>
                </a:solidFill>
                <a:latin typeface="Georgia" panose="02040502050405020303" pitchFamily="18" charset="0"/>
              </a:rPr>
              <a:t>are</a:t>
            </a:r>
            <a:r>
              <a:rPr lang="fi-FI" sz="2400" b="0" dirty="0" smtClean="0">
                <a:solidFill>
                  <a:schemeClr val="accent1"/>
                </a:solidFill>
                <a:latin typeface="Georgia" panose="02040502050405020303" pitchFamily="18" charset="0"/>
              </a:rPr>
              <a:t> </a:t>
            </a:r>
            <a:r>
              <a:rPr lang="fi-FI" sz="2400" b="0" dirty="0" err="1" smtClean="0">
                <a:solidFill>
                  <a:schemeClr val="accent1"/>
                </a:solidFill>
                <a:latin typeface="Georgia" panose="02040502050405020303" pitchFamily="18" charset="0"/>
              </a:rPr>
              <a:t>asked</a:t>
            </a:r>
            <a:r>
              <a:rPr lang="fi-FI" sz="2400" b="0" dirty="0" smtClean="0">
                <a:solidFill>
                  <a:schemeClr val="accent1"/>
                </a:solidFill>
                <a:latin typeface="Georgia" panose="02040502050405020303" pitchFamily="18" charset="0"/>
              </a:rPr>
              <a:t> to </a:t>
            </a:r>
            <a:r>
              <a:rPr lang="fi-FI" sz="2400" b="0" dirty="0" err="1" smtClean="0">
                <a:solidFill>
                  <a:schemeClr val="accent1"/>
                </a:solidFill>
                <a:latin typeface="Georgia" panose="02040502050405020303" pitchFamily="18" charset="0"/>
              </a:rPr>
              <a:t>keep</a:t>
            </a:r>
            <a:r>
              <a:rPr lang="fi-FI" sz="2400" b="0" dirty="0" smtClean="0">
                <a:solidFill>
                  <a:schemeClr val="accent1"/>
                </a:solidFill>
                <a:latin typeface="Georgia" panose="02040502050405020303" pitchFamily="18" charset="0"/>
              </a:rPr>
              <a:t> </a:t>
            </a:r>
            <a:r>
              <a:rPr lang="fi-FI" sz="2400" b="0" dirty="0" err="1" smtClean="0">
                <a:solidFill>
                  <a:schemeClr val="accent1"/>
                </a:solidFill>
                <a:latin typeface="Georgia" panose="02040502050405020303" pitchFamily="18" charset="0"/>
              </a:rPr>
              <a:t>the</a:t>
            </a:r>
            <a:r>
              <a:rPr lang="fi-FI" sz="2400" b="0" dirty="0" smtClean="0">
                <a:solidFill>
                  <a:schemeClr val="accent1"/>
                </a:solidFill>
                <a:latin typeface="Georgia" panose="02040502050405020303" pitchFamily="18" charset="0"/>
              </a:rPr>
              <a:t> </a:t>
            </a:r>
            <a:r>
              <a:rPr lang="fi-FI" sz="2400" b="0" dirty="0" err="1" smtClean="0">
                <a:solidFill>
                  <a:schemeClr val="accent1"/>
                </a:solidFill>
                <a:latin typeface="Georgia" panose="02040502050405020303" pitchFamily="18" charset="0"/>
              </a:rPr>
              <a:t>filled</a:t>
            </a:r>
            <a:r>
              <a:rPr lang="fi-FI" sz="2400" b="0" dirty="0" smtClean="0">
                <a:solidFill>
                  <a:schemeClr val="accent1"/>
                </a:solidFill>
                <a:latin typeface="Georgia" panose="02040502050405020303" pitchFamily="18" charset="0"/>
              </a:rPr>
              <a:t> </a:t>
            </a:r>
            <a:r>
              <a:rPr lang="fi-FI" sz="2400" b="0" dirty="0" err="1" smtClean="0">
                <a:solidFill>
                  <a:schemeClr val="accent1"/>
                </a:solidFill>
                <a:latin typeface="Georgia" panose="02040502050405020303" pitchFamily="18" charset="0"/>
              </a:rPr>
              <a:t>evaluation</a:t>
            </a:r>
            <a:r>
              <a:rPr lang="fi-FI" sz="2400" b="0" dirty="0" smtClean="0">
                <a:solidFill>
                  <a:schemeClr val="accent1"/>
                </a:solidFill>
                <a:latin typeface="Georgia" panose="02040502050405020303" pitchFamily="18" charset="0"/>
              </a:rPr>
              <a:t> </a:t>
            </a:r>
            <a:r>
              <a:rPr lang="fi-FI" sz="2400" b="0" dirty="0" err="1" smtClean="0">
                <a:solidFill>
                  <a:schemeClr val="accent1"/>
                </a:solidFill>
                <a:latin typeface="Georgia" panose="02040502050405020303" pitchFamily="18" charset="0"/>
              </a:rPr>
              <a:t>forms</a:t>
            </a:r>
            <a:r>
              <a:rPr lang="fi-FI" sz="2400" b="0" dirty="0" smtClean="0">
                <a:solidFill>
                  <a:schemeClr val="accent1"/>
                </a:solidFill>
                <a:latin typeface="Georgia" panose="02040502050405020303" pitchFamily="18" charset="0"/>
              </a:rPr>
              <a:t> for </a:t>
            </a:r>
            <a:r>
              <a:rPr lang="fi-FI" sz="2400" b="0" dirty="0" err="1" smtClean="0">
                <a:solidFill>
                  <a:schemeClr val="accent1"/>
                </a:solidFill>
                <a:latin typeface="Georgia" panose="02040502050405020303" pitchFamily="18" charset="0"/>
              </a:rPr>
              <a:t>the</a:t>
            </a:r>
            <a:r>
              <a:rPr lang="fi-FI" sz="2400" b="0" dirty="0" smtClean="0">
                <a:solidFill>
                  <a:schemeClr val="accent1"/>
                </a:solidFill>
                <a:latin typeface="Georgia" panose="02040502050405020303" pitchFamily="18" charset="0"/>
              </a:rPr>
              <a:t> </a:t>
            </a:r>
            <a:r>
              <a:rPr lang="fi-FI" sz="2400" b="0" dirty="0" err="1" smtClean="0">
                <a:solidFill>
                  <a:schemeClr val="accent1"/>
                </a:solidFill>
                <a:latin typeface="Georgia" panose="02040502050405020303" pitchFamily="18" charset="0"/>
              </a:rPr>
              <a:t>report</a:t>
            </a:r>
            <a:r>
              <a:rPr lang="fi-FI" sz="2400" b="0" dirty="0" smtClean="0">
                <a:solidFill>
                  <a:schemeClr val="accent1"/>
                </a:solidFill>
                <a:latin typeface="Georgia" panose="02040502050405020303" pitchFamily="18" charset="0"/>
              </a:rPr>
              <a:t> </a:t>
            </a:r>
            <a:r>
              <a:rPr lang="fi-FI" sz="2400" b="0" dirty="0" err="1" smtClean="0">
                <a:solidFill>
                  <a:schemeClr val="accent1"/>
                </a:solidFill>
                <a:latin typeface="Georgia" panose="02040502050405020303" pitchFamily="18" charset="0"/>
              </a:rPr>
              <a:t>writing</a:t>
            </a:r>
            <a:r>
              <a:rPr lang="fi-FI" sz="2400" b="0" dirty="0" smtClean="0">
                <a:solidFill>
                  <a:schemeClr val="accent1"/>
                </a:solidFill>
                <a:latin typeface="Georgia" panose="02040502050405020303" pitchFamily="18" charset="0"/>
              </a:rPr>
              <a:t> </a:t>
            </a:r>
            <a:r>
              <a:rPr lang="fi-FI" sz="2400" b="0" dirty="0" err="1" smtClean="0">
                <a:solidFill>
                  <a:schemeClr val="accent1"/>
                </a:solidFill>
                <a:latin typeface="Georgia" panose="02040502050405020303" pitchFamily="18" charset="0"/>
              </a:rPr>
              <a:t>purposes</a:t>
            </a:r>
            <a:endParaRPr lang="fi-FI" sz="2400" b="0" dirty="0">
              <a:solidFill>
                <a:schemeClr val="accent1"/>
              </a:solidFill>
              <a:latin typeface="Georgia" panose="02040502050405020303" pitchFamily="18" charset="0"/>
            </a:endParaRPr>
          </a:p>
          <a:p>
            <a:pPr marL="342900" indent="-342900">
              <a:buFont typeface="Arial" panose="020B0604020202020204" pitchFamily="34" charset="0"/>
              <a:buChar char="•"/>
            </a:pPr>
            <a:endParaRPr lang="fi-FI" sz="2400" b="0" dirty="0" smtClean="0">
              <a:latin typeface="Georgia" panose="02040502050405020303" pitchFamily="18" charset="0"/>
            </a:endParaRPr>
          </a:p>
          <a:p>
            <a:pPr marL="342900" indent="-342900">
              <a:buFont typeface="Arial" panose="020B0604020202020204" pitchFamily="34" charset="0"/>
              <a:buChar char="•"/>
            </a:pPr>
            <a:endParaRPr lang="fi-FI" sz="2400" b="0" dirty="0">
              <a:latin typeface="Georgia" panose="02040502050405020303" pitchFamily="18" charset="0"/>
            </a:endParaRPr>
          </a:p>
          <a:p>
            <a:pPr marL="342900" indent="-342900">
              <a:buFont typeface="Arial" panose="020B0604020202020204" pitchFamily="34" charset="0"/>
              <a:buChar char="•"/>
            </a:pPr>
            <a:endParaRPr lang="fi-FI" sz="2400" b="0" dirty="0">
              <a:latin typeface="Georgia" panose="02040502050405020303" pitchFamily="18" charset="0"/>
            </a:endParaRPr>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23.11.2016</a:t>
            </a:fld>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11</a:t>
            </a:fld>
            <a:endParaRPr lang="fi-FI" dirty="0"/>
          </a:p>
        </p:txBody>
      </p:sp>
    </p:spTree>
    <p:extLst>
      <p:ext uri="{BB962C8B-B14F-4D97-AF65-F5344CB8AC3E}">
        <p14:creationId xmlns:p14="http://schemas.microsoft.com/office/powerpoint/2010/main" val="3160042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30200" y="160564"/>
            <a:ext cx="8229600" cy="1143000"/>
          </a:xfrm>
        </p:spPr>
        <p:txBody>
          <a:bodyPr/>
          <a:lstStyle/>
          <a:p>
            <a:r>
              <a:rPr lang="en-GB" sz="2800" b="1" dirty="0" smtClean="0"/>
              <a:t/>
            </a:r>
            <a:br>
              <a:rPr lang="en-GB" sz="2800" b="1" dirty="0" smtClean="0"/>
            </a:br>
            <a:r>
              <a:rPr lang="en-GB" sz="3200" b="1" dirty="0" smtClean="0"/>
              <a:t>AREA 1: STRATEGIC PLANNING</a:t>
            </a:r>
            <a:endParaRPr lang="fi-FI" sz="3200" b="1" dirty="0"/>
          </a:p>
        </p:txBody>
      </p:sp>
      <p:sp>
        <p:nvSpPr>
          <p:cNvPr id="3" name="Sisällön paikkamerkki 2"/>
          <p:cNvSpPr>
            <a:spLocks noGrp="1"/>
          </p:cNvSpPr>
          <p:nvPr>
            <p:ph idx="1"/>
          </p:nvPr>
        </p:nvSpPr>
        <p:spPr>
          <a:xfrm>
            <a:off x="457200" y="1251857"/>
            <a:ext cx="8229600" cy="4525963"/>
          </a:xfrm>
        </p:spPr>
        <p:txBody>
          <a:bodyPr/>
          <a:lstStyle/>
          <a:p>
            <a:pPr lvl="0"/>
            <a:endParaRPr lang="en-GB" sz="1600" dirty="0" smtClean="0"/>
          </a:p>
          <a:p>
            <a:pPr lvl="0"/>
            <a:r>
              <a:rPr lang="en-GB" sz="1600" dirty="0" smtClean="0"/>
              <a:t>Role </a:t>
            </a:r>
            <a:r>
              <a:rPr lang="en-GB" sz="1600" dirty="0"/>
              <a:t>(mission and vision) of the institution in the context of national education system is well defined and supported by relevant (internal and external) stakeholders.</a:t>
            </a:r>
            <a:endParaRPr lang="fi-FI" sz="1600" dirty="0"/>
          </a:p>
          <a:p>
            <a:pPr lvl="0"/>
            <a:r>
              <a:rPr lang="en-GB" sz="1600" dirty="0"/>
              <a:t>The development strategy approved by the Scientific Council of the institution is compliant with the mission statement and objectives of the institutions. Short and/or mid-term plans for its realization are in place.</a:t>
            </a:r>
            <a:endParaRPr lang="fi-FI" sz="1600" dirty="0"/>
          </a:p>
          <a:p>
            <a:pPr lvl="0"/>
            <a:r>
              <a:rPr lang="en-GB" sz="1600" dirty="0"/>
              <a:t>Development strategy of the institution is line with its resources (finances, staff, infrastructure), capacity of attracting additional resources, changes in labour market and needs of the society.</a:t>
            </a:r>
            <a:endParaRPr lang="fi-FI" sz="1600" dirty="0"/>
          </a:p>
          <a:p>
            <a:pPr lvl="0"/>
            <a:r>
              <a:rPr lang="en-GB" sz="1600" dirty="0"/>
              <a:t>Relevant stakeholders (teaching staff, students and employers) are involved in the strategic development process of the institution.</a:t>
            </a:r>
            <a:endParaRPr lang="fi-FI" sz="1600" dirty="0"/>
          </a:p>
          <a:p>
            <a:pPr lvl="0"/>
            <a:r>
              <a:rPr lang="en-GB" sz="1600" dirty="0"/>
              <a:t>Processes to evaluate the achievement of the objectives set in the strategy are in place, short and/or mid-term plans are followed and the implementation monitored.</a:t>
            </a:r>
            <a:endParaRPr lang="fi-FI" sz="1600" dirty="0"/>
          </a:p>
          <a:p>
            <a:pPr lvl="0"/>
            <a:r>
              <a:rPr lang="en-GB" sz="1600" dirty="0"/>
              <a:t>Information about higher education institution’s mission, vision and objectives is publicly available (website, media, other channels).</a:t>
            </a:r>
            <a:endParaRPr lang="fi-FI" sz="1600" dirty="0"/>
          </a:p>
          <a:p>
            <a:pPr lvl="0"/>
            <a:endParaRPr lang="fi-FI" sz="1600" dirty="0"/>
          </a:p>
        </p:txBody>
      </p:sp>
      <p:sp>
        <p:nvSpPr>
          <p:cNvPr id="4" name="Päivämäärän paikkamerkki 3"/>
          <p:cNvSpPr>
            <a:spLocks noGrp="1"/>
          </p:cNvSpPr>
          <p:nvPr>
            <p:ph type="dt" sz="half" idx="10"/>
          </p:nvPr>
        </p:nvSpPr>
        <p:spPr/>
        <p:txBody>
          <a:bodyPr/>
          <a:lstStyle/>
          <a:p>
            <a:endParaRPr lang="fi-FI" dirty="0"/>
          </a:p>
        </p:txBody>
      </p:sp>
      <p:sp>
        <p:nvSpPr>
          <p:cNvPr id="5" name="Dian numeron paikkamerkki 4"/>
          <p:cNvSpPr>
            <a:spLocks noGrp="1"/>
          </p:cNvSpPr>
          <p:nvPr>
            <p:ph type="sldNum" sz="quarter" idx="12"/>
          </p:nvPr>
        </p:nvSpPr>
        <p:spPr/>
        <p:txBody>
          <a:bodyPr/>
          <a:lstStyle/>
          <a:p>
            <a:fld id="{139301F4-86FD-4910-9F5A-C4CF14468D5D}" type="slidenum">
              <a:rPr lang="fi-FI" smtClean="0"/>
              <a:t>12</a:t>
            </a:fld>
            <a:endParaRPr lang="fi-FI" dirty="0"/>
          </a:p>
        </p:txBody>
      </p:sp>
    </p:spTree>
    <p:extLst>
      <p:ext uri="{BB962C8B-B14F-4D97-AF65-F5344CB8AC3E}">
        <p14:creationId xmlns:p14="http://schemas.microsoft.com/office/powerpoint/2010/main" val="29459025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200" b="1" dirty="0" smtClean="0"/>
              <a:t>AREA 2: MANAGEMENT</a:t>
            </a:r>
            <a:endParaRPr lang="fi-FI" sz="3200" b="1" dirty="0"/>
          </a:p>
        </p:txBody>
      </p:sp>
      <p:sp>
        <p:nvSpPr>
          <p:cNvPr id="3" name="Sisällön paikkamerkki 2"/>
          <p:cNvSpPr>
            <a:spLocks noGrp="1"/>
          </p:cNvSpPr>
          <p:nvPr>
            <p:ph idx="1"/>
          </p:nvPr>
        </p:nvSpPr>
        <p:spPr>
          <a:xfrm>
            <a:off x="457200" y="1066800"/>
            <a:ext cx="8229600" cy="4525963"/>
          </a:xfrm>
        </p:spPr>
        <p:txBody>
          <a:bodyPr/>
          <a:lstStyle/>
          <a:p>
            <a:pPr lvl="0"/>
            <a:r>
              <a:rPr lang="en-GB" sz="1600" dirty="0"/>
              <a:t>The management structure of the institution supports the achievement of institutional objectives set in the development strategy. </a:t>
            </a:r>
            <a:endParaRPr lang="fi-FI" sz="1600" dirty="0"/>
          </a:p>
          <a:p>
            <a:pPr lvl="0"/>
            <a:r>
              <a:rPr lang="en-GB" sz="1600" dirty="0"/>
              <a:t>Rights and responsibilities of structural units (Scientific Council, faculty, chair and others) are clearly defined and the implementation of decisions taken is effective.</a:t>
            </a:r>
            <a:endParaRPr lang="fi-FI" sz="1600" dirty="0"/>
          </a:p>
          <a:p>
            <a:pPr lvl="0"/>
            <a:r>
              <a:rPr lang="en-GB" sz="1600" dirty="0"/>
              <a:t>Staff members filling managerial positions have relevant qualifications, their rights and responsibilities are clearly defined; institution supports the development of their managerial skills and competences.</a:t>
            </a:r>
            <a:endParaRPr lang="fi-FI" sz="1600" dirty="0"/>
          </a:p>
          <a:p>
            <a:pPr lvl="0"/>
            <a:r>
              <a:rPr lang="en-GB" sz="1600" dirty="0"/>
              <a:t>The allocation of financial resources inside the institution supports the implementation of the development strategy (including short and/or mid-term plans) of the institution. </a:t>
            </a:r>
            <a:endParaRPr lang="fi-FI" sz="1600" dirty="0"/>
          </a:p>
          <a:p>
            <a:pPr lvl="0"/>
            <a:r>
              <a:rPr lang="en-GB" sz="1600" dirty="0"/>
              <a:t>Structural units of higher education institution have mutual and functional relations (internal collaboration) and they cooperate with other institutions and organizations (external collaboration). </a:t>
            </a:r>
            <a:endParaRPr lang="fi-FI" sz="1600" dirty="0"/>
          </a:p>
          <a:p>
            <a:pPr lvl="0"/>
            <a:r>
              <a:rPr lang="en-GB" sz="1600" dirty="0"/>
              <a:t>The internal (formal and informal) communication between different levels of the management staff, teaching staff and students is purposeful and effective.</a:t>
            </a:r>
            <a:endParaRPr lang="fi-FI" sz="1600" dirty="0"/>
          </a:p>
          <a:p>
            <a:pPr lvl="0"/>
            <a:r>
              <a:rPr lang="en-GB" sz="1600" dirty="0"/>
              <a:t>Internal quality assurance system (monitoring, analysis, assessment and forecasting) is supporting the strategic management of the institution.</a:t>
            </a:r>
            <a:endParaRPr lang="fi-FI" sz="1600" dirty="0"/>
          </a:p>
          <a:p>
            <a:pPr lvl="0"/>
            <a:endParaRPr lang="en-GB" sz="1800" dirty="0" smtClean="0"/>
          </a:p>
        </p:txBody>
      </p:sp>
      <p:sp>
        <p:nvSpPr>
          <p:cNvPr id="5" name="Dian numeron paikkamerkki 4"/>
          <p:cNvSpPr>
            <a:spLocks noGrp="1"/>
          </p:cNvSpPr>
          <p:nvPr>
            <p:ph type="sldNum" sz="quarter" idx="12"/>
          </p:nvPr>
        </p:nvSpPr>
        <p:spPr/>
        <p:txBody>
          <a:bodyPr/>
          <a:lstStyle/>
          <a:p>
            <a:fld id="{139301F4-86FD-4910-9F5A-C4CF14468D5D}" type="slidenum">
              <a:rPr lang="fi-FI" smtClean="0"/>
              <a:t>13</a:t>
            </a:fld>
            <a:endParaRPr lang="fi-FI" dirty="0"/>
          </a:p>
        </p:txBody>
      </p:sp>
    </p:spTree>
    <p:extLst>
      <p:ext uri="{BB962C8B-B14F-4D97-AF65-F5344CB8AC3E}">
        <p14:creationId xmlns:p14="http://schemas.microsoft.com/office/powerpoint/2010/main" val="42439692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GB" sz="2800" b="1" dirty="0" smtClean="0"/>
              <a:t/>
            </a:r>
            <a:br>
              <a:rPr lang="en-GB" sz="2800" b="1" dirty="0" smtClean="0"/>
            </a:br>
            <a:r>
              <a:rPr lang="en-GB" sz="3200" b="1" dirty="0" smtClean="0"/>
              <a:t>AREA 3: HUMAN RESOURCES</a:t>
            </a:r>
            <a:r>
              <a:rPr lang="fi-FI" sz="3200" b="1" dirty="0"/>
              <a:t/>
            </a:r>
            <a:br>
              <a:rPr lang="fi-FI" sz="3200" b="1" dirty="0"/>
            </a:br>
            <a:endParaRPr lang="fi-FI" sz="3200" dirty="0"/>
          </a:p>
        </p:txBody>
      </p:sp>
      <p:sp>
        <p:nvSpPr>
          <p:cNvPr id="3" name="Sisällön paikkamerkki 2"/>
          <p:cNvSpPr>
            <a:spLocks noGrp="1"/>
          </p:cNvSpPr>
          <p:nvPr>
            <p:ph idx="1"/>
          </p:nvPr>
        </p:nvSpPr>
        <p:spPr/>
        <p:txBody>
          <a:bodyPr/>
          <a:lstStyle/>
          <a:p>
            <a:pPr lvl="0"/>
            <a:r>
              <a:rPr lang="en-GB" sz="1400" dirty="0"/>
              <a:t>Rights and responsibilities of staff members as well as the qualification required are defined according to the purpose of their position (e.g. in job descriptions). Recruitment process is transparent. </a:t>
            </a:r>
            <a:endParaRPr lang="fi-FI" sz="1400" dirty="0"/>
          </a:p>
          <a:p>
            <a:pPr lvl="0"/>
            <a:r>
              <a:rPr lang="en-GB" sz="1400" dirty="0"/>
              <a:t>The number (proportion) of full-time teaching staff members is in accordance with national requirements.</a:t>
            </a:r>
            <a:endParaRPr lang="fi-FI" sz="1400" dirty="0"/>
          </a:p>
          <a:p>
            <a:pPr lvl="0"/>
            <a:r>
              <a:rPr lang="en-GB" sz="1400" dirty="0"/>
              <a:t>The distribution of full-time teaching staff by age and qualifications facilitates the sustainability of studies in a certain study area.</a:t>
            </a:r>
            <a:endParaRPr lang="fi-FI" sz="1400" dirty="0"/>
          </a:p>
          <a:p>
            <a:pPr lvl="0"/>
            <a:r>
              <a:rPr lang="en-GB" sz="1400" dirty="0"/>
              <a:t>Existence of monitoring and assessment mechanism of the teaching activity of teaching staff (quality and professionalism) in higher education institution.</a:t>
            </a:r>
            <a:endParaRPr lang="fi-FI" sz="1400" dirty="0"/>
          </a:p>
          <a:p>
            <a:pPr lvl="0"/>
            <a:r>
              <a:rPr lang="en-GB" sz="1400" dirty="0"/>
              <a:t>Relevance of teaching support staff to regulatory requirements (number, major etc.) in higher education institution.</a:t>
            </a:r>
            <a:endParaRPr lang="fi-FI" sz="1400" dirty="0"/>
          </a:p>
          <a:p>
            <a:pPr lvl="0"/>
            <a:r>
              <a:rPr lang="en-GB" sz="1400" dirty="0"/>
              <a:t>The institution monitors, supports and encourages the professional and teaching-skills development of the academic staff on a regular basis. </a:t>
            </a:r>
            <a:endParaRPr lang="fi-FI" sz="1400" dirty="0"/>
          </a:p>
          <a:p>
            <a:pPr lvl="0"/>
            <a:r>
              <a:rPr lang="en-GB" sz="1400" dirty="0"/>
              <a:t>Academic staff members participate in international exchange programmes, projects and conferences.</a:t>
            </a:r>
            <a:endParaRPr lang="fi-FI" sz="1400" dirty="0"/>
          </a:p>
          <a:p>
            <a:pPr lvl="0"/>
            <a:r>
              <a:rPr lang="en-GB" sz="1400" dirty="0"/>
              <a:t>The institution has a HR development (including motivation) system in place. Assessment of the work of the teaching staff takes into account the quality of their teaching as well as of their research, including development of their teaching and research skills, and their international mobility.</a:t>
            </a:r>
            <a:endParaRPr lang="fi-FI" sz="1400" dirty="0"/>
          </a:p>
          <a:p>
            <a:endParaRPr lang="fi-FI" sz="1600" dirty="0"/>
          </a:p>
        </p:txBody>
      </p:sp>
      <p:sp>
        <p:nvSpPr>
          <p:cNvPr id="5" name="Dian numeron paikkamerkki 4"/>
          <p:cNvSpPr>
            <a:spLocks noGrp="1"/>
          </p:cNvSpPr>
          <p:nvPr>
            <p:ph type="sldNum" sz="quarter" idx="12"/>
          </p:nvPr>
        </p:nvSpPr>
        <p:spPr/>
        <p:txBody>
          <a:bodyPr/>
          <a:lstStyle/>
          <a:p>
            <a:fld id="{139301F4-86FD-4910-9F5A-C4CF14468D5D}" type="slidenum">
              <a:rPr lang="fi-FI" smtClean="0"/>
              <a:t>14</a:t>
            </a:fld>
            <a:endParaRPr lang="fi-FI" dirty="0"/>
          </a:p>
        </p:txBody>
      </p:sp>
    </p:spTree>
    <p:extLst>
      <p:ext uri="{BB962C8B-B14F-4D97-AF65-F5344CB8AC3E}">
        <p14:creationId xmlns:p14="http://schemas.microsoft.com/office/powerpoint/2010/main" val="18218899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en-GB" sz="2800" b="1" dirty="0" smtClean="0"/>
              <a:t/>
            </a:r>
            <a:br>
              <a:rPr lang="en-GB" sz="2800" b="1" dirty="0" smtClean="0"/>
            </a:br>
            <a:r>
              <a:rPr lang="en-GB" sz="3200" b="1" dirty="0" smtClean="0"/>
              <a:t>AREA 6: RESEARCH ACTIVITIES</a:t>
            </a:r>
            <a:r>
              <a:rPr lang="fi-FI" sz="3200" b="1" dirty="0"/>
              <a:t/>
            </a:r>
            <a:br>
              <a:rPr lang="fi-FI" sz="3200" b="1" dirty="0"/>
            </a:br>
            <a:endParaRPr lang="fi-FI" sz="3200" dirty="0"/>
          </a:p>
        </p:txBody>
      </p:sp>
      <p:sp>
        <p:nvSpPr>
          <p:cNvPr id="3" name="Sisällön paikkamerkki 2"/>
          <p:cNvSpPr>
            <a:spLocks noGrp="1"/>
          </p:cNvSpPr>
          <p:nvPr>
            <p:ph idx="1"/>
          </p:nvPr>
        </p:nvSpPr>
        <p:spPr/>
        <p:txBody>
          <a:bodyPr/>
          <a:lstStyle/>
          <a:p>
            <a:pPr lvl="0"/>
            <a:r>
              <a:rPr lang="en-GB" sz="1400" dirty="0"/>
              <a:t>The objectives for scientific and research activity are defined in the mission, strategy and development plan of the institution. The institution monitors the needs of society and the economy, and takes them into account in planning its research activities.</a:t>
            </a:r>
            <a:endParaRPr lang="fi-FI" sz="1400" dirty="0"/>
          </a:p>
          <a:p>
            <a:pPr lvl="0"/>
            <a:r>
              <a:rPr lang="en-GB" sz="1400" dirty="0"/>
              <a:t>The achievement of the objectives and the impact research activities are regularly measured and analysed (scientific and educational publications, doctoral students, patents etc.).</a:t>
            </a:r>
            <a:endParaRPr lang="fi-FI" sz="1400" dirty="0"/>
          </a:p>
          <a:p>
            <a:pPr lvl="0"/>
            <a:r>
              <a:rPr lang="en-GB" sz="1400" dirty="0"/>
              <a:t>The institution promotes and upholds high quality academic and ethical standards of research; procedures for dealing with allegations of research misconduct are defined and followed.</a:t>
            </a:r>
            <a:endParaRPr lang="fi-FI" sz="1400" dirty="0"/>
          </a:p>
          <a:p>
            <a:pPr lvl="0"/>
            <a:r>
              <a:rPr lang="en-GB" sz="1400" dirty="0"/>
              <a:t>Institution has an effective system to encourage and support the research and scientific activities of academic staff members (e.g., incentives for conducting research, counselling related to intellectual property, support for publishing in international journals, motivating the cooperation with employers). </a:t>
            </a:r>
            <a:endParaRPr lang="fi-FI" sz="1400" dirty="0"/>
          </a:p>
          <a:p>
            <a:pPr lvl="0"/>
            <a:r>
              <a:rPr lang="en-GB" sz="1400" dirty="0"/>
              <a:t>Students are involved in research and development activities; the supervision of students’ research papers (seminar papers, applied projects, final thesis) is well organised.</a:t>
            </a:r>
            <a:endParaRPr lang="fi-FI" sz="1400" dirty="0"/>
          </a:p>
          <a:p>
            <a:pPr lvl="0"/>
            <a:r>
              <a:rPr lang="en-GB" sz="1400" dirty="0"/>
              <a:t>The institution participates in different regional and international scientific and research networks in their areas of academic activities.</a:t>
            </a:r>
            <a:endParaRPr lang="fi-FI" sz="1400" dirty="0"/>
          </a:p>
          <a:p>
            <a:pPr lvl="0"/>
            <a:r>
              <a:rPr lang="en-GB" sz="1400" dirty="0"/>
              <a:t>The institution has financial resources needed for scientific and research activities and a strategy that supports their acquisition i</a:t>
            </a:r>
            <a:r>
              <a:rPr lang="en-GB" sz="1600" dirty="0"/>
              <a:t>n order to be competitive at international level.</a:t>
            </a:r>
            <a:endParaRPr lang="fi-FI" sz="1600" dirty="0"/>
          </a:p>
          <a:p>
            <a:r>
              <a:rPr lang="en-GB" sz="1600" dirty="0"/>
              <a:t> </a:t>
            </a:r>
            <a:endParaRPr lang="fi-FI" sz="1600" dirty="0"/>
          </a:p>
          <a:p>
            <a:endParaRPr lang="fi-FI" sz="1600" dirty="0"/>
          </a:p>
        </p:txBody>
      </p:sp>
      <p:sp>
        <p:nvSpPr>
          <p:cNvPr id="5" name="Dian numeron paikkamerkki 4"/>
          <p:cNvSpPr>
            <a:spLocks noGrp="1"/>
          </p:cNvSpPr>
          <p:nvPr>
            <p:ph type="sldNum" sz="quarter" idx="12"/>
          </p:nvPr>
        </p:nvSpPr>
        <p:spPr/>
        <p:txBody>
          <a:bodyPr/>
          <a:lstStyle/>
          <a:p>
            <a:fld id="{139301F4-86FD-4910-9F5A-C4CF14468D5D}" type="slidenum">
              <a:rPr lang="fi-FI" smtClean="0"/>
              <a:t>15</a:t>
            </a:fld>
            <a:endParaRPr lang="fi-FI" dirty="0"/>
          </a:p>
        </p:txBody>
      </p:sp>
    </p:spTree>
    <p:extLst>
      <p:ext uri="{BB962C8B-B14F-4D97-AF65-F5344CB8AC3E}">
        <p14:creationId xmlns:p14="http://schemas.microsoft.com/office/powerpoint/2010/main" val="99514047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algn="ctr"/>
            <a:r>
              <a:rPr lang="fi-FI" sz="5400" dirty="0" smtClean="0"/>
              <a:t/>
            </a:r>
            <a:br>
              <a:rPr lang="fi-FI" sz="5400" dirty="0" smtClean="0"/>
            </a:br>
            <a:r>
              <a:rPr lang="fi-FI" sz="5400" dirty="0" smtClean="0">
                <a:latin typeface="Georgia" panose="02040502050405020303" pitchFamily="18" charset="0"/>
              </a:rPr>
              <a:t>A VIEW TO THE NEXT STEPS</a:t>
            </a:r>
            <a:endParaRPr lang="fi-FI" sz="5400" dirty="0">
              <a:latin typeface="Georgia" panose="02040502050405020303" pitchFamily="18" charset="0"/>
            </a:endParaRPr>
          </a:p>
        </p:txBody>
      </p:sp>
    </p:spTree>
    <p:extLst>
      <p:ext uri="{BB962C8B-B14F-4D97-AF65-F5344CB8AC3E}">
        <p14:creationId xmlns:p14="http://schemas.microsoft.com/office/powerpoint/2010/main" val="277615611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200" b="1" dirty="0" smtClean="0"/>
              <a:t>NEXT STEPS:  CONTINUATION OF THE REPORT DRAFTING</a:t>
            </a:r>
            <a:endParaRPr lang="fi-FI" sz="3200" b="1" dirty="0"/>
          </a:p>
        </p:txBody>
      </p:sp>
      <p:sp>
        <p:nvSpPr>
          <p:cNvPr id="3" name="Sisällön paikkamerkki 2"/>
          <p:cNvSpPr>
            <a:spLocks noGrp="1"/>
          </p:cNvSpPr>
          <p:nvPr>
            <p:ph idx="1"/>
          </p:nvPr>
        </p:nvSpPr>
        <p:spPr/>
        <p:txBody>
          <a:bodyPr/>
          <a:lstStyle/>
          <a:p>
            <a:r>
              <a:rPr lang="fi-FI" sz="2400" dirty="0" err="1" smtClean="0"/>
              <a:t>Twinning</a:t>
            </a:r>
            <a:r>
              <a:rPr lang="fi-FI" sz="2400" dirty="0" smtClean="0"/>
              <a:t> Project Team </a:t>
            </a:r>
            <a:r>
              <a:rPr lang="fi-FI" sz="2400" dirty="0" err="1" smtClean="0"/>
              <a:t>provides</a:t>
            </a:r>
            <a:r>
              <a:rPr lang="fi-FI" sz="2400" dirty="0" smtClean="0"/>
              <a:t> </a:t>
            </a:r>
            <a:r>
              <a:rPr lang="fi-FI" sz="2400" b="1" dirty="0" smtClean="0"/>
              <a:t>a </a:t>
            </a:r>
            <a:r>
              <a:rPr lang="fi-FI" sz="2400" b="1" dirty="0" err="1" smtClean="0"/>
              <a:t>template</a:t>
            </a:r>
            <a:r>
              <a:rPr lang="fi-FI" sz="2400" b="1" dirty="0" smtClean="0"/>
              <a:t> for </a:t>
            </a:r>
            <a:r>
              <a:rPr lang="fi-FI" sz="2400" b="1" dirty="0" err="1" smtClean="0"/>
              <a:t>the</a:t>
            </a:r>
            <a:r>
              <a:rPr lang="fi-FI" sz="2400" b="1" dirty="0" smtClean="0"/>
              <a:t> </a:t>
            </a:r>
            <a:r>
              <a:rPr lang="fi-FI" sz="2400" b="1" dirty="0" err="1" smtClean="0"/>
              <a:t>self-evaluation</a:t>
            </a:r>
            <a:r>
              <a:rPr lang="fi-FI" sz="2400" b="1" dirty="0" smtClean="0"/>
              <a:t> </a:t>
            </a:r>
            <a:r>
              <a:rPr lang="fi-FI" sz="2400" b="1" dirty="0" err="1" smtClean="0"/>
              <a:t>report</a:t>
            </a:r>
            <a:r>
              <a:rPr lang="fi-FI" sz="2400" dirty="0" smtClean="0"/>
              <a:t> </a:t>
            </a:r>
          </a:p>
          <a:p>
            <a:pPr>
              <a:buFont typeface="Arial" panose="020B0604020202020204" pitchFamily="34" charset="0"/>
              <a:buChar char="•"/>
            </a:pPr>
            <a:r>
              <a:rPr lang="fi-FI" sz="2400" dirty="0" err="1" smtClean="0"/>
              <a:t>Contact</a:t>
            </a:r>
            <a:r>
              <a:rPr lang="fi-FI" sz="2400" dirty="0" smtClean="0"/>
              <a:t> </a:t>
            </a:r>
            <a:r>
              <a:rPr lang="fi-FI" sz="2400" dirty="0" err="1" smtClean="0"/>
              <a:t>persons</a:t>
            </a:r>
            <a:r>
              <a:rPr lang="fi-FI" sz="2400" dirty="0" smtClean="0"/>
              <a:t> </a:t>
            </a:r>
            <a:r>
              <a:rPr lang="fi-FI" sz="2400" dirty="0" err="1" smtClean="0"/>
              <a:t>have</a:t>
            </a:r>
            <a:r>
              <a:rPr lang="fi-FI" sz="2400" dirty="0" smtClean="0"/>
              <a:t> </a:t>
            </a:r>
            <a:r>
              <a:rPr lang="fi-FI" sz="2400" dirty="0" err="1" smtClean="0"/>
              <a:t>now</a:t>
            </a:r>
            <a:r>
              <a:rPr lang="fi-FI" sz="2400" dirty="0" smtClean="0"/>
              <a:t> </a:t>
            </a:r>
            <a:r>
              <a:rPr lang="fi-FI" sz="2400" dirty="0" err="1" smtClean="0"/>
              <a:t>been</a:t>
            </a:r>
            <a:r>
              <a:rPr lang="fi-FI" sz="2400" dirty="0" smtClean="0"/>
              <a:t> </a:t>
            </a:r>
            <a:r>
              <a:rPr lang="fi-FI" sz="2400" dirty="0" err="1" smtClean="0"/>
              <a:t>provided</a:t>
            </a:r>
            <a:r>
              <a:rPr lang="fi-FI" sz="2400" dirty="0" smtClean="0"/>
              <a:t> a </a:t>
            </a:r>
            <a:r>
              <a:rPr lang="fi-FI" sz="2400" dirty="0" err="1" smtClean="0"/>
              <a:t>template</a:t>
            </a:r>
            <a:r>
              <a:rPr lang="fi-FI" sz="2400" dirty="0" smtClean="0"/>
              <a:t> </a:t>
            </a:r>
          </a:p>
          <a:p>
            <a:pPr marL="0" indent="0">
              <a:buNone/>
            </a:pPr>
            <a:endParaRPr lang="fi-FI" sz="2400" dirty="0" smtClean="0">
              <a:solidFill>
                <a:srgbClr val="FF0000"/>
              </a:solidFill>
            </a:endParaRPr>
          </a:p>
          <a:p>
            <a:r>
              <a:rPr lang="fi-FI" sz="2400" b="1" dirty="0" err="1" smtClean="0"/>
              <a:t>Universities</a:t>
            </a:r>
            <a:r>
              <a:rPr lang="fi-FI" sz="2400" b="1" dirty="0" smtClean="0"/>
              <a:t> </a:t>
            </a:r>
            <a:r>
              <a:rPr lang="fi-FI" sz="2400" b="1" dirty="0" err="1" smtClean="0"/>
              <a:t>are</a:t>
            </a:r>
            <a:r>
              <a:rPr lang="fi-FI" sz="2400" b="1" dirty="0" smtClean="0"/>
              <a:t> </a:t>
            </a:r>
            <a:r>
              <a:rPr lang="fi-FI" sz="2400" b="1" dirty="0" err="1" smtClean="0"/>
              <a:t>recommended</a:t>
            </a:r>
            <a:r>
              <a:rPr lang="fi-FI" sz="2400" b="1" dirty="0" smtClean="0"/>
              <a:t> to:</a:t>
            </a:r>
          </a:p>
          <a:p>
            <a:pPr>
              <a:buFont typeface="Wingdings" panose="05000000000000000000" pitchFamily="2" charset="2"/>
              <a:buChar char="Ø"/>
            </a:pPr>
            <a:r>
              <a:rPr lang="fi-FI" sz="2400" dirty="0" err="1" smtClean="0"/>
              <a:t>Approach</a:t>
            </a:r>
            <a:r>
              <a:rPr lang="fi-FI" sz="2400" dirty="0" smtClean="0"/>
              <a:t> </a:t>
            </a:r>
            <a:r>
              <a:rPr lang="fi-FI" sz="2400" dirty="0" err="1" smtClean="0"/>
              <a:t>the</a:t>
            </a:r>
            <a:r>
              <a:rPr lang="fi-FI" sz="2400" dirty="0" smtClean="0"/>
              <a:t> </a:t>
            </a:r>
            <a:r>
              <a:rPr lang="fi-FI" sz="2400" dirty="0" err="1" smtClean="0"/>
              <a:t>report</a:t>
            </a:r>
            <a:r>
              <a:rPr lang="fi-FI" sz="2400" dirty="0" smtClean="0"/>
              <a:t> </a:t>
            </a:r>
            <a:r>
              <a:rPr lang="fi-FI" sz="2400" dirty="0" err="1" smtClean="0"/>
              <a:t>writing</a:t>
            </a:r>
            <a:r>
              <a:rPr lang="fi-FI" sz="2400" dirty="0" smtClean="0"/>
              <a:t> as a </a:t>
            </a:r>
            <a:r>
              <a:rPr lang="fi-FI" sz="2400" dirty="0" err="1" smtClean="0"/>
              <a:t>process</a:t>
            </a:r>
            <a:r>
              <a:rPr lang="fi-FI" sz="2400" dirty="0" smtClean="0"/>
              <a:t>  </a:t>
            </a:r>
          </a:p>
          <a:p>
            <a:pPr>
              <a:buFont typeface="Wingdings" panose="05000000000000000000" pitchFamily="2" charset="2"/>
              <a:buChar char="Ø"/>
            </a:pPr>
            <a:r>
              <a:rPr lang="fi-FI" sz="2400" dirty="0" err="1" smtClean="0"/>
              <a:t>Discuss</a:t>
            </a:r>
            <a:r>
              <a:rPr lang="fi-FI" sz="2400" dirty="0" smtClean="0"/>
              <a:t> </a:t>
            </a:r>
            <a:r>
              <a:rPr lang="fi-FI" sz="2400" dirty="0" err="1" smtClean="0"/>
              <a:t>the</a:t>
            </a:r>
            <a:r>
              <a:rPr lang="fi-FI" sz="2400" dirty="0" smtClean="0"/>
              <a:t> </a:t>
            </a:r>
            <a:r>
              <a:rPr lang="fi-FI" sz="2400" dirty="0" err="1" smtClean="0"/>
              <a:t>report</a:t>
            </a:r>
            <a:r>
              <a:rPr lang="fi-FI" sz="2400" dirty="0" smtClean="0"/>
              <a:t> </a:t>
            </a:r>
            <a:r>
              <a:rPr lang="fi-FI" sz="2400" dirty="0" err="1" smtClean="0"/>
              <a:t>draft</a:t>
            </a:r>
            <a:r>
              <a:rPr lang="fi-FI" sz="2400" dirty="0" smtClean="0"/>
              <a:t> and workshop </a:t>
            </a:r>
            <a:r>
              <a:rPr lang="fi-FI" sz="2400" dirty="0" err="1" smtClean="0"/>
              <a:t>outcomes</a:t>
            </a:r>
            <a:r>
              <a:rPr lang="fi-FI" sz="2400" dirty="0" smtClean="0"/>
              <a:t> </a:t>
            </a:r>
            <a:r>
              <a:rPr lang="fi-FI" sz="2400" dirty="0" err="1" smtClean="0"/>
              <a:t>with</a:t>
            </a:r>
            <a:r>
              <a:rPr lang="fi-FI" sz="2400" dirty="0" smtClean="0"/>
              <a:t> </a:t>
            </a:r>
            <a:r>
              <a:rPr lang="fi-FI" sz="2400" dirty="0" err="1" smtClean="0"/>
              <a:t>the</a:t>
            </a:r>
            <a:r>
              <a:rPr lang="fi-FI" sz="2400" dirty="0" smtClean="0"/>
              <a:t> </a:t>
            </a:r>
            <a:r>
              <a:rPr lang="fi-FI" sz="2400" dirty="0" err="1" smtClean="0"/>
              <a:t>various</a:t>
            </a:r>
            <a:r>
              <a:rPr lang="fi-FI" sz="2400" dirty="0" smtClean="0"/>
              <a:t> </a:t>
            </a:r>
            <a:r>
              <a:rPr lang="fi-FI" sz="2400" dirty="0" err="1" smtClean="0"/>
              <a:t>actors</a:t>
            </a:r>
            <a:r>
              <a:rPr lang="fi-FI" sz="2400" dirty="0" smtClean="0"/>
              <a:t> </a:t>
            </a:r>
            <a:r>
              <a:rPr lang="fi-FI" sz="2400" dirty="0" err="1" smtClean="0"/>
              <a:t>within</a:t>
            </a:r>
            <a:r>
              <a:rPr lang="fi-FI" sz="2400" dirty="0" smtClean="0"/>
              <a:t> </a:t>
            </a:r>
            <a:r>
              <a:rPr lang="fi-FI" sz="2400" dirty="0" err="1" smtClean="0"/>
              <a:t>the</a:t>
            </a:r>
            <a:r>
              <a:rPr lang="fi-FI" sz="2400" dirty="0" smtClean="0"/>
              <a:t> </a:t>
            </a:r>
            <a:r>
              <a:rPr lang="fi-FI" sz="2400" dirty="0" err="1" smtClean="0"/>
              <a:t>university</a:t>
            </a:r>
            <a:r>
              <a:rPr lang="fi-FI" sz="2400" dirty="0" smtClean="0"/>
              <a:t>: </a:t>
            </a:r>
            <a:r>
              <a:rPr lang="fi-FI" sz="2400" dirty="0" err="1" smtClean="0"/>
              <a:t>representatives</a:t>
            </a:r>
            <a:r>
              <a:rPr lang="fi-FI" sz="2400" dirty="0" smtClean="0"/>
              <a:t> of </a:t>
            </a:r>
            <a:r>
              <a:rPr lang="fi-FI" sz="2400" dirty="0" err="1" smtClean="0"/>
              <a:t>professors</a:t>
            </a:r>
            <a:r>
              <a:rPr lang="fi-FI" sz="2400" dirty="0" smtClean="0"/>
              <a:t>, </a:t>
            </a:r>
            <a:r>
              <a:rPr lang="fi-FI" sz="2400" dirty="0" err="1" smtClean="0"/>
              <a:t>lecturers</a:t>
            </a:r>
            <a:r>
              <a:rPr lang="fi-FI" sz="2400" dirty="0" smtClean="0"/>
              <a:t>, </a:t>
            </a:r>
            <a:r>
              <a:rPr lang="fi-FI" sz="2400" dirty="0" err="1" smtClean="0"/>
              <a:t>administrative</a:t>
            </a:r>
            <a:r>
              <a:rPr lang="fi-FI" sz="2400" dirty="0" smtClean="0"/>
              <a:t> </a:t>
            </a:r>
            <a:r>
              <a:rPr lang="fi-FI" sz="2400" dirty="0" err="1" smtClean="0"/>
              <a:t>staff</a:t>
            </a:r>
            <a:r>
              <a:rPr lang="fi-FI" sz="2400" dirty="0" smtClean="0"/>
              <a:t>, </a:t>
            </a:r>
            <a:r>
              <a:rPr lang="fi-FI" sz="2400" dirty="0" err="1" smtClean="0"/>
              <a:t>leadership</a:t>
            </a:r>
            <a:r>
              <a:rPr lang="fi-FI" sz="2400" dirty="0" smtClean="0"/>
              <a:t>, </a:t>
            </a:r>
            <a:r>
              <a:rPr lang="fi-FI" sz="2400" dirty="0" err="1" smtClean="0"/>
              <a:t>students</a:t>
            </a:r>
            <a:r>
              <a:rPr lang="fi-FI" sz="2400" dirty="0" smtClean="0"/>
              <a:t>, </a:t>
            </a:r>
            <a:r>
              <a:rPr lang="fi-FI" sz="2400" dirty="0" err="1" smtClean="0"/>
              <a:t>external</a:t>
            </a:r>
            <a:r>
              <a:rPr lang="fi-FI" sz="2400" dirty="0" smtClean="0"/>
              <a:t> </a:t>
            </a:r>
            <a:r>
              <a:rPr lang="fi-FI" sz="2400" dirty="0" err="1" smtClean="0"/>
              <a:t>stakeholders</a:t>
            </a:r>
            <a:endParaRPr lang="fi-FI" sz="2400" dirty="0" smtClean="0"/>
          </a:p>
          <a:p>
            <a:pPr>
              <a:buFont typeface="Wingdings" panose="05000000000000000000" pitchFamily="2" charset="2"/>
              <a:buChar char="Ø"/>
            </a:pPr>
            <a:endParaRPr lang="fi-FI" sz="2400" dirty="0"/>
          </a:p>
          <a:p>
            <a:endParaRPr lang="fi-FI" dirty="0"/>
          </a:p>
        </p:txBody>
      </p:sp>
      <p:sp>
        <p:nvSpPr>
          <p:cNvPr id="5" name="Dian numeron paikkamerkki 4"/>
          <p:cNvSpPr>
            <a:spLocks noGrp="1"/>
          </p:cNvSpPr>
          <p:nvPr>
            <p:ph type="sldNum" sz="quarter" idx="12"/>
          </p:nvPr>
        </p:nvSpPr>
        <p:spPr/>
        <p:txBody>
          <a:bodyPr/>
          <a:lstStyle/>
          <a:p>
            <a:fld id="{139301F4-86FD-4910-9F5A-C4CF14468D5D}" type="slidenum">
              <a:rPr lang="fi-FI" smtClean="0"/>
              <a:t>17</a:t>
            </a:fld>
            <a:endParaRPr lang="fi-FI" dirty="0"/>
          </a:p>
        </p:txBody>
      </p:sp>
    </p:spTree>
    <p:extLst>
      <p:ext uri="{BB962C8B-B14F-4D97-AF65-F5344CB8AC3E}">
        <p14:creationId xmlns:p14="http://schemas.microsoft.com/office/powerpoint/2010/main" val="191811889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67544" y="188640"/>
            <a:ext cx="8229600" cy="1143000"/>
          </a:xfrm>
        </p:spPr>
        <p:txBody>
          <a:bodyPr>
            <a:normAutofit/>
          </a:bodyPr>
          <a:lstStyle/>
          <a:p>
            <a:pPr lvl="0"/>
            <a:r>
              <a:rPr lang="fi-FI" dirty="0" smtClean="0"/>
              <a:t> </a:t>
            </a:r>
            <a:r>
              <a:rPr lang="fi-FI" sz="3200" b="1" dirty="0" smtClean="0">
                <a:solidFill>
                  <a:schemeClr val="tx2"/>
                </a:solidFill>
              </a:rPr>
              <a:t>SITE-VISIT: 4 – 6 APRIL 2017</a:t>
            </a:r>
            <a:endParaRPr lang="fi-FI" sz="3200" b="1" dirty="0">
              <a:solidFill>
                <a:schemeClr val="tx2"/>
              </a:solidFill>
            </a:endParaRPr>
          </a:p>
        </p:txBody>
      </p:sp>
      <p:graphicFrame>
        <p:nvGraphicFramePr>
          <p:cNvPr id="5" name="Sisällön paikkamerkki 4"/>
          <p:cNvGraphicFramePr>
            <a:graphicFrameLocks noGrp="1"/>
          </p:cNvGraphicFramePr>
          <p:nvPr>
            <p:ph idx="1"/>
            <p:extLst>
              <p:ext uri="{D42A27DB-BD31-4B8C-83A1-F6EECF244321}">
                <p14:modId xmlns:p14="http://schemas.microsoft.com/office/powerpoint/2010/main" val="99753284"/>
              </p:ext>
            </p:extLst>
          </p:nvPr>
        </p:nvGraphicFramePr>
        <p:xfrm>
          <a:off x="457200" y="980728"/>
          <a:ext cx="8471284" cy="51454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kstiruutu 3"/>
          <p:cNvSpPr txBox="1"/>
          <p:nvPr/>
        </p:nvSpPr>
        <p:spPr>
          <a:xfrm>
            <a:off x="711200" y="5399834"/>
            <a:ext cx="4659086" cy="276999"/>
          </a:xfrm>
          <a:prstGeom prst="rect">
            <a:avLst/>
          </a:prstGeom>
          <a:noFill/>
        </p:spPr>
        <p:txBody>
          <a:bodyPr wrap="square" lIns="0" tIns="0" rIns="0" bIns="0" rtlCol="0">
            <a:spAutoFit/>
          </a:bodyPr>
          <a:lstStyle/>
          <a:p>
            <a:pPr lvl="0"/>
            <a:endParaRPr lang="fi-FI" sz="1800" b="1" dirty="0"/>
          </a:p>
        </p:txBody>
      </p:sp>
    </p:spTree>
    <p:extLst>
      <p:ext uri="{BB962C8B-B14F-4D97-AF65-F5344CB8AC3E}">
        <p14:creationId xmlns:p14="http://schemas.microsoft.com/office/powerpoint/2010/main" val="1273845880"/>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algn="ctr"/>
            <a:r>
              <a:rPr lang="fi-FI" dirty="0" smtClean="0">
                <a:latin typeface="Georgia" panose="02040502050405020303" pitchFamily="18" charset="0"/>
              </a:rPr>
              <a:t>ABOUT THE SELF-EVALUATION REPORT</a:t>
            </a:r>
            <a:endParaRPr lang="fi-FI" dirty="0">
              <a:latin typeface="Georgia" panose="02040502050405020303" pitchFamily="18" charset="0"/>
            </a:endParaRPr>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en-US" sz="2200" b="0" dirty="0">
                <a:latin typeface="Georgia" panose="02040502050405020303" pitchFamily="18" charset="0"/>
              </a:rPr>
              <a:t>The length of the self-evaluation report is </a:t>
            </a:r>
            <a:r>
              <a:rPr lang="en-US" sz="2200" dirty="0">
                <a:latin typeface="Georgia" panose="02040502050405020303" pitchFamily="18" charset="0"/>
              </a:rPr>
              <a:t>max 40 pages </a:t>
            </a:r>
            <a:r>
              <a:rPr lang="en-US" sz="2200" b="0" dirty="0">
                <a:latin typeface="Georgia" panose="02040502050405020303" pitchFamily="18" charset="0"/>
              </a:rPr>
              <a:t>(excluding the appendices</a:t>
            </a:r>
            <a:r>
              <a:rPr lang="en-US" sz="2200" b="0" dirty="0" smtClean="0">
                <a:latin typeface="Georgia" panose="02040502050405020303" pitchFamily="18" charset="0"/>
              </a:rPr>
              <a:t>)</a:t>
            </a:r>
          </a:p>
          <a:p>
            <a:pPr marL="342900" indent="-342900">
              <a:buFont typeface="Arial" panose="020B0604020202020204" pitchFamily="34" charset="0"/>
              <a:buChar char="•"/>
            </a:pPr>
            <a:r>
              <a:rPr lang="en-US" sz="2200" dirty="0" smtClean="0">
                <a:latin typeface="Georgia" panose="02040502050405020303" pitchFamily="18" charset="0"/>
              </a:rPr>
              <a:t>Required appendices:</a:t>
            </a:r>
          </a:p>
          <a:p>
            <a:pPr marL="342900" indent="-342900">
              <a:buFontTx/>
              <a:buChar char="-"/>
            </a:pPr>
            <a:r>
              <a:rPr lang="en-US" sz="2200" b="0" dirty="0" smtClean="0">
                <a:latin typeface="Georgia" panose="02040502050405020303" pitchFamily="18" charset="0"/>
              </a:rPr>
              <a:t>A data package (described in detail in the report template)</a:t>
            </a:r>
          </a:p>
          <a:p>
            <a:pPr marL="342900" indent="-342900">
              <a:buFontTx/>
              <a:buChar char="-"/>
            </a:pPr>
            <a:r>
              <a:rPr lang="en-GB" sz="2200" b="0" dirty="0" smtClean="0">
                <a:latin typeface="Georgia" panose="02040502050405020303" pitchFamily="18" charset="0"/>
              </a:rPr>
              <a:t>An </a:t>
            </a:r>
            <a:r>
              <a:rPr lang="en-GB" sz="2200" b="0" dirty="0">
                <a:latin typeface="Georgia" panose="02040502050405020303" pitchFamily="18" charset="0"/>
              </a:rPr>
              <a:t>organisation chart and a concise description of the organisation of the higher education </a:t>
            </a:r>
            <a:r>
              <a:rPr lang="en-GB" sz="2200" b="0" dirty="0" smtClean="0">
                <a:latin typeface="Georgia" panose="02040502050405020303" pitchFamily="18" charset="0"/>
              </a:rPr>
              <a:t>institution</a:t>
            </a:r>
          </a:p>
          <a:p>
            <a:pPr marL="342900" indent="-342900">
              <a:buFontTx/>
              <a:buChar char="-"/>
            </a:pPr>
            <a:r>
              <a:rPr lang="en-GB" sz="2200" b="0" dirty="0" smtClean="0">
                <a:latin typeface="Georgia" panose="02040502050405020303" pitchFamily="18" charset="0"/>
              </a:rPr>
              <a:t>Development </a:t>
            </a:r>
            <a:r>
              <a:rPr lang="en-GB" sz="2200" b="0" dirty="0">
                <a:latin typeface="Georgia" panose="02040502050405020303" pitchFamily="18" charset="0"/>
              </a:rPr>
              <a:t>strategy and implementation plans of the </a:t>
            </a:r>
            <a:r>
              <a:rPr lang="en-GB" sz="2200" b="0" dirty="0" smtClean="0">
                <a:latin typeface="Georgia" panose="02040502050405020303" pitchFamily="18" charset="0"/>
              </a:rPr>
              <a:t>institution</a:t>
            </a:r>
          </a:p>
          <a:p>
            <a:pPr marL="342900" indent="-342900">
              <a:buFontTx/>
              <a:buChar char="-"/>
            </a:pPr>
            <a:r>
              <a:rPr lang="en-GB" sz="2200" b="0" dirty="0" smtClean="0">
                <a:latin typeface="Georgia" panose="02040502050405020303" pitchFamily="18" charset="0"/>
              </a:rPr>
              <a:t>University-level </a:t>
            </a:r>
            <a:r>
              <a:rPr lang="en-GB" sz="2200" b="0" dirty="0">
                <a:latin typeface="Georgia" panose="02040502050405020303" pitchFamily="18" charset="0"/>
              </a:rPr>
              <a:t>description of the curricula design (e.g. instructions, parties involved, process of preparing and decision-making etc.)</a:t>
            </a:r>
            <a:endParaRPr lang="fi-FI" sz="2200" b="0" dirty="0">
              <a:latin typeface="Georgia" panose="02040502050405020303" pitchFamily="18" charset="0"/>
            </a:endParaRPr>
          </a:p>
          <a:p>
            <a:r>
              <a:rPr lang="en-GB" sz="2400" b="0" dirty="0"/>
              <a:t> </a:t>
            </a:r>
            <a:endParaRPr lang="fi-FI" sz="2400" b="0" dirty="0"/>
          </a:p>
          <a:p>
            <a:pPr marL="342900" indent="-342900">
              <a:buFontTx/>
              <a:buChar char="-"/>
            </a:pPr>
            <a:endParaRPr lang="fi-FI" sz="2400" b="0" dirty="0"/>
          </a:p>
          <a:p>
            <a:r>
              <a:rPr lang="en-US" sz="2400" b="0" dirty="0"/>
              <a:t> </a:t>
            </a:r>
            <a:endParaRPr lang="fi-FI" sz="2400" b="0" dirty="0"/>
          </a:p>
          <a:p>
            <a:endParaRPr lang="fi-FI" dirty="0">
              <a:solidFill>
                <a:srgbClr val="FF0000"/>
              </a:solidFill>
            </a:endParaRPr>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23.11.2016</a:t>
            </a:fld>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19</a:t>
            </a:fld>
            <a:endParaRPr lang="fi-FI" dirty="0"/>
          </a:p>
        </p:txBody>
      </p:sp>
    </p:spTree>
    <p:extLst>
      <p:ext uri="{BB962C8B-B14F-4D97-AF65-F5344CB8AC3E}">
        <p14:creationId xmlns:p14="http://schemas.microsoft.com/office/powerpoint/2010/main" val="9999151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tsikko 2"/>
          <p:cNvSpPr>
            <a:spLocks noGrp="1"/>
          </p:cNvSpPr>
          <p:nvPr>
            <p:ph type="ctrTitle"/>
          </p:nvPr>
        </p:nvSpPr>
        <p:spPr/>
        <p:txBody>
          <a:bodyPr/>
          <a:lstStyle/>
          <a:p>
            <a:pPr algn="ctr"/>
            <a:r>
              <a:rPr lang="fi-FI" sz="6000" dirty="0" smtClean="0"/>
              <a:t>AZERBAIJAN STATE ECONOMIC UNIVERSITY</a:t>
            </a:r>
            <a:endParaRPr lang="fi-FI" sz="6000" dirty="0"/>
          </a:p>
        </p:txBody>
      </p:sp>
    </p:spTree>
    <p:extLst>
      <p:ext uri="{BB962C8B-B14F-4D97-AF65-F5344CB8AC3E}">
        <p14:creationId xmlns:p14="http://schemas.microsoft.com/office/powerpoint/2010/main" val="39159456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algn="ctr"/>
            <a:r>
              <a:rPr lang="fi-FI" sz="3200" dirty="0" smtClean="0">
                <a:latin typeface="Georgia" panose="02040502050405020303" pitchFamily="18" charset="0"/>
              </a:rPr>
              <a:t>LANGUAGE OF THE SELF-EVALUATION REPORT</a:t>
            </a:r>
            <a:endParaRPr lang="fi-FI" sz="3200" dirty="0">
              <a:latin typeface="Georgia" panose="02040502050405020303" pitchFamily="18" charset="0"/>
            </a:endParaRPr>
          </a:p>
        </p:txBody>
      </p:sp>
      <p:sp>
        <p:nvSpPr>
          <p:cNvPr id="3" name="Sisällön paikkamerkki 2"/>
          <p:cNvSpPr>
            <a:spLocks noGrp="1"/>
          </p:cNvSpPr>
          <p:nvPr>
            <p:ph sz="quarter" idx="14"/>
          </p:nvPr>
        </p:nvSpPr>
        <p:spPr/>
        <p:txBody>
          <a:bodyPr/>
          <a:lstStyle/>
          <a:p>
            <a:pPr marL="342900" indent="-342900">
              <a:buFont typeface="Arial" panose="020B0604020202020204" pitchFamily="34" charset="0"/>
              <a:buChar char="•"/>
            </a:pPr>
            <a:r>
              <a:rPr lang="fi-FI" b="0" dirty="0" err="1" smtClean="0">
                <a:latin typeface="Georgia" panose="02040502050405020303" pitchFamily="18" charset="0"/>
              </a:rPr>
              <a:t>The</a:t>
            </a:r>
            <a:r>
              <a:rPr lang="fi-FI" b="0" dirty="0" smtClean="0">
                <a:latin typeface="Georgia" panose="02040502050405020303" pitchFamily="18" charset="0"/>
              </a:rPr>
              <a:t> </a:t>
            </a:r>
            <a:r>
              <a:rPr lang="fi-FI" b="0" dirty="0" err="1" smtClean="0">
                <a:latin typeface="Georgia" panose="02040502050405020303" pitchFamily="18" charset="0"/>
              </a:rPr>
              <a:t>language</a:t>
            </a:r>
            <a:r>
              <a:rPr lang="fi-FI" b="0" dirty="0" smtClean="0">
                <a:latin typeface="Georgia" panose="02040502050405020303" pitchFamily="18" charset="0"/>
              </a:rPr>
              <a:t> of </a:t>
            </a:r>
            <a:r>
              <a:rPr lang="fi-FI" b="0" dirty="0" err="1" smtClean="0">
                <a:latin typeface="Georgia" panose="02040502050405020303" pitchFamily="18" charset="0"/>
              </a:rPr>
              <a:t>the</a:t>
            </a:r>
            <a:r>
              <a:rPr lang="fi-FI" b="0" dirty="0" smtClean="0">
                <a:latin typeface="Georgia" panose="02040502050405020303" pitchFamily="18" charset="0"/>
              </a:rPr>
              <a:t> </a:t>
            </a:r>
            <a:r>
              <a:rPr lang="fi-FI" b="0" dirty="0" err="1" smtClean="0">
                <a:latin typeface="Georgia" panose="02040502050405020303" pitchFamily="18" charset="0"/>
              </a:rPr>
              <a:t>final</a:t>
            </a:r>
            <a:r>
              <a:rPr lang="fi-FI" b="0" dirty="0" smtClean="0">
                <a:latin typeface="Georgia" panose="02040502050405020303" pitchFamily="18" charset="0"/>
              </a:rPr>
              <a:t> </a:t>
            </a:r>
            <a:r>
              <a:rPr lang="fi-FI" b="0" dirty="0" err="1" smtClean="0">
                <a:latin typeface="Georgia" panose="02040502050405020303" pitchFamily="18" charset="0"/>
              </a:rPr>
              <a:t>self-evaluation</a:t>
            </a:r>
            <a:r>
              <a:rPr lang="fi-FI" b="0" dirty="0" smtClean="0">
                <a:latin typeface="Georgia" panose="02040502050405020303" pitchFamily="18" charset="0"/>
              </a:rPr>
              <a:t> </a:t>
            </a:r>
            <a:r>
              <a:rPr lang="fi-FI" b="0" dirty="0" err="1" smtClean="0">
                <a:latin typeface="Georgia" panose="02040502050405020303" pitchFamily="18" charset="0"/>
              </a:rPr>
              <a:t>report</a:t>
            </a:r>
            <a:r>
              <a:rPr lang="fi-FI" b="0" dirty="0" smtClean="0">
                <a:latin typeface="Georgia" panose="02040502050405020303" pitchFamily="18" charset="0"/>
              </a:rPr>
              <a:t> to </a:t>
            </a:r>
            <a:r>
              <a:rPr lang="fi-FI" b="0" dirty="0" err="1" smtClean="0">
                <a:latin typeface="Georgia" panose="02040502050405020303" pitchFamily="18" charset="0"/>
              </a:rPr>
              <a:t>be</a:t>
            </a:r>
            <a:r>
              <a:rPr lang="fi-FI" b="0" dirty="0" smtClean="0">
                <a:latin typeface="Georgia" panose="02040502050405020303" pitchFamily="18" charset="0"/>
              </a:rPr>
              <a:t> </a:t>
            </a:r>
            <a:r>
              <a:rPr lang="fi-FI" b="0" dirty="0" err="1" smtClean="0">
                <a:latin typeface="Georgia" panose="02040502050405020303" pitchFamily="18" charset="0"/>
              </a:rPr>
              <a:t>submitted</a:t>
            </a:r>
            <a:r>
              <a:rPr lang="fi-FI" b="0" dirty="0" smtClean="0">
                <a:latin typeface="Georgia" panose="02040502050405020303" pitchFamily="18" charset="0"/>
              </a:rPr>
              <a:t> to </a:t>
            </a:r>
            <a:r>
              <a:rPr lang="fi-FI" b="0" dirty="0" err="1" smtClean="0">
                <a:latin typeface="Georgia" panose="02040502050405020303" pitchFamily="18" charset="0"/>
              </a:rPr>
              <a:t>the</a:t>
            </a:r>
            <a:r>
              <a:rPr lang="fi-FI" b="0" dirty="0" smtClean="0">
                <a:latin typeface="Georgia" panose="02040502050405020303" pitchFamily="18" charset="0"/>
              </a:rPr>
              <a:t> </a:t>
            </a:r>
            <a:r>
              <a:rPr lang="fi-FI" b="0" dirty="0" err="1" smtClean="0">
                <a:latin typeface="Georgia" panose="02040502050405020303" pitchFamily="18" charset="0"/>
              </a:rPr>
              <a:t>evalution</a:t>
            </a:r>
            <a:r>
              <a:rPr lang="fi-FI" b="0" dirty="0" smtClean="0">
                <a:latin typeface="Georgia" panose="02040502050405020303" pitchFamily="18" charset="0"/>
              </a:rPr>
              <a:t> team </a:t>
            </a:r>
            <a:r>
              <a:rPr lang="fi-FI" b="0" dirty="0" err="1" smtClean="0">
                <a:latin typeface="Georgia" panose="02040502050405020303" pitchFamily="18" charset="0"/>
              </a:rPr>
              <a:t>should</a:t>
            </a:r>
            <a:r>
              <a:rPr lang="fi-FI" b="0" dirty="0" smtClean="0">
                <a:latin typeface="Georgia" panose="02040502050405020303" pitchFamily="18" charset="0"/>
              </a:rPr>
              <a:t> </a:t>
            </a:r>
            <a:r>
              <a:rPr lang="fi-FI" b="0" dirty="0" err="1" smtClean="0">
                <a:latin typeface="Georgia" panose="02040502050405020303" pitchFamily="18" charset="0"/>
              </a:rPr>
              <a:t>be</a:t>
            </a:r>
            <a:r>
              <a:rPr lang="fi-FI" b="0" dirty="0" smtClean="0">
                <a:latin typeface="Georgia" panose="02040502050405020303" pitchFamily="18" charset="0"/>
              </a:rPr>
              <a:t> English</a:t>
            </a:r>
            <a:endParaRPr lang="fi-FI" b="0" dirty="0">
              <a:latin typeface="Georgia" panose="02040502050405020303" pitchFamily="18" charset="0"/>
            </a:endParaRPr>
          </a:p>
          <a:p>
            <a:pPr marL="342900" indent="-342900">
              <a:buFont typeface="Arial" panose="020B0604020202020204" pitchFamily="34" charset="0"/>
              <a:buChar char="•"/>
            </a:pPr>
            <a:r>
              <a:rPr lang="fi-FI" b="0" dirty="0" err="1" smtClean="0">
                <a:solidFill>
                  <a:schemeClr val="accent1"/>
                </a:solidFill>
                <a:latin typeface="Georgia" panose="02040502050405020303" pitchFamily="18" charset="0"/>
              </a:rPr>
              <a:t>The</a:t>
            </a:r>
            <a:r>
              <a:rPr lang="fi-FI" b="0" dirty="0" smtClean="0">
                <a:solidFill>
                  <a:schemeClr val="accent1"/>
                </a:solidFill>
                <a:latin typeface="Georgia" panose="02040502050405020303" pitchFamily="18" charset="0"/>
              </a:rPr>
              <a:t> </a:t>
            </a:r>
            <a:r>
              <a:rPr lang="fi-FI" b="0" dirty="0" err="1" smtClean="0">
                <a:solidFill>
                  <a:schemeClr val="accent1"/>
                </a:solidFill>
                <a:latin typeface="Georgia" panose="02040502050405020303" pitchFamily="18" charset="0"/>
              </a:rPr>
              <a:t>university</a:t>
            </a:r>
            <a:r>
              <a:rPr lang="fi-FI" b="0" dirty="0" smtClean="0">
                <a:solidFill>
                  <a:schemeClr val="accent1"/>
                </a:solidFill>
                <a:latin typeface="Georgia" panose="02040502050405020303" pitchFamily="18" charset="0"/>
              </a:rPr>
              <a:t> </a:t>
            </a:r>
            <a:r>
              <a:rPr lang="fi-FI" b="0" dirty="0" err="1" smtClean="0">
                <a:solidFill>
                  <a:schemeClr val="accent1"/>
                </a:solidFill>
                <a:latin typeface="Georgia" panose="02040502050405020303" pitchFamily="18" charset="0"/>
              </a:rPr>
              <a:t>may</a:t>
            </a:r>
            <a:r>
              <a:rPr lang="fi-FI" b="0" dirty="0" smtClean="0">
                <a:solidFill>
                  <a:schemeClr val="accent1"/>
                </a:solidFill>
                <a:latin typeface="Georgia" panose="02040502050405020303" pitchFamily="18" charset="0"/>
              </a:rPr>
              <a:t> </a:t>
            </a:r>
            <a:r>
              <a:rPr lang="fi-FI" b="0" dirty="0" err="1" smtClean="0">
                <a:solidFill>
                  <a:schemeClr val="accent1"/>
                </a:solidFill>
                <a:latin typeface="Georgia" panose="02040502050405020303" pitchFamily="18" charset="0"/>
              </a:rPr>
              <a:t>draft</a:t>
            </a:r>
            <a:r>
              <a:rPr lang="fi-FI" b="0" dirty="0" smtClean="0">
                <a:solidFill>
                  <a:schemeClr val="accent1"/>
                </a:solidFill>
                <a:latin typeface="Georgia" panose="02040502050405020303" pitchFamily="18" charset="0"/>
              </a:rPr>
              <a:t> </a:t>
            </a:r>
            <a:r>
              <a:rPr lang="fi-FI" b="0" dirty="0" err="1" smtClean="0">
                <a:solidFill>
                  <a:schemeClr val="accent1"/>
                </a:solidFill>
                <a:latin typeface="Georgia" panose="02040502050405020303" pitchFamily="18" charset="0"/>
              </a:rPr>
              <a:t>the</a:t>
            </a:r>
            <a:r>
              <a:rPr lang="fi-FI" b="0" dirty="0" smtClean="0">
                <a:solidFill>
                  <a:schemeClr val="accent1"/>
                </a:solidFill>
                <a:latin typeface="Georgia" panose="02040502050405020303" pitchFamily="18" charset="0"/>
              </a:rPr>
              <a:t> </a:t>
            </a:r>
            <a:r>
              <a:rPr lang="fi-FI" b="0" dirty="0" err="1" smtClean="0">
                <a:solidFill>
                  <a:schemeClr val="accent1"/>
                </a:solidFill>
                <a:latin typeface="Georgia" panose="02040502050405020303" pitchFamily="18" charset="0"/>
              </a:rPr>
              <a:t>completed</a:t>
            </a:r>
            <a:r>
              <a:rPr lang="fi-FI" b="0" dirty="0" smtClean="0">
                <a:solidFill>
                  <a:schemeClr val="accent1"/>
                </a:solidFill>
                <a:latin typeface="Georgia" panose="02040502050405020303" pitchFamily="18" charset="0"/>
              </a:rPr>
              <a:t> </a:t>
            </a:r>
            <a:r>
              <a:rPr lang="fi-FI" b="0" dirty="0" err="1" smtClean="0">
                <a:solidFill>
                  <a:schemeClr val="accent1"/>
                </a:solidFill>
                <a:latin typeface="Georgia" panose="02040502050405020303" pitchFamily="18" charset="0"/>
              </a:rPr>
              <a:t>self-evaluation</a:t>
            </a:r>
            <a:r>
              <a:rPr lang="fi-FI" b="0" dirty="0" smtClean="0">
                <a:solidFill>
                  <a:schemeClr val="accent1"/>
                </a:solidFill>
                <a:latin typeface="Georgia" panose="02040502050405020303" pitchFamily="18" charset="0"/>
              </a:rPr>
              <a:t> </a:t>
            </a:r>
            <a:r>
              <a:rPr lang="fi-FI" b="0" dirty="0" err="1" smtClean="0">
                <a:solidFill>
                  <a:schemeClr val="accent1"/>
                </a:solidFill>
                <a:latin typeface="Georgia" panose="02040502050405020303" pitchFamily="18" charset="0"/>
              </a:rPr>
              <a:t>report</a:t>
            </a:r>
            <a:r>
              <a:rPr lang="fi-FI" b="0" dirty="0" smtClean="0">
                <a:solidFill>
                  <a:schemeClr val="accent1"/>
                </a:solidFill>
                <a:latin typeface="Georgia" panose="02040502050405020303" pitchFamily="18" charset="0"/>
              </a:rPr>
              <a:t> in </a:t>
            </a:r>
            <a:r>
              <a:rPr lang="fi-FI" b="0" dirty="0" err="1" smtClean="0">
                <a:solidFill>
                  <a:schemeClr val="accent1"/>
                </a:solidFill>
                <a:latin typeface="Georgia" panose="02040502050405020303" pitchFamily="18" charset="0"/>
              </a:rPr>
              <a:t>Azerbaini</a:t>
            </a:r>
            <a:r>
              <a:rPr lang="fi-FI" b="0" dirty="0" smtClean="0">
                <a:solidFill>
                  <a:schemeClr val="accent1"/>
                </a:solidFill>
                <a:latin typeface="Georgia" panose="02040502050405020303" pitchFamily="18" charset="0"/>
              </a:rPr>
              <a:t> </a:t>
            </a:r>
            <a:r>
              <a:rPr lang="fi-FI" b="0" dirty="0" err="1" smtClean="0">
                <a:solidFill>
                  <a:schemeClr val="accent1"/>
                </a:solidFill>
                <a:latin typeface="Georgia" panose="02040502050405020303" pitchFamily="18" charset="0"/>
              </a:rPr>
              <a:t>or</a:t>
            </a:r>
            <a:r>
              <a:rPr lang="fi-FI" b="0" dirty="0" smtClean="0">
                <a:solidFill>
                  <a:schemeClr val="accent1"/>
                </a:solidFill>
                <a:latin typeface="Georgia" panose="02040502050405020303" pitchFamily="18" charset="0"/>
              </a:rPr>
              <a:t> in English</a:t>
            </a:r>
          </a:p>
          <a:p>
            <a:endParaRPr lang="fi-FI" b="0" dirty="0" smtClean="0">
              <a:solidFill>
                <a:schemeClr val="accent1"/>
              </a:solidFill>
              <a:latin typeface="Georgia" panose="02040502050405020303" pitchFamily="18" charset="0"/>
            </a:endParaRPr>
          </a:p>
          <a:p>
            <a:pPr marL="342900" indent="-342900">
              <a:buFont typeface="Arial" panose="020B0604020202020204" pitchFamily="34" charset="0"/>
              <a:buChar char="•"/>
            </a:pPr>
            <a:r>
              <a:rPr lang="fi-FI" b="0" dirty="0" smtClean="0">
                <a:latin typeface="Georgia" panose="02040502050405020303" pitchFamily="18" charset="0"/>
              </a:rPr>
              <a:t>And </a:t>
            </a:r>
            <a:r>
              <a:rPr lang="fi-FI" b="0" dirty="0" err="1" smtClean="0">
                <a:latin typeface="Georgia" panose="02040502050405020303" pitchFamily="18" charset="0"/>
              </a:rPr>
              <a:t>Twinning</a:t>
            </a:r>
            <a:r>
              <a:rPr lang="fi-FI" b="0" dirty="0" smtClean="0">
                <a:latin typeface="Georgia" panose="02040502050405020303" pitchFamily="18" charset="0"/>
              </a:rPr>
              <a:t> Project Team </a:t>
            </a:r>
            <a:r>
              <a:rPr lang="fi-FI" b="0" dirty="0" err="1" smtClean="0">
                <a:latin typeface="Georgia" panose="02040502050405020303" pitchFamily="18" charset="0"/>
              </a:rPr>
              <a:t>arranges</a:t>
            </a:r>
            <a:r>
              <a:rPr lang="fi-FI" b="0" dirty="0" smtClean="0">
                <a:latin typeface="Georgia" panose="02040502050405020303" pitchFamily="18" charset="0"/>
              </a:rPr>
              <a:t> </a:t>
            </a:r>
            <a:r>
              <a:rPr lang="fi-FI" b="0" dirty="0" err="1" smtClean="0">
                <a:latin typeface="Georgia" panose="02040502050405020303" pitchFamily="18" charset="0"/>
              </a:rPr>
              <a:t>translation</a:t>
            </a:r>
            <a:r>
              <a:rPr lang="fi-FI" b="0" dirty="0" smtClean="0">
                <a:latin typeface="Georgia" panose="02040502050405020303" pitchFamily="18" charset="0"/>
              </a:rPr>
              <a:t> </a:t>
            </a:r>
            <a:r>
              <a:rPr lang="fi-FI" b="0" dirty="0" err="1" smtClean="0">
                <a:latin typeface="Georgia" panose="02040502050405020303" pitchFamily="18" charset="0"/>
              </a:rPr>
              <a:t>if</a:t>
            </a:r>
            <a:r>
              <a:rPr lang="fi-FI" b="0" dirty="0" smtClean="0">
                <a:latin typeface="Georgia" panose="02040502050405020303" pitchFamily="18" charset="0"/>
              </a:rPr>
              <a:t> </a:t>
            </a:r>
            <a:r>
              <a:rPr lang="fi-FI" b="0" dirty="0" err="1" smtClean="0">
                <a:latin typeface="Georgia" panose="02040502050405020303" pitchFamily="18" charset="0"/>
              </a:rPr>
              <a:t>requested</a:t>
            </a:r>
            <a:endParaRPr lang="fi-FI" b="0" dirty="0" smtClean="0">
              <a:latin typeface="Georgia" panose="02040502050405020303" pitchFamily="18" charset="0"/>
            </a:endParaRPr>
          </a:p>
          <a:p>
            <a:endParaRPr lang="fi-FI" b="0" dirty="0">
              <a:latin typeface="Georgia" panose="02040502050405020303" pitchFamily="18" charset="0"/>
            </a:endParaRPr>
          </a:p>
          <a:p>
            <a:pPr marL="342900" indent="-342900">
              <a:buFont typeface="Arial" panose="020B0604020202020204" pitchFamily="34" charset="0"/>
              <a:buChar char="•"/>
            </a:pPr>
            <a:r>
              <a:rPr lang="fi-FI" b="0" dirty="0" err="1" smtClean="0">
                <a:latin typeface="Georgia" panose="02040502050405020303" pitchFamily="18" charset="0"/>
              </a:rPr>
              <a:t>The</a:t>
            </a:r>
            <a:r>
              <a:rPr lang="fi-FI" b="0" dirty="0" smtClean="0">
                <a:latin typeface="Georgia" panose="02040502050405020303" pitchFamily="18" charset="0"/>
              </a:rPr>
              <a:t> </a:t>
            </a:r>
            <a:r>
              <a:rPr lang="fi-FI" b="0" dirty="0" err="1" smtClean="0">
                <a:latin typeface="Georgia" panose="02040502050405020303" pitchFamily="18" charset="0"/>
              </a:rPr>
              <a:t>upcoming</a:t>
            </a:r>
            <a:r>
              <a:rPr lang="fi-FI" b="0" dirty="0" smtClean="0">
                <a:latin typeface="Georgia" panose="02040502050405020303" pitchFamily="18" charset="0"/>
              </a:rPr>
              <a:t> </a:t>
            </a:r>
            <a:r>
              <a:rPr lang="fi-FI" b="0" dirty="0" err="1" smtClean="0">
                <a:latin typeface="Georgia" panose="02040502050405020303" pitchFamily="18" charset="0"/>
              </a:rPr>
              <a:t>evaluation</a:t>
            </a:r>
            <a:r>
              <a:rPr lang="fi-FI" b="0" dirty="0" smtClean="0">
                <a:latin typeface="Georgia" panose="02040502050405020303" pitchFamily="18" charset="0"/>
              </a:rPr>
              <a:t> team </a:t>
            </a:r>
            <a:r>
              <a:rPr lang="fi-FI" b="0" dirty="0" err="1" smtClean="0">
                <a:latin typeface="Georgia" panose="02040502050405020303" pitchFamily="18" charset="0"/>
              </a:rPr>
              <a:t>shall</a:t>
            </a:r>
            <a:r>
              <a:rPr lang="fi-FI" b="0" dirty="0" smtClean="0">
                <a:latin typeface="Georgia" panose="02040502050405020303" pitchFamily="18" charset="0"/>
              </a:rPr>
              <a:t> </a:t>
            </a:r>
            <a:r>
              <a:rPr lang="fi-FI" b="0" dirty="0" err="1" smtClean="0">
                <a:latin typeface="Georgia" panose="02040502050405020303" pitchFamily="18" charset="0"/>
              </a:rPr>
              <a:t>work</a:t>
            </a:r>
            <a:r>
              <a:rPr lang="fi-FI" b="0" dirty="0" smtClean="0">
                <a:latin typeface="Georgia" panose="02040502050405020303" pitchFamily="18" charset="0"/>
              </a:rPr>
              <a:t> in English; </a:t>
            </a:r>
            <a:r>
              <a:rPr lang="fi-FI" b="0" dirty="0" err="1" smtClean="0">
                <a:latin typeface="Georgia" panose="02040502050405020303" pitchFamily="18" charset="0"/>
              </a:rPr>
              <a:t>however</a:t>
            </a:r>
            <a:r>
              <a:rPr lang="fi-FI" b="0" dirty="0" smtClean="0">
                <a:latin typeface="Georgia" panose="02040502050405020303" pitchFamily="18" charset="0"/>
              </a:rPr>
              <a:t>, </a:t>
            </a:r>
            <a:r>
              <a:rPr lang="fi-FI" b="0" dirty="0" err="1" smtClean="0">
                <a:latin typeface="Georgia" panose="02040502050405020303" pitchFamily="18" charset="0"/>
              </a:rPr>
              <a:t>there</a:t>
            </a:r>
            <a:r>
              <a:rPr lang="fi-FI" b="0" dirty="0">
                <a:latin typeface="Georgia" panose="02040502050405020303" pitchFamily="18" charset="0"/>
              </a:rPr>
              <a:t> </a:t>
            </a:r>
            <a:r>
              <a:rPr lang="fi-FI" b="0" dirty="0" err="1" smtClean="0">
                <a:latin typeface="Georgia" panose="02040502050405020303" pitchFamily="18" charset="0"/>
              </a:rPr>
              <a:t>will</a:t>
            </a:r>
            <a:r>
              <a:rPr lang="fi-FI" b="0" dirty="0" smtClean="0">
                <a:latin typeface="Georgia" panose="02040502050405020303" pitchFamily="18" charset="0"/>
              </a:rPr>
              <a:t> </a:t>
            </a:r>
            <a:r>
              <a:rPr lang="fi-FI" b="0" dirty="0" err="1" smtClean="0">
                <a:latin typeface="Georgia" panose="02040502050405020303" pitchFamily="18" charset="0"/>
              </a:rPr>
              <a:t>be</a:t>
            </a:r>
            <a:r>
              <a:rPr lang="fi-FI" b="0" dirty="0" smtClean="0">
                <a:latin typeface="Georgia" panose="02040502050405020303" pitchFamily="18" charset="0"/>
              </a:rPr>
              <a:t> </a:t>
            </a:r>
            <a:r>
              <a:rPr lang="fi-FI" b="0" dirty="0" err="1" smtClean="0">
                <a:latin typeface="Georgia" panose="02040502050405020303" pitchFamily="18" charset="0"/>
              </a:rPr>
              <a:t>interpreter</a:t>
            </a:r>
            <a:r>
              <a:rPr lang="fi-FI" b="0" dirty="0" smtClean="0">
                <a:latin typeface="Georgia" panose="02040502050405020303" pitchFamily="18" charset="0"/>
              </a:rPr>
              <a:t> </a:t>
            </a:r>
            <a:r>
              <a:rPr lang="fi-FI" b="0" dirty="0" err="1" smtClean="0">
                <a:latin typeface="Georgia" panose="02040502050405020303" pitchFamily="18" charset="0"/>
              </a:rPr>
              <a:t>available</a:t>
            </a:r>
            <a:r>
              <a:rPr lang="fi-FI" b="0" dirty="0" smtClean="0">
                <a:latin typeface="Georgia" panose="02040502050405020303" pitchFamily="18" charset="0"/>
              </a:rPr>
              <a:t> </a:t>
            </a:r>
            <a:r>
              <a:rPr lang="fi-FI" b="0" dirty="0" err="1" smtClean="0">
                <a:latin typeface="Georgia" panose="02040502050405020303" pitchFamily="18" charset="0"/>
              </a:rPr>
              <a:t>during</a:t>
            </a:r>
            <a:r>
              <a:rPr lang="fi-FI" b="0" dirty="0" smtClean="0">
                <a:latin typeface="Georgia" panose="02040502050405020303" pitchFamily="18" charset="0"/>
              </a:rPr>
              <a:t> </a:t>
            </a:r>
            <a:r>
              <a:rPr lang="fi-FI" b="0" dirty="0" err="1" smtClean="0">
                <a:latin typeface="Georgia" panose="02040502050405020303" pitchFamily="18" charset="0"/>
              </a:rPr>
              <a:t>the</a:t>
            </a:r>
            <a:r>
              <a:rPr lang="fi-FI" b="0" dirty="0" smtClean="0">
                <a:latin typeface="Georgia" panose="02040502050405020303" pitchFamily="18" charset="0"/>
              </a:rPr>
              <a:t> </a:t>
            </a:r>
            <a:r>
              <a:rPr lang="fi-FI" b="0" dirty="0" err="1" smtClean="0">
                <a:latin typeface="Georgia" panose="02040502050405020303" pitchFamily="18" charset="0"/>
              </a:rPr>
              <a:t>site</a:t>
            </a:r>
            <a:r>
              <a:rPr lang="fi-FI" b="0" dirty="0" smtClean="0">
                <a:latin typeface="Georgia" panose="02040502050405020303" pitchFamily="18" charset="0"/>
              </a:rPr>
              <a:t> </a:t>
            </a:r>
            <a:r>
              <a:rPr lang="fi-FI" b="0" dirty="0" err="1" smtClean="0">
                <a:latin typeface="Georgia" panose="02040502050405020303" pitchFamily="18" charset="0"/>
              </a:rPr>
              <a:t>visit</a:t>
            </a:r>
            <a:r>
              <a:rPr lang="fi-FI" b="0" dirty="0" smtClean="0">
                <a:latin typeface="Georgia" panose="02040502050405020303" pitchFamily="18" charset="0"/>
              </a:rPr>
              <a:t> </a:t>
            </a:r>
            <a:r>
              <a:rPr lang="fi-FI" b="0" dirty="0" err="1" smtClean="0">
                <a:latin typeface="Georgia" panose="02040502050405020303" pitchFamily="18" charset="0"/>
              </a:rPr>
              <a:t>interviews</a:t>
            </a:r>
            <a:endParaRPr lang="fi-FI" b="0" dirty="0">
              <a:latin typeface="Georgia" panose="02040502050405020303" pitchFamily="18" charset="0"/>
            </a:endParaRPr>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23.11.2016</a:t>
            </a:fld>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20</a:t>
            </a:fld>
            <a:endParaRPr lang="fi-FI" dirty="0"/>
          </a:p>
        </p:txBody>
      </p:sp>
    </p:spTree>
    <p:extLst>
      <p:ext uri="{BB962C8B-B14F-4D97-AF65-F5344CB8AC3E}">
        <p14:creationId xmlns:p14="http://schemas.microsoft.com/office/powerpoint/2010/main" val="205794199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algn="ctr"/>
            <a:r>
              <a:rPr lang="fi-FI" sz="4400" dirty="0" smtClean="0"/>
              <a:t>THANK YOU FOR YOUR PARTICIPATION!</a:t>
            </a:r>
            <a:br>
              <a:rPr lang="fi-FI" sz="4400" dirty="0" smtClean="0"/>
            </a:br>
            <a:r>
              <a:rPr lang="fi-FI" sz="4400" dirty="0"/>
              <a:t/>
            </a:r>
            <a:br>
              <a:rPr lang="fi-FI" sz="4400" dirty="0"/>
            </a:br>
            <a:r>
              <a:rPr lang="fi-FI" sz="4400" dirty="0" smtClean="0">
                <a:solidFill>
                  <a:schemeClr val="tx1"/>
                </a:solidFill>
                <a:hlinkClick r:id="rId2"/>
              </a:rPr>
              <a:t>helka.kekalainen</a:t>
            </a:r>
            <a:r>
              <a:rPr lang="fi-FI" sz="4400" dirty="0" smtClean="0">
                <a:hlinkClick r:id="rId2"/>
              </a:rPr>
              <a:t>@karvi.fi</a:t>
            </a:r>
            <a:r>
              <a:rPr lang="fi-FI" sz="4400" dirty="0" smtClean="0"/>
              <a:t/>
            </a:r>
            <a:br>
              <a:rPr lang="fi-FI" sz="4400" dirty="0" smtClean="0"/>
            </a:br>
            <a:r>
              <a:rPr lang="fi-FI" sz="4400" dirty="0" smtClean="0"/>
              <a:t/>
            </a:r>
            <a:br>
              <a:rPr lang="fi-FI" sz="4400" dirty="0" smtClean="0"/>
            </a:br>
            <a:r>
              <a:rPr lang="fi-FI" sz="4400" dirty="0" smtClean="0">
                <a:hlinkClick r:id="rId3"/>
              </a:rPr>
              <a:t>kati.isoaho@karvi.fi</a:t>
            </a:r>
            <a:r>
              <a:rPr lang="fi-FI" sz="4400" dirty="0" smtClean="0"/>
              <a:t/>
            </a:r>
            <a:br>
              <a:rPr lang="fi-FI" sz="4400" dirty="0" smtClean="0"/>
            </a:br>
            <a:endParaRPr lang="fi-FI" sz="4400" dirty="0"/>
          </a:p>
        </p:txBody>
      </p:sp>
    </p:spTree>
    <p:extLst>
      <p:ext uri="{BB962C8B-B14F-4D97-AF65-F5344CB8AC3E}">
        <p14:creationId xmlns:p14="http://schemas.microsoft.com/office/powerpoint/2010/main" val="405922956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12762" y="256658"/>
            <a:ext cx="8047037" cy="1195798"/>
          </a:xfrm>
        </p:spPr>
        <p:txBody>
          <a:bodyPr/>
          <a:lstStyle/>
          <a:p>
            <a:r>
              <a:rPr lang="fi-FI" sz="3200" dirty="0" smtClean="0">
                <a:latin typeface="Georgia" panose="02040502050405020303" pitchFamily="18" charset="0"/>
              </a:rPr>
              <a:t>THE PURPOSE OF SELF-EVALUATION</a:t>
            </a:r>
            <a:endParaRPr lang="fi-FI" sz="3200" dirty="0">
              <a:latin typeface="Georgia" panose="02040502050405020303" pitchFamily="18" charset="0"/>
            </a:endParaRPr>
          </a:p>
        </p:txBody>
      </p:sp>
      <p:sp>
        <p:nvSpPr>
          <p:cNvPr id="3" name="Content Placeholder 2"/>
          <p:cNvSpPr>
            <a:spLocks noGrp="1"/>
          </p:cNvSpPr>
          <p:nvPr>
            <p:ph sz="quarter" idx="14"/>
          </p:nvPr>
        </p:nvSpPr>
        <p:spPr>
          <a:xfrm>
            <a:off x="512763" y="993414"/>
            <a:ext cx="8047037" cy="4753652"/>
          </a:xfrm>
        </p:spPr>
        <p:txBody>
          <a:bodyPr/>
          <a:lstStyle/>
          <a:p>
            <a:pPr marL="342900" indent="-342900">
              <a:buFont typeface="Wingdings" panose="05000000000000000000" pitchFamily="2" charset="2"/>
              <a:buChar char="§"/>
            </a:pPr>
            <a:r>
              <a:rPr lang="fi-FI" sz="2000" dirty="0" err="1" smtClean="0">
                <a:solidFill>
                  <a:srgbClr val="0070C0"/>
                </a:solidFill>
                <a:latin typeface="Georgia" panose="02040502050405020303" pitchFamily="18" charset="0"/>
              </a:rPr>
              <a:t>Self-evaluation</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report</a:t>
            </a:r>
            <a:r>
              <a:rPr lang="fi-FI" sz="2000" dirty="0" smtClean="0">
                <a:solidFill>
                  <a:srgbClr val="0070C0"/>
                </a:solidFill>
                <a:latin typeface="Georgia" panose="02040502050405020303" pitchFamily="18" charset="0"/>
              </a:rPr>
              <a:t> is a </a:t>
            </a:r>
            <a:r>
              <a:rPr lang="fi-FI" sz="2000" dirty="0" err="1" smtClean="0">
                <a:solidFill>
                  <a:srgbClr val="0070C0"/>
                </a:solidFill>
                <a:latin typeface="Georgia" panose="02040502050405020303" pitchFamily="18" charset="0"/>
              </a:rPr>
              <a:t>key</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material</a:t>
            </a:r>
            <a:r>
              <a:rPr lang="fi-FI" sz="2000" dirty="0" smtClean="0">
                <a:solidFill>
                  <a:srgbClr val="0070C0"/>
                </a:solidFill>
                <a:latin typeface="Georgia" panose="02040502050405020303" pitchFamily="18" charset="0"/>
              </a:rPr>
              <a:t> for </a:t>
            </a:r>
            <a:r>
              <a:rPr lang="fi-FI" sz="2000" dirty="0" err="1" smtClean="0">
                <a:solidFill>
                  <a:srgbClr val="0070C0"/>
                </a:solidFill>
                <a:latin typeface="Georgia" panose="02040502050405020303" pitchFamily="18" charset="0"/>
              </a:rPr>
              <a:t>the</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evaluation</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group</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prior</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the</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site</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visit</a:t>
            </a:r>
            <a:endParaRPr lang="fi-FI" sz="2000" dirty="0" smtClean="0">
              <a:solidFill>
                <a:srgbClr val="0070C0"/>
              </a:solidFill>
              <a:latin typeface="Georgia" panose="02040502050405020303" pitchFamily="18" charset="0"/>
            </a:endParaRPr>
          </a:p>
          <a:p>
            <a:pPr marL="342900" indent="-342900">
              <a:buFont typeface="Wingdings" panose="05000000000000000000" pitchFamily="2" charset="2"/>
              <a:buChar char="§"/>
            </a:pPr>
            <a:endParaRPr lang="fi-FI" sz="2000" dirty="0" smtClean="0">
              <a:solidFill>
                <a:srgbClr val="0070C0"/>
              </a:solidFill>
              <a:latin typeface="Georgia" panose="02040502050405020303" pitchFamily="18" charset="0"/>
            </a:endParaRPr>
          </a:p>
          <a:p>
            <a:pPr marL="342900" indent="-342900">
              <a:buFont typeface="Wingdings" panose="05000000000000000000" pitchFamily="2" charset="2"/>
              <a:buChar char="§"/>
            </a:pPr>
            <a:r>
              <a:rPr lang="fi-FI" sz="2000" dirty="0" err="1" smtClean="0">
                <a:solidFill>
                  <a:srgbClr val="0070C0"/>
                </a:solidFill>
                <a:latin typeface="Georgia" panose="02040502050405020303" pitchFamily="18" charset="0"/>
              </a:rPr>
              <a:t>Self-evaluation</a:t>
            </a:r>
            <a:r>
              <a:rPr lang="fi-FI" sz="2000" dirty="0" smtClean="0">
                <a:solidFill>
                  <a:srgbClr val="0070C0"/>
                </a:solidFill>
                <a:latin typeface="Georgia" panose="02040502050405020303" pitchFamily="18" charset="0"/>
              </a:rPr>
              <a:t> </a:t>
            </a:r>
            <a:r>
              <a:rPr lang="fi-FI" sz="2000" dirty="0">
                <a:solidFill>
                  <a:srgbClr val="0070C0"/>
                </a:solidFill>
                <a:latin typeface="Georgia" panose="02040502050405020303" pitchFamily="18" charset="0"/>
              </a:rPr>
              <a:t>is </a:t>
            </a:r>
            <a:r>
              <a:rPr lang="fi-FI" sz="2000" dirty="0" err="1">
                <a:solidFill>
                  <a:srgbClr val="0070C0"/>
                </a:solidFill>
                <a:latin typeface="Georgia" panose="02040502050405020303" pitchFamily="18" charset="0"/>
              </a:rPr>
              <a:t>often</a:t>
            </a:r>
            <a:r>
              <a:rPr lang="fi-FI" sz="2000" dirty="0">
                <a:solidFill>
                  <a:srgbClr val="0070C0"/>
                </a:solidFill>
                <a:latin typeface="Georgia" panose="02040502050405020303" pitchFamily="18" charset="0"/>
              </a:rPr>
              <a:t> </a:t>
            </a:r>
            <a:r>
              <a:rPr lang="fi-FI" sz="2000" dirty="0" err="1">
                <a:solidFill>
                  <a:srgbClr val="0070C0"/>
                </a:solidFill>
                <a:latin typeface="Georgia" panose="02040502050405020303" pitchFamily="18" charset="0"/>
              </a:rPr>
              <a:t>the</a:t>
            </a:r>
            <a:r>
              <a:rPr lang="fi-FI" sz="2000" dirty="0">
                <a:solidFill>
                  <a:srgbClr val="0070C0"/>
                </a:solidFill>
                <a:latin typeface="Georgia" panose="02040502050405020303" pitchFamily="18" charset="0"/>
              </a:rPr>
              <a:t> </a:t>
            </a:r>
            <a:r>
              <a:rPr lang="fi-FI" sz="2000" dirty="0" err="1">
                <a:solidFill>
                  <a:srgbClr val="0070C0"/>
                </a:solidFill>
                <a:latin typeface="Georgia" panose="02040502050405020303" pitchFamily="18" charset="0"/>
              </a:rPr>
              <a:t>most</a:t>
            </a:r>
            <a:r>
              <a:rPr lang="fi-FI" sz="2000" dirty="0">
                <a:solidFill>
                  <a:srgbClr val="0070C0"/>
                </a:solidFill>
                <a:latin typeface="Georgia" panose="02040502050405020303" pitchFamily="18" charset="0"/>
              </a:rPr>
              <a:t> </a:t>
            </a:r>
            <a:r>
              <a:rPr lang="fi-FI" sz="2000" dirty="0" err="1">
                <a:solidFill>
                  <a:srgbClr val="0070C0"/>
                </a:solidFill>
                <a:latin typeface="Georgia" panose="02040502050405020303" pitchFamily="18" charset="0"/>
              </a:rPr>
              <a:t>valuable</a:t>
            </a:r>
            <a:r>
              <a:rPr lang="fi-FI" sz="2000" dirty="0">
                <a:solidFill>
                  <a:srgbClr val="0070C0"/>
                </a:solidFill>
                <a:latin typeface="Georgia" panose="02040502050405020303" pitchFamily="18" charset="0"/>
              </a:rPr>
              <a:t> </a:t>
            </a:r>
            <a:r>
              <a:rPr lang="fi-FI" sz="2000" dirty="0" err="1">
                <a:solidFill>
                  <a:srgbClr val="0070C0"/>
                </a:solidFill>
                <a:latin typeface="Georgia" panose="02040502050405020303" pitchFamily="18" charset="0"/>
              </a:rPr>
              <a:t>part</a:t>
            </a:r>
            <a:r>
              <a:rPr lang="fi-FI" sz="2000" dirty="0">
                <a:solidFill>
                  <a:srgbClr val="0070C0"/>
                </a:solidFill>
                <a:latin typeface="Georgia" panose="02040502050405020303" pitchFamily="18" charset="0"/>
              </a:rPr>
              <a:t> of </a:t>
            </a:r>
            <a:r>
              <a:rPr lang="fi-FI" sz="2000" dirty="0" err="1">
                <a:solidFill>
                  <a:srgbClr val="0070C0"/>
                </a:solidFill>
                <a:latin typeface="Georgia" panose="02040502050405020303" pitchFamily="18" charset="0"/>
              </a:rPr>
              <a:t>the</a:t>
            </a:r>
            <a:r>
              <a:rPr lang="fi-FI" sz="2000" dirty="0">
                <a:solidFill>
                  <a:srgbClr val="0070C0"/>
                </a:solidFill>
                <a:latin typeface="Georgia" panose="02040502050405020303" pitchFamily="18" charset="0"/>
              </a:rPr>
              <a:t> </a:t>
            </a:r>
            <a:r>
              <a:rPr lang="fi-FI" sz="2000" dirty="0" err="1">
                <a:solidFill>
                  <a:srgbClr val="0070C0"/>
                </a:solidFill>
                <a:latin typeface="Georgia" panose="02040502050405020303" pitchFamily="18" charset="0"/>
              </a:rPr>
              <a:t>whole</a:t>
            </a:r>
            <a:r>
              <a:rPr lang="fi-FI" sz="2000" dirty="0">
                <a:solidFill>
                  <a:srgbClr val="0070C0"/>
                </a:solidFill>
                <a:latin typeface="Georgia" panose="02040502050405020303" pitchFamily="18" charset="0"/>
              </a:rPr>
              <a:t> </a:t>
            </a:r>
            <a:r>
              <a:rPr lang="fi-FI" sz="2000" dirty="0" err="1">
                <a:solidFill>
                  <a:srgbClr val="0070C0"/>
                </a:solidFill>
                <a:latin typeface="Georgia" panose="02040502050405020303" pitchFamily="18" charset="0"/>
              </a:rPr>
              <a:t>evaluation</a:t>
            </a:r>
            <a:r>
              <a:rPr lang="fi-FI" sz="2000" dirty="0">
                <a:solidFill>
                  <a:srgbClr val="0070C0"/>
                </a:solidFill>
                <a:latin typeface="Georgia" panose="02040502050405020303" pitchFamily="18" charset="0"/>
              </a:rPr>
              <a:t> </a:t>
            </a:r>
            <a:r>
              <a:rPr lang="fi-FI" sz="2000" dirty="0" err="1">
                <a:solidFill>
                  <a:srgbClr val="0070C0"/>
                </a:solidFill>
                <a:latin typeface="Georgia" panose="02040502050405020303" pitchFamily="18" charset="0"/>
              </a:rPr>
              <a:t>process</a:t>
            </a:r>
            <a:r>
              <a:rPr lang="fi-FI" sz="2000" dirty="0">
                <a:solidFill>
                  <a:srgbClr val="0070C0"/>
                </a:solidFill>
                <a:latin typeface="Georgia" panose="02040502050405020303" pitchFamily="18" charset="0"/>
              </a:rPr>
              <a:t> for </a:t>
            </a:r>
            <a:r>
              <a:rPr lang="fi-FI" sz="2000" dirty="0" err="1">
                <a:solidFill>
                  <a:srgbClr val="0070C0"/>
                </a:solidFill>
                <a:latin typeface="Georgia" panose="02040502050405020303" pitchFamily="18" charset="0"/>
              </a:rPr>
              <a:t>the</a:t>
            </a:r>
            <a:r>
              <a:rPr lang="fi-FI" sz="2000" dirty="0">
                <a:solidFill>
                  <a:srgbClr val="0070C0"/>
                </a:solidFill>
                <a:latin typeface="Georgia" panose="02040502050405020303" pitchFamily="18" charset="0"/>
              </a:rPr>
              <a:t> </a:t>
            </a:r>
            <a:r>
              <a:rPr lang="fi-FI" sz="2000" dirty="0" err="1">
                <a:solidFill>
                  <a:srgbClr val="0070C0"/>
                </a:solidFill>
                <a:latin typeface="Georgia" panose="02040502050405020303" pitchFamily="18" charset="0"/>
              </a:rPr>
              <a:t>institution</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Shared</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discussions</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rising</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the</a:t>
            </a:r>
            <a:r>
              <a:rPr lang="fi-FI" sz="2000" dirty="0" smtClean="0">
                <a:solidFill>
                  <a:srgbClr val="0070C0"/>
                </a:solidFill>
                <a:latin typeface="Georgia" panose="02040502050405020303" pitchFamily="18" charset="0"/>
              </a:rPr>
              <a:t> </a:t>
            </a:r>
            <a:r>
              <a:rPr lang="fi-FI" sz="2000" dirty="0" err="1" smtClean="0">
                <a:solidFill>
                  <a:srgbClr val="0070C0"/>
                </a:solidFill>
                <a:latin typeface="Georgia" panose="02040502050405020303" pitchFamily="18" charset="0"/>
              </a:rPr>
              <a:t>quality</a:t>
            </a:r>
            <a:r>
              <a:rPr lang="fi-FI" sz="2000" dirty="0" smtClean="0">
                <a:solidFill>
                  <a:srgbClr val="0070C0"/>
                </a:solidFill>
                <a:latin typeface="Georgia" panose="02040502050405020303" pitchFamily="18" charset="0"/>
              </a:rPr>
              <a:t> culture)</a:t>
            </a:r>
          </a:p>
          <a:p>
            <a:endParaRPr lang="fi-FI" sz="2000" dirty="0" smtClean="0">
              <a:solidFill>
                <a:srgbClr val="0070C0"/>
              </a:solidFill>
              <a:latin typeface="Georgia" panose="02040502050405020303" pitchFamily="18" charset="0"/>
            </a:endParaRPr>
          </a:p>
          <a:p>
            <a:pPr marL="342900" indent="-342900">
              <a:buFont typeface="Wingdings" panose="05000000000000000000" pitchFamily="2" charset="2"/>
              <a:buChar char="§"/>
            </a:pPr>
            <a:r>
              <a:rPr lang="fi-FI" sz="2000" dirty="0" err="1" smtClean="0">
                <a:latin typeface="Georgia" panose="02040502050405020303" pitchFamily="18" charset="0"/>
              </a:rPr>
              <a:t>Remember</a:t>
            </a:r>
            <a:r>
              <a:rPr lang="fi-FI" sz="2000" dirty="0" smtClean="0">
                <a:latin typeface="Georgia" panose="02040502050405020303" pitchFamily="18" charset="0"/>
              </a:rPr>
              <a:t> </a:t>
            </a:r>
            <a:r>
              <a:rPr lang="fi-FI" sz="2000" dirty="0" err="1" smtClean="0">
                <a:latin typeface="Georgia" panose="02040502050405020303" pitchFamily="18" charset="0"/>
              </a:rPr>
              <a:t>that</a:t>
            </a:r>
            <a:r>
              <a:rPr lang="fi-FI" sz="2000" dirty="0" smtClean="0">
                <a:latin typeface="Georgia" panose="02040502050405020303" pitchFamily="18" charset="0"/>
              </a:rPr>
              <a:t> </a:t>
            </a:r>
            <a:r>
              <a:rPr lang="fi-FI" sz="2000" dirty="0" err="1">
                <a:latin typeface="Georgia" panose="02040502050405020303" pitchFamily="18" charset="0"/>
              </a:rPr>
              <a:t>y</a:t>
            </a:r>
            <a:r>
              <a:rPr lang="fi-FI" sz="2000" dirty="0" err="1" smtClean="0">
                <a:latin typeface="Georgia" panose="02040502050405020303" pitchFamily="18" charset="0"/>
              </a:rPr>
              <a:t>ou</a:t>
            </a:r>
            <a:r>
              <a:rPr lang="fi-FI" sz="2000" dirty="0" smtClean="0">
                <a:latin typeface="Georgia" panose="02040502050405020303" pitchFamily="18" charset="0"/>
              </a:rPr>
              <a:t> </a:t>
            </a:r>
            <a:r>
              <a:rPr lang="fi-FI" sz="2000" dirty="0" err="1" smtClean="0">
                <a:latin typeface="Georgia" panose="02040502050405020303" pitchFamily="18" charset="0"/>
              </a:rPr>
              <a:t>will</a:t>
            </a:r>
            <a:r>
              <a:rPr lang="fi-FI" sz="2000" dirty="0" smtClean="0">
                <a:latin typeface="Georgia" panose="02040502050405020303" pitchFamily="18" charset="0"/>
              </a:rPr>
              <a:t> </a:t>
            </a:r>
            <a:r>
              <a:rPr lang="fi-FI" sz="2000" dirty="0" err="1" smtClean="0">
                <a:latin typeface="Georgia" panose="02040502050405020303" pitchFamily="18" charset="0"/>
              </a:rPr>
              <a:t>do</a:t>
            </a:r>
            <a:r>
              <a:rPr lang="fi-FI" sz="2000" dirty="0" smtClean="0">
                <a:latin typeface="Georgia" panose="02040502050405020303" pitchFamily="18" charset="0"/>
              </a:rPr>
              <a:t> </a:t>
            </a:r>
            <a:r>
              <a:rPr lang="fi-FI" sz="2000" dirty="0" err="1" smtClean="0">
                <a:latin typeface="Georgia" panose="02040502050405020303" pitchFamily="18" charset="0"/>
              </a:rPr>
              <a:t>this</a:t>
            </a:r>
            <a:r>
              <a:rPr lang="fi-FI" sz="2000" dirty="0" smtClean="0">
                <a:latin typeface="Georgia" panose="02040502050405020303" pitchFamily="18" charset="0"/>
              </a:rPr>
              <a:t> </a:t>
            </a:r>
            <a:r>
              <a:rPr lang="fi-FI" sz="2000" dirty="0" err="1" smtClean="0">
                <a:latin typeface="Georgia" panose="02040502050405020303" pitchFamily="18" charset="0"/>
              </a:rPr>
              <a:t>part</a:t>
            </a:r>
            <a:r>
              <a:rPr lang="fi-FI" sz="2000" dirty="0" smtClean="0">
                <a:latin typeface="Georgia" panose="02040502050405020303" pitchFamily="18" charset="0"/>
              </a:rPr>
              <a:t> for </a:t>
            </a:r>
            <a:r>
              <a:rPr lang="fi-FI" sz="2000" dirty="0" err="1" smtClean="0">
                <a:latin typeface="Georgia" panose="02040502050405020303" pitchFamily="18" charset="0"/>
              </a:rPr>
              <a:t>your</a:t>
            </a:r>
            <a:r>
              <a:rPr lang="fi-FI" sz="2000" dirty="0" smtClean="0">
                <a:latin typeface="Georgia" panose="02040502050405020303" pitchFamily="18" charset="0"/>
              </a:rPr>
              <a:t> </a:t>
            </a:r>
            <a:r>
              <a:rPr lang="fi-FI" sz="2000" dirty="0" err="1" smtClean="0">
                <a:latin typeface="Georgia" panose="02040502050405020303" pitchFamily="18" charset="0"/>
              </a:rPr>
              <a:t>own</a:t>
            </a:r>
            <a:r>
              <a:rPr lang="fi-FI" sz="2000" dirty="0" smtClean="0">
                <a:latin typeface="Georgia" panose="02040502050405020303" pitchFamily="18" charset="0"/>
              </a:rPr>
              <a:t> </a:t>
            </a:r>
            <a:r>
              <a:rPr lang="fi-FI" sz="2000" dirty="0" err="1" smtClean="0">
                <a:latin typeface="Georgia" panose="02040502050405020303" pitchFamily="18" charset="0"/>
              </a:rPr>
              <a:t>development</a:t>
            </a:r>
            <a:r>
              <a:rPr lang="fi-FI" sz="2000" dirty="0" smtClean="0">
                <a:latin typeface="Georgia" panose="02040502050405020303" pitchFamily="18" charset="0"/>
              </a:rPr>
              <a:t> </a:t>
            </a:r>
            <a:r>
              <a:rPr lang="fi-FI" sz="2000" dirty="0" err="1" smtClean="0">
                <a:latin typeface="Georgia" panose="02040502050405020303" pitchFamily="18" charset="0"/>
              </a:rPr>
              <a:t>work</a:t>
            </a:r>
            <a:endParaRPr lang="fi-FI" sz="2000" dirty="0" smtClean="0">
              <a:latin typeface="Georgia" panose="02040502050405020303" pitchFamily="18" charset="0"/>
            </a:endParaRPr>
          </a:p>
          <a:p>
            <a:pPr marL="342900" indent="-342900">
              <a:buFont typeface="Wingdings" panose="05000000000000000000" pitchFamily="2" charset="2"/>
              <a:buChar char="§"/>
            </a:pPr>
            <a:r>
              <a:rPr lang="en-GB" sz="2000" dirty="0" smtClean="0">
                <a:latin typeface="Georgia" panose="02040502050405020303" pitchFamily="18" charset="0"/>
              </a:rPr>
              <a:t>Keep the discussion and reporting phase as </a:t>
            </a:r>
            <a:r>
              <a:rPr lang="en-GB" sz="2000" dirty="0">
                <a:latin typeface="Georgia" panose="02040502050405020303" pitchFamily="18" charset="0"/>
              </a:rPr>
              <a:t>reflective </a:t>
            </a:r>
            <a:r>
              <a:rPr lang="en-GB" sz="2000" dirty="0" smtClean="0">
                <a:latin typeface="Georgia" panose="02040502050405020303" pitchFamily="18" charset="0"/>
              </a:rPr>
              <a:t>as possible</a:t>
            </a:r>
            <a:endParaRPr lang="en-GB" sz="2000" dirty="0">
              <a:latin typeface="Georgia" panose="02040502050405020303" pitchFamily="18" charset="0"/>
            </a:endParaRPr>
          </a:p>
          <a:p>
            <a:pPr marL="342900" indent="-342900">
              <a:buFont typeface="Wingdings" panose="05000000000000000000" pitchFamily="2" charset="2"/>
              <a:buChar char="§"/>
            </a:pPr>
            <a:r>
              <a:rPr lang="en-GB" sz="2000" dirty="0" smtClean="0">
                <a:latin typeface="Georgia" panose="02040502050405020303" pitchFamily="18" charset="0"/>
              </a:rPr>
              <a:t>Provide concrete examples of practical approach </a:t>
            </a:r>
            <a:r>
              <a:rPr lang="en-GB" sz="2000" dirty="0">
                <a:latin typeface="Georgia" panose="02040502050405020303" pitchFamily="18" charset="0"/>
              </a:rPr>
              <a:t>related to the quality work. </a:t>
            </a:r>
            <a:r>
              <a:rPr lang="en-GB" sz="2000" dirty="0" smtClean="0">
                <a:latin typeface="Georgia" panose="02040502050405020303" pitchFamily="18" charset="0"/>
              </a:rPr>
              <a:t>The biggest success in my department/unit</a:t>
            </a:r>
            <a:endParaRPr lang="fi-FI" sz="2000" dirty="0" smtClean="0">
              <a:latin typeface="Georgia" panose="02040502050405020303" pitchFamily="18" charset="0"/>
            </a:endParaRPr>
          </a:p>
        </p:txBody>
      </p:sp>
      <p:sp>
        <p:nvSpPr>
          <p:cNvPr id="4" name="Date Placeholder 3"/>
          <p:cNvSpPr>
            <a:spLocks noGrp="1"/>
          </p:cNvSpPr>
          <p:nvPr>
            <p:ph type="dt" sz="half" idx="15"/>
          </p:nvPr>
        </p:nvSpPr>
        <p:spPr/>
        <p:txBody>
          <a:bodyPr/>
          <a:lstStyle/>
          <a:p>
            <a:pPr>
              <a:defRPr/>
            </a:pPr>
            <a:fld id="{685D6809-A696-4D0D-90FD-F3CC10D7004C}" type="datetime1">
              <a:rPr lang="fi-FI" smtClean="0"/>
              <a:t>23.11.2016</a:t>
            </a:fld>
            <a:endParaRPr lang="fi-FI" dirty="0"/>
          </a:p>
        </p:txBody>
      </p:sp>
      <p:sp>
        <p:nvSpPr>
          <p:cNvPr id="6" name="Slide Number Placeholder 5"/>
          <p:cNvSpPr>
            <a:spLocks noGrp="1"/>
          </p:cNvSpPr>
          <p:nvPr>
            <p:ph type="sldNum" sz="quarter" idx="17"/>
          </p:nvPr>
        </p:nvSpPr>
        <p:spPr/>
        <p:txBody>
          <a:bodyPr/>
          <a:lstStyle/>
          <a:p>
            <a:pPr>
              <a:defRPr/>
            </a:pPr>
            <a:fld id="{1C07628F-9402-FB47-93B5-FC3C3BFEEBE0}" type="slidenum">
              <a:rPr lang="fi-FI" smtClean="0"/>
              <a:pPr>
                <a:defRPr/>
              </a:pPr>
              <a:t>3</a:t>
            </a:fld>
            <a:endParaRPr lang="fi-FI" dirty="0"/>
          </a:p>
        </p:txBody>
      </p:sp>
    </p:spTree>
    <p:extLst>
      <p:ext uri="{BB962C8B-B14F-4D97-AF65-F5344CB8AC3E}">
        <p14:creationId xmlns:p14="http://schemas.microsoft.com/office/powerpoint/2010/main" val="26538207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algn="ctr"/>
            <a:r>
              <a:rPr lang="fi-FI" sz="3200" dirty="0" smtClean="0">
                <a:latin typeface="Georgia" panose="02040502050405020303" pitchFamily="18" charset="0"/>
              </a:rPr>
              <a:t>INTENDED OUTCOMES OF THE SELF-EVALUATION</a:t>
            </a:r>
            <a:endParaRPr lang="fi-FI" sz="3200" dirty="0">
              <a:latin typeface="Georgia" panose="02040502050405020303" pitchFamily="18" charset="0"/>
            </a:endParaRPr>
          </a:p>
        </p:txBody>
      </p:sp>
      <p:sp>
        <p:nvSpPr>
          <p:cNvPr id="3" name="Sisällön paikkamerkki 2"/>
          <p:cNvSpPr>
            <a:spLocks noGrp="1"/>
          </p:cNvSpPr>
          <p:nvPr>
            <p:ph sz="quarter" idx="14"/>
          </p:nvPr>
        </p:nvSpPr>
        <p:spPr/>
        <p:txBody>
          <a:bodyPr/>
          <a:lstStyle/>
          <a:p>
            <a:pPr marL="342900" indent="-342900">
              <a:buFont typeface="Wingdings" panose="05000000000000000000" pitchFamily="2" charset="2"/>
              <a:buChar char="§"/>
            </a:pPr>
            <a:r>
              <a:rPr lang="fi-FI" sz="2400" dirty="0" err="1" smtClean="0">
                <a:latin typeface="Georgia" panose="02040502050405020303" pitchFamily="18" charset="0"/>
              </a:rPr>
              <a:t>Strenghts</a:t>
            </a:r>
            <a:r>
              <a:rPr lang="fi-FI" sz="2400" b="0" dirty="0" smtClean="0">
                <a:latin typeface="Georgia" panose="02040502050405020303" pitchFamily="18" charset="0"/>
              </a:rPr>
              <a:t> </a:t>
            </a:r>
            <a:r>
              <a:rPr lang="fi-FI" sz="2400" b="0" dirty="0" err="1" smtClean="0">
                <a:latin typeface="Georgia" panose="02040502050405020303" pitchFamily="18" charset="0"/>
              </a:rPr>
              <a:t>are</a:t>
            </a:r>
            <a:r>
              <a:rPr lang="fi-FI" sz="2400" b="0" dirty="0" smtClean="0">
                <a:latin typeface="Georgia" panose="02040502050405020303" pitchFamily="18" charset="0"/>
              </a:rPr>
              <a:t> </a:t>
            </a:r>
            <a:r>
              <a:rPr lang="fi-FI" sz="2400" b="0" dirty="0" err="1" smtClean="0">
                <a:latin typeface="Georgia" panose="02040502050405020303" pitchFamily="18" charset="0"/>
              </a:rPr>
              <a:t>identified</a:t>
            </a:r>
            <a:r>
              <a:rPr lang="fi-FI" sz="2400" b="0" dirty="0" smtClean="0">
                <a:latin typeface="Georgia" panose="02040502050405020303" pitchFamily="18" charset="0"/>
              </a:rPr>
              <a:t> for </a:t>
            </a:r>
            <a:r>
              <a:rPr lang="fi-FI" sz="2400" b="0" dirty="0" err="1" smtClean="0">
                <a:latin typeface="Georgia" panose="02040502050405020303" pitchFamily="18" charset="0"/>
              </a:rPr>
              <a:t>the</a:t>
            </a:r>
            <a:r>
              <a:rPr lang="fi-FI" sz="2400" b="0" dirty="0" smtClean="0">
                <a:latin typeface="Georgia" panose="02040502050405020303" pitchFamily="18" charset="0"/>
              </a:rPr>
              <a:t> </a:t>
            </a:r>
            <a:r>
              <a:rPr lang="fi-FI" sz="2400" b="0" dirty="0" err="1" smtClean="0">
                <a:latin typeface="Georgia" panose="02040502050405020303" pitchFamily="18" charset="0"/>
              </a:rPr>
              <a:t>each</a:t>
            </a:r>
            <a:r>
              <a:rPr lang="fi-FI" sz="2400" b="0" dirty="0" smtClean="0">
                <a:latin typeface="Georgia" panose="02040502050405020303" pitchFamily="18" charset="0"/>
              </a:rPr>
              <a:t> </a:t>
            </a:r>
            <a:r>
              <a:rPr lang="fi-FI" sz="2400" b="0" dirty="0" err="1" smtClean="0">
                <a:latin typeface="Georgia" panose="02040502050405020303" pitchFamily="18" charset="0"/>
              </a:rPr>
              <a:t>assessment</a:t>
            </a:r>
            <a:r>
              <a:rPr lang="fi-FI" sz="2400" b="0" dirty="0" smtClean="0">
                <a:latin typeface="Georgia" panose="02040502050405020303" pitchFamily="18" charset="0"/>
              </a:rPr>
              <a:t> </a:t>
            </a:r>
            <a:r>
              <a:rPr lang="fi-FI" sz="2400" b="0" dirty="0" err="1" smtClean="0">
                <a:latin typeface="Georgia" panose="02040502050405020303" pitchFamily="18" charset="0"/>
              </a:rPr>
              <a:t>area</a:t>
            </a:r>
            <a:endParaRPr lang="fi-FI" sz="2400" b="0" dirty="0" smtClean="0">
              <a:latin typeface="Georgia" panose="02040502050405020303" pitchFamily="18" charset="0"/>
            </a:endParaRPr>
          </a:p>
          <a:p>
            <a:pPr marL="342900" indent="-342900">
              <a:buFont typeface="Wingdings" panose="05000000000000000000" pitchFamily="2" charset="2"/>
              <a:buChar char="§"/>
            </a:pPr>
            <a:r>
              <a:rPr lang="fi-FI" sz="2400" dirty="0" err="1" smtClean="0">
                <a:latin typeface="Georgia" panose="02040502050405020303" pitchFamily="18" charset="0"/>
              </a:rPr>
              <a:t>Areas</a:t>
            </a:r>
            <a:r>
              <a:rPr lang="fi-FI" sz="2400" dirty="0" smtClean="0">
                <a:latin typeface="Georgia" panose="02040502050405020303" pitchFamily="18" charset="0"/>
              </a:rPr>
              <a:t> </a:t>
            </a:r>
            <a:r>
              <a:rPr lang="fi-FI" sz="2400" dirty="0">
                <a:latin typeface="Georgia" panose="02040502050405020303" pitchFamily="18" charset="0"/>
              </a:rPr>
              <a:t>in </a:t>
            </a:r>
            <a:r>
              <a:rPr lang="fi-FI" sz="2400" dirty="0" err="1">
                <a:latin typeface="Georgia" panose="02040502050405020303" pitchFamily="18" charset="0"/>
              </a:rPr>
              <a:t>need</a:t>
            </a:r>
            <a:r>
              <a:rPr lang="fi-FI" sz="2400" dirty="0">
                <a:latin typeface="Georgia" panose="02040502050405020303" pitchFamily="18" charset="0"/>
              </a:rPr>
              <a:t> of </a:t>
            </a:r>
            <a:r>
              <a:rPr lang="fi-FI" sz="2400" dirty="0" err="1" smtClean="0">
                <a:latin typeface="Georgia" panose="02040502050405020303" pitchFamily="18" charset="0"/>
              </a:rPr>
              <a:t>improvement</a:t>
            </a:r>
            <a:r>
              <a:rPr lang="fi-FI" sz="2400" dirty="0" smtClean="0">
                <a:latin typeface="Georgia" panose="02040502050405020303" pitchFamily="18" charset="0"/>
              </a:rPr>
              <a:t> </a:t>
            </a:r>
            <a:r>
              <a:rPr lang="fi-FI" sz="2400" b="0" dirty="0" err="1">
                <a:latin typeface="Georgia" panose="02040502050405020303" pitchFamily="18" charset="0"/>
              </a:rPr>
              <a:t>are</a:t>
            </a:r>
            <a:r>
              <a:rPr lang="fi-FI" sz="2400" b="0" dirty="0">
                <a:latin typeface="Georgia" panose="02040502050405020303" pitchFamily="18" charset="0"/>
              </a:rPr>
              <a:t> </a:t>
            </a:r>
            <a:r>
              <a:rPr lang="fi-FI" sz="2400" b="0" dirty="0" err="1" smtClean="0">
                <a:latin typeface="Georgia" panose="02040502050405020303" pitchFamily="18" charset="0"/>
              </a:rPr>
              <a:t>identified</a:t>
            </a:r>
            <a:r>
              <a:rPr lang="fi-FI" sz="2400" b="0" dirty="0" smtClean="0">
                <a:latin typeface="Georgia" panose="02040502050405020303" pitchFamily="18" charset="0"/>
              </a:rPr>
              <a:t> and</a:t>
            </a:r>
          </a:p>
          <a:p>
            <a:pPr marL="342900" indent="-342900">
              <a:buFont typeface="Wingdings" panose="05000000000000000000" pitchFamily="2" charset="2"/>
              <a:buChar char="§"/>
            </a:pPr>
            <a:r>
              <a:rPr lang="fi-FI" sz="2400" dirty="0" err="1" smtClean="0">
                <a:latin typeface="Georgia" panose="02040502050405020303" pitchFamily="18" charset="0"/>
              </a:rPr>
              <a:t>Good</a:t>
            </a:r>
            <a:r>
              <a:rPr lang="fi-FI" sz="2400" dirty="0" smtClean="0">
                <a:latin typeface="Georgia" panose="02040502050405020303" pitchFamily="18" charset="0"/>
              </a:rPr>
              <a:t> </a:t>
            </a:r>
            <a:r>
              <a:rPr lang="fi-FI" sz="2400" dirty="0" err="1" smtClean="0">
                <a:latin typeface="Georgia" panose="02040502050405020303" pitchFamily="18" charset="0"/>
              </a:rPr>
              <a:t>practices</a:t>
            </a:r>
            <a:r>
              <a:rPr lang="fi-FI" sz="2400" dirty="0" smtClean="0">
                <a:latin typeface="Georgia" panose="02040502050405020303" pitchFamily="18" charset="0"/>
              </a:rPr>
              <a:t> </a:t>
            </a:r>
            <a:r>
              <a:rPr lang="fi-FI" sz="2400" b="0" dirty="0" smtClean="0">
                <a:latin typeface="Georgia" panose="02040502050405020303" pitchFamily="18" charset="0"/>
              </a:rPr>
              <a:t>in </a:t>
            </a:r>
            <a:r>
              <a:rPr lang="fi-FI" sz="2400" b="0" dirty="0" err="1" smtClean="0">
                <a:latin typeface="Georgia" panose="02040502050405020303" pitchFamily="18" charset="0"/>
              </a:rPr>
              <a:t>internal</a:t>
            </a:r>
            <a:r>
              <a:rPr lang="fi-FI" sz="2400" b="0" dirty="0" smtClean="0">
                <a:latin typeface="Georgia" panose="02040502050405020303" pitchFamily="18" charset="0"/>
              </a:rPr>
              <a:t> </a:t>
            </a:r>
            <a:r>
              <a:rPr lang="fi-FI" sz="2400" b="0" dirty="0" err="1" smtClean="0">
                <a:latin typeface="Georgia" panose="02040502050405020303" pitchFamily="18" charset="0"/>
              </a:rPr>
              <a:t>quality</a:t>
            </a:r>
            <a:r>
              <a:rPr lang="fi-FI" sz="2400" b="0" dirty="0" smtClean="0">
                <a:latin typeface="Georgia" panose="02040502050405020303" pitchFamily="18" charset="0"/>
              </a:rPr>
              <a:t> </a:t>
            </a:r>
            <a:r>
              <a:rPr lang="fi-FI" sz="2400" b="0" dirty="0" err="1" smtClean="0">
                <a:latin typeface="Georgia" panose="02040502050405020303" pitchFamily="18" charset="0"/>
              </a:rPr>
              <a:t>assurance</a:t>
            </a:r>
            <a:r>
              <a:rPr lang="fi-FI" sz="2400" b="0" dirty="0" smtClean="0">
                <a:latin typeface="Georgia" panose="02040502050405020303" pitchFamily="18" charset="0"/>
              </a:rPr>
              <a:t> </a:t>
            </a:r>
            <a:r>
              <a:rPr lang="fi-FI" sz="2400" b="0" dirty="0" err="1">
                <a:latin typeface="Georgia" panose="02040502050405020303" pitchFamily="18" charset="0"/>
              </a:rPr>
              <a:t>have</a:t>
            </a:r>
            <a:r>
              <a:rPr lang="fi-FI" sz="2400" b="0" dirty="0">
                <a:latin typeface="Georgia" panose="02040502050405020303" pitchFamily="18" charset="0"/>
              </a:rPr>
              <a:t> </a:t>
            </a:r>
            <a:r>
              <a:rPr lang="fi-FI" sz="2400" b="0" dirty="0" err="1">
                <a:latin typeface="Georgia" panose="02040502050405020303" pitchFamily="18" charset="0"/>
              </a:rPr>
              <a:t>been</a:t>
            </a:r>
            <a:r>
              <a:rPr lang="fi-FI" sz="2400" b="0" dirty="0">
                <a:latin typeface="Georgia" panose="02040502050405020303" pitchFamily="18" charset="0"/>
              </a:rPr>
              <a:t> </a:t>
            </a:r>
            <a:r>
              <a:rPr lang="fi-FI" sz="2400" b="0" dirty="0" err="1">
                <a:latin typeface="Georgia" panose="02040502050405020303" pitchFamily="18" charset="0"/>
              </a:rPr>
              <a:t>identified</a:t>
            </a:r>
            <a:r>
              <a:rPr lang="fi-FI" sz="2400" b="0" dirty="0">
                <a:latin typeface="Georgia" panose="02040502050405020303" pitchFamily="18" charset="0"/>
              </a:rPr>
              <a:t> and </a:t>
            </a:r>
            <a:r>
              <a:rPr lang="fi-FI" sz="2400" b="0" dirty="0" err="1">
                <a:latin typeface="Georgia" panose="02040502050405020303" pitchFamily="18" charset="0"/>
              </a:rPr>
              <a:t>shared</a:t>
            </a:r>
            <a:r>
              <a:rPr lang="fi-FI" sz="2400" b="0" dirty="0">
                <a:latin typeface="Georgia" panose="02040502050405020303" pitchFamily="18" charset="0"/>
              </a:rPr>
              <a:t> </a:t>
            </a:r>
            <a:r>
              <a:rPr lang="fi-FI" sz="2400" b="0" dirty="0" err="1" smtClean="0">
                <a:latin typeface="Georgia" panose="02040502050405020303" pitchFamily="18" charset="0"/>
              </a:rPr>
              <a:t>within</a:t>
            </a:r>
            <a:r>
              <a:rPr lang="fi-FI" sz="2400" b="0" dirty="0" smtClean="0">
                <a:latin typeface="Georgia" panose="02040502050405020303" pitchFamily="18" charset="0"/>
              </a:rPr>
              <a:t> </a:t>
            </a:r>
            <a:r>
              <a:rPr lang="fi-FI" sz="2400" b="0" dirty="0" err="1">
                <a:latin typeface="Georgia" panose="02040502050405020303" pitchFamily="18" charset="0"/>
              </a:rPr>
              <a:t>the</a:t>
            </a:r>
            <a:r>
              <a:rPr lang="fi-FI" sz="2400" b="0" dirty="0">
                <a:latin typeface="Georgia" panose="02040502050405020303" pitchFamily="18" charset="0"/>
              </a:rPr>
              <a:t> </a:t>
            </a:r>
            <a:r>
              <a:rPr lang="fi-FI" sz="2400" b="0" dirty="0" err="1" smtClean="0">
                <a:latin typeface="Georgia" panose="02040502050405020303" pitchFamily="18" charset="0"/>
              </a:rPr>
              <a:t>university</a:t>
            </a:r>
            <a:endParaRPr lang="fi-FI" sz="2400" b="0" dirty="0" smtClean="0">
              <a:latin typeface="Georgia" panose="02040502050405020303" pitchFamily="18" charset="0"/>
            </a:endParaRPr>
          </a:p>
          <a:p>
            <a:endParaRPr lang="fi-FI" sz="2400" b="0" dirty="0">
              <a:latin typeface="Georgia" panose="02040502050405020303" pitchFamily="18" charset="0"/>
            </a:endParaRPr>
          </a:p>
          <a:p>
            <a:pPr marL="342900" indent="-342900">
              <a:buFont typeface="Wingdings" panose="05000000000000000000" pitchFamily="2" charset="2"/>
              <a:buChar char="§"/>
            </a:pPr>
            <a:r>
              <a:rPr lang="fi-FI" sz="2400" b="0" dirty="0" err="1" smtClean="0">
                <a:latin typeface="Georgia" panose="02040502050405020303" pitchFamily="18" charset="0"/>
              </a:rPr>
              <a:t>Evalution</a:t>
            </a:r>
            <a:r>
              <a:rPr lang="fi-FI" sz="2400" b="0" dirty="0" smtClean="0">
                <a:latin typeface="Georgia" panose="02040502050405020303" pitchFamily="18" charset="0"/>
              </a:rPr>
              <a:t> </a:t>
            </a:r>
            <a:r>
              <a:rPr lang="fi-FI" sz="2400" b="0" dirty="0" err="1" smtClean="0">
                <a:latin typeface="Georgia" panose="02040502050405020303" pitchFamily="18" charset="0"/>
              </a:rPr>
              <a:t>group</a:t>
            </a:r>
            <a:r>
              <a:rPr lang="fi-FI" sz="2400" b="0" dirty="0" smtClean="0">
                <a:latin typeface="Georgia" panose="02040502050405020303" pitchFamily="18" charset="0"/>
              </a:rPr>
              <a:t> is </a:t>
            </a:r>
            <a:r>
              <a:rPr lang="fi-FI" sz="2400" b="0" dirty="0" err="1" smtClean="0">
                <a:latin typeface="Georgia" panose="02040502050405020303" pitchFamily="18" charset="0"/>
              </a:rPr>
              <a:t>provided</a:t>
            </a:r>
            <a:r>
              <a:rPr lang="fi-FI" sz="2400" b="0" dirty="0" smtClean="0">
                <a:latin typeface="Georgia" panose="02040502050405020303" pitchFamily="18" charset="0"/>
              </a:rPr>
              <a:t> </a:t>
            </a:r>
            <a:r>
              <a:rPr lang="fi-FI" sz="2400" dirty="0" smtClean="0">
                <a:latin typeface="Georgia" panose="02040502050405020303" pitchFamily="18" charset="0"/>
              </a:rPr>
              <a:t>a </a:t>
            </a:r>
            <a:r>
              <a:rPr lang="fi-FI" sz="2400" dirty="0" err="1" smtClean="0">
                <a:latin typeface="Georgia" panose="02040502050405020303" pitchFamily="18" charset="0"/>
              </a:rPr>
              <a:t>reflective</a:t>
            </a:r>
            <a:r>
              <a:rPr lang="fi-FI" sz="2400" dirty="0" smtClean="0">
                <a:latin typeface="Georgia" panose="02040502050405020303" pitchFamily="18" charset="0"/>
              </a:rPr>
              <a:t> </a:t>
            </a:r>
            <a:r>
              <a:rPr lang="fi-FI" sz="2400" dirty="0" err="1" smtClean="0">
                <a:latin typeface="Georgia" panose="02040502050405020303" pitchFamily="18" charset="0"/>
              </a:rPr>
              <a:t>view</a:t>
            </a:r>
            <a:r>
              <a:rPr lang="fi-FI" sz="2400" dirty="0" smtClean="0">
                <a:latin typeface="Georgia" panose="02040502050405020303" pitchFamily="18" charset="0"/>
              </a:rPr>
              <a:t> </a:t>
            </a:r>
            <a:r>
              <a:rPr lang="fi-FI" sz="2400" b="0" dirty="0" smtClean="0">
                <a:latin typeface="Georgia" panose="02040502050405020303" pitchFamily="18" charset="0"/>
              </a:rPr>
              <a:t>to </a:t>
            </a:r>
            <a:r>
              <a:rPr lang="fi-FI" sz="2400" b="0" dirty="0" err="1" smtClean="0">
                <a:latin typeface="Georgia" panose="02040502050405020303" pitchFamily="18" charset="0"/>
              </a:rPr>
              <a:t>the</a:t>
            </a:r>
            <a:r>
              <a:rPr lang="fi-FI" sz="2400" b="0" dirty="0" smtClean="0">
                <a:latin typeface="Georgia" panose="02040502050405020303" pitchFamily="18" charset="0"/>
              </a:rPr>
              <a:t> </a:t>
            </a:r>
            <a:r>
              <a:rPr lang="fi-FI" sz="2400" b="0" dirty="0" err="1" smtClean="0">
                <a:latin typeface="Georgia" panose="02040502050405020303" pitchFamily="18" charset="0"/>
              </a:rPr>
              <a:t>whole</a:t>
            </a:r>
            <a:r>
              <a:rPr lang="fi-FI" sz="2400" b="0" dirty="0" smtClean="0">
                <a:latin typeface="Georgia" panose="02040502050405020303" pitchFamily="18" charset="0"/>
              </a:rPr>
              <a:t> </a:t>
            </a:r>
            <a:r>
              <a:rPr lang="fi-FI" sz="2400" b="0" dirty="0" err="1" smtClean="0">
                <a:latin typeface="Georgia" panose="02040502050405020303" pitchFamily="18" charset="0"/>
              </a:rPr>
              <a:t>university</a:t>
            </a:r>
            <a:r>
              <a:rPr lang="fi-FI" sz="2400" b="0" dirty="0" smtClean="0">
                <a:latin typeface="Georgia" panose="02040502050405020303" pitchFamily="18" charset="0"/>
              </a:rPr>
              <a:t> and </a:t>
            </a:r>
            <a:r>
              <a:rPr lang="fi-FI" sz="2400" b="0" dirty="0" err="1" smtClean="0">
                <a:latin typeface="Georgia" panose="02040502050405020303" pitchFamily="18" charset="0"/>
              </a:rPr>
              <a:t>its</a:t>
            </a:r>
            <a:r>
              <a:rPr lang="fi-FI" sz="2400" b="0" dirty="0" smtClean="0">
                <a:latin typeface="Georgia" panose="02040502050405020303" pitchFamily="18" charset="0"/>
              </a:rPr>
              <a:t> </a:t>
            </a:r>
            <a:r>
              <a:rPr lang="fi-FI" sz="2400" b="0" dirty="0" err="1" smtClean="0">
                <a:latin typeface="Georgia" panose="02040502050405020303" pitchFamily="18" charset="0"/>
              </a:rPr>
              <a:t>key</a:t>
            </a:r>
            <a:r>
              <a:rPr lang="fi-FI" sz="2400" b="0" dirty="0" smtClean="0">
                <a:latin typeface="Georgia" panose="02040502050405020303" pitchFamily="18" charset="0"/>
              </a:rPr>
              <a:t> </a:t>
            </a:r>
            <a:r>
              <a:rPr lang="fi-FI" sz="2400" b="0" dirty="0" err="1" smtClean="0">
                <a:latin typeface="Georgia" panose="02040502050405020303" pitchFamily="18" charset="0"/>
              </a:rPr>
              <a:t>activities</a:t>
            </a:r>
            <a:r>
              <a:rPr lang="fi-FI" sz="2400" b="0" dirty="0" smtClean="0">
                <a:latin typeface="Georgia" panose="02040502050405020303" pitchFamily="18" charset="0"/>
              </a:rPr>
              <a:t> in </a:t>
            </a:r>
            <a:r>
              <a:rPr lang="fi-FI" sz="2400" b="0" dirty="0" err="1" smtClean="0">
                <a:latin typeface="Georgia" panose="02040502050405020303" pitchFamily="18" charset="0"/>
              </a:rPr>
              <a:t>the</a:t>
            </a:r>
            <a:r>
              <a:rPr lang="fi-FI" sz="2400" b="0" dirty="0" smtClean="0">
                <a:latin typeface="Georgia" panose="02040502050405020303" pitchFamily="18" charset="0"/>
              </a:rPr>
              <a:t> </a:t>
            </a:r>
            <a:r>
              <a:rPr lang="fi-FI" sz="2400" b="0" dirty="0" err="1" smtClean="0">
                <a:latin typeface="Georgia" panose="02040502050405020303" pitchFamily="18" charset="0"/>
              </a:rPr>
              <a:t>form</a:t>
            </a:r>
            <a:r>
              <a:rPr lang="fi-FI" sz="2400" b="0" dirty="0" smtClean="0">
                <a:latin typeface="Georgia" panose="02040502050405020303" pitchFamily="18" charset="0"/>
              </a:rPr>
              <a:t> of </a:t>
            </a:r>
            <a:r>
              <a:rPr lang="fi-FI" sz="2400" dirty="0" err="1" smtClean="0">
                <a:latin typeface="Georgia" panose="02040502050405020303" pitchFamily="18" charset="0"/>
              </a:rPr>
              <a:t>self-evaluation</a:t>
            </a:r>
            <a:r>
              <a:rPr lang="fi-FI" sz="2400" dirty="0" smtClean="0">
                <a:latin typeface="Georgia" panose="02040502050405020303" pitchFamily="18" charset="0"/>
              </a:rPr>
              <a:t> </a:t>
            </a:r>
            <a:r>
              <a:rPr lang="fi-FI" sz="2400" dirty="0" err="1" smtClean="0">
                <a:latin typeface="Georgia" panose="02040502050405020303" pitchFamily="18" charset="0"/>
              </a:rPr>
              <a:t>report</a:t>
            </a:r>
            <a:endParaRPr lang="fi-FI" sz="2400" dirty="0">
              <a:latin typeface="Georgia" panose="02040502050405020303" pitchFamily="18" charset="0"/>
            </a:endParaRPr>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23.11.2016</a:t>
            </a:fld>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4</a:t>
            </a:fld>
            <a:endParaRPr lang="fi-FI" dirty="0"/>
          </a:p>
        </p:txBody>
      </p:sp>
    </p:spTree>
    <p:extLst>
      <p:ext uri="{BB962C8B-B14F-4D97-AF65-F5344CB8AC3E}">
        <p14:creationId xmlns:p14="http://schemas.microsoft.com/office/powerpoint/2010/main" val="307209176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6860" y="196206"/>
            <a:ext cx="8047037" cy="1195798"/>
          </a:xfrm>
        </p:spPr>
        <p:txBody>
          <a:bodyPr/>
          <a:lstStyle/>
          <a:p>
            <a:pPr algn="ctr"/>
            <a:r>
              <a:rPr lang="fi-FI" dirty="0" smtClean="0"/>
              <a:t/>
            </a:r>
            <a:br>
              <a:rPr lang="fi-FI" dirty="0" smtClean="0"/>
            </a:br>
            <a:r>
              <a:rPr lang="fi-FI" dirty="0" smtClean="0">
                <a:latin typeface="Georgia" panose="02040502050405020303" pitchFamily="18" charset="0"/>
              </a:rPr>
              <a:t>TODAY’S GOAL IS</a:t>
            </a:r>
            <a:br>
              <a:rPr lang="fi-FI" dirty="0" smtClean="0">
                <a:latin typeface="Georgia" panose="02040502050405020303" pitchFamily="18" charset="0"/>
              </a:rPr>
            </a:br>
            <a:endParaRPr lang="fi-FI" dirty="0">
              <a:latin typeface="Georgia" panose="02040502050405020303" pitchFamily="18" charset="0"/>
            </a:endParaRPr>
          </a:p>
        </p:txBody>
      </p:sp>
      <p:sp>
        <p:nvSpPr>
          <p:cNvPr id="3" name="Content Placeholder 2"/>
          <p:cNvSpPr>
            <a:spLocks noGrp="1"/>
          </p:cNvSpPr>
          <p:nvPr>
            <p:ph sz="quarter" idx="14"/>
          </p:nvPr>
        </p:nvSpPr>
        <p:spPr>
          <a:xfrm>
            <a:off x="679677" y="1044214"/>
            <a:ext cx="8047037" cy="4753652"/>
          </a:xfrm>
        </p:spPr>
        <p:txBody>
          <a:bodyPr/>
          <a:lstStyle/>
          <a:p>
            <a:pPr marL="342900" indent="-342900">
              <a:buFont typeface="Wingdings" panose="05000000000000000000" pitchFamily="2" charset="2"/>
              <a:buChar char="§"/>
            </a:pPr>
            <a:endParaRPr lang="en-GB" sz="1800" dirty="0" smtClean="0"/>
          </a:p>
          <a:p>
            <a:pPr marL="342900" indent="-342900">
              <a:buFont typeface="Wingdings" panose="05000000000000000000" pitchFamily="2" charset="2"/>
              <a:buChar char="§"/>
            </a:pPr>
            <a:r>
              <a:rPr lang="en-GB" sz="2400" b="0" dirty="0" smtClean="0">
                <a:latin typeface="Georgia" panose="02040502050405020303" pitchFamily="18" charset="0"/>
              </a:rPr>
              <a:t>To continue the creation process of the university´s self-evaluation report</a:t>
            </a:r>
          </a:p>
          <a:p>
            <a:pPr marL="342900" indent="-342900">
              <a:buFont typeface="Wingdings" panose="05000000000000000000" pitchFamily="2" charset="2"/>
              <a:buChar char="§"/>
            </a:pPr>
            <a:endParaRPr lang="en-GB" sz="2400" b="0" dirty="0">
              <a:latin typeface="Georgia" panose="02040502050405020303" pitchFamily="18" charset="0"/>
            </a:endParaRPr>
          </a:p>
          <a:p>
            <a:pPr marL="342900" indent="-342900">
              <a:buFont typeface="Wingdings" panose="05000000000000000000" pitchFamily="2" charset="2"/>
              <a:buChar char="§"/>
            </a:pPr>
            <a:r>
              <a:rPr lang="en-GB" sz="2400" dirty="0" smtClean="0">
                <a:latin typeface="Georgia" panose="02040502050405020303" pitchFamily="18" charset="0"/>
              </a:rPr>
              <a:t>Identify</a:t>
            </a:r>
            <a:r>
              <a:rPr lang="en-GB" sz="2400" b="0" dirty="0" smtClean="0">
                <a:latin typeface="Georgia" panose="02040502050405020303" pitchFamily="18" charset="0"/>
              </a:rPr>
              <a:t> </a:t>
            </a:r>
            <a:r>
              <a:rPr lang="en-GB" sz="2400" dirty="0" smtClean="0">
                <a:latin typeface="Georgia" panose="02040502050405020303" pitchFamily="18" charset="0"/>
              </a:rPr>
              <a:t>and document </a:t>
            </a:r>
            <a:r>
              <a:rPr lang="en-GB" sz="2400" b="0" dirty="0" smtClean="0">
                <a:latin typeface="Georgia" panose="02040502050405020303" pitchFamily="18" charset="0"/>
              </a:rPr>
              <a:t>key findings in the chosen assessment areas to support the actual writing of the self-evaluation afterwards</a:t>
            </a:r>
          </a:p>
          <a:p>
            <a:pPr marL="342900" indent="-342900">
              <a:buFont typeface="Wingdings" panose="05000000000000000000" pitchFamily="2" charset="2"/>
              <a:buChar char="§"/>
            </a:pPr>
            <a:endParaRPr lang="en-GB" sz="2400" b="0" dirty="0">
              <a:latin typeface="Georgia" panose="02040502050405020303" pitchFamily="18" charset="0"/>
            </a:endParaRPr>
          </a:p>
          <a:p>
            <a:pPr marL="342900" indent="-342900">
              <a:buFont typeface="Wingdings" panose="05000000000000000000" pitchFamily="2" charset="2"/>
              <a:buChar char="§"/>
            </a:pPr>
            <a:r>
              <a:rPr lang="en-GB" sz="2400" b="0" dirty="0" smtClean="0">
                <a:latin typeface="Georgia" panose="02040502050405020303" pitchFamily="18" charset="0"/>
              </a:rPr>
              <a:t>Present the more detailed schedule of the self-evaluation and site-visit </a:t>
            </a:r>
            <a:endParaRPr lang="en-GB" sz="2400" b="0" dirty="0">
              <a:latin typeface="Georgia" panose="02040502050405020303" pitchFamily="18" charset="0"/>
            </a:endParaRPr>
          </a:p>
          <a:p>
            <a:endParaRPr lang="en-GB" sz="2400" b="0" dirty="0">
              <a:latin typeface="Georgia" panose="02040502050405020303" pitchFamily="18" charset="0"/>
            </a:endParaRPr>
          </a:p>
          <a:p>
            <a:endParaRPr lang="en-GB" sz="2400" dirty="0" smtClean="0">
              <a:solidFill>
                <a:srgbClr val="FF0000"/>
              </a:solidFill>
              <a:latin typeface="Georgia" panose="02040502050405020303" pitchFamily="18" charset="0"/>
            </a:endParaRPr>
          </a:p>
          <a:p>
            <a:r>
              <a:rPr lang="en-GB" sz="2400" dirty="0" smtClean="0">
                <a:latin typeface="Georgia" panose="02040502050405020303" pitchFamily="18" charset="0"/>
              </a:rPr>
              <a:t/>
            </a:r>
            <a:br>
              <a:rPr lang="en-GB" sz="2400" dirty="0" smtClean="0">
                <a:latin typeface="Georgia" panose="02040502050405020303" pitchFamily="18" charset="0"/>
              </a:rPr>
            </a:br>
            <a:endParaRPr lang="en-GB" sz="2400" dirty="0">
              <a:latin typeface="Georgia" panose="02040502050405020303" pitchFamily="18" charset="0"/>
            </a:endParaRPr>
          </a:p>
        </p:txBody>
      </p:sp>
      <p:sp>
        <p:nvSpPr>
          <p:cNvPr id="4" name="Date Placeholder 3"/>
          <p:cNvSpPr>
            <a:spLocks noGrp="1"/>
          </p:cNvSpPr>
          <p:nvPr>
            <p:ph type="dt" sz="half" idx="15"/>
          </p:nvPr>
        </p:nvSpPr>
        <p:spPr/>
        <p:txBody>
          <a:bodyPr/>
          <a:lstStyle/>
          <a:p>
            <a:pPr>
              <a:defRPr/>
            </a:pPr>
            <a:fld id="{685D6809-A696-4D0D-90FD-F3CC10D7004C}" type="datetime1">
              <a:rPr lang="fi-FI" smtClean="0"/>
              <a:t>23.11.2016</a:t>
            </a:fld>
            <a:endParaRPr lang="fi-FI" dirty="0"/>
          </a:p>
        </p:txBody>
      </p:sp>
      <p:sp>
        <p:nvSpPr>
          <p:cNvPr id="6" name="Slide Number Placeholder 5"/>
          <p:cNvSpPr>
            <a:spLocks noGrp="1"/>
          </p:cNvSpPr>
          <p:nvPr>
            <p:ph type="sldNum" sz="quarter" idx="17"/>
          </p:nvPr>
        </p:nvSpPr>
        <p:spPr/>
        <p:txBody>
          <a:bodyPr/>
          <a:lstStyle/>
          <a:p>
            <a:pPr>
              <a:defRPr/>
            </a:pPr>
            <a:fld id="{1C07628F-9402-FB47-93B5-FC3C3BFEEBE0}" type="slidenum">
              <a:rPr lang="fi-FI" smtClean="0"/>
              <a:pPr>
                <a:defRPr/>
              </a:pPr>
              <a:t>5</a:t>
            </a:fld>
            <a:endParaRPr lang="fi-FI" dirty="0"/>
          </a:p>
        </p:txBody>
      </p:sp>
    </p:spTree>
    <p:extLst>
      <p:ext uri="{BB962C8B-B14F-4D97-AF65-F5344CB8AC3E}">
        <p14:creationId xmlns:p14="http://schemas.microsoft.com/office/powerpoint/2010/main" val="408071393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algn="ctr"/>
            <a:r>
              <a:rPr lang="en-GB" dirty="0" smtClean="0">
                <a:latin typeface="Georgia" panose="02040502050405020303" pitchFamily="18" charset="0"/>
              </a:rPr>
              <a:t>CHARACTERISTICS OF A GOOD SELF-EVALUATION</a:t>
            </a:r>
            <a:endParaRPr lang="fi-FI" dirty="0">
              <a:latin typeface="Georgia" panose="02040502050405020303" pitchFamily="18" charset="0"/>
            </a:endParaRPr>
          </a:p>
        </p:txBody>
      </p:sp>
      <p:sp>
        <p:nvSpPr>
          <p:cNvPr id="3" name="Sisällön paikkamerkki 2"/>
          <p:cNvSpPr>
            <a:spLocks noGrp="1"/>
          </p:cNvSpPr>
          <p:nvPr>
            <p:ph sz="quarter" idx="14"/>
          </p:nvPr>
        </p:nvSpPr>
        <p:spPr/>
        <p:txBody>
          <a:bodyPr/>
          <a:lstStyle/>
          <a:p>
            <a:endParaRPr lang="en-GB" sz="2400" dirty="0"/>
          </a:p>
          <a:p>
            <a:pPr marL="639763" lvl="1" indent="-342900"/>
            <a:r>
              <a:rPr lang="en-GB" sz="2400" dirty="0"/>
              <a:t>It is reflective, analytical and evidence-based;</a:t>
            </a:r>
          </a:p>
          <a:p>
            <a:pPr marL="639763" lvl="1" indent="-342900"/>
            <a:r>
              <a:rPr lang="en-GB" sz="2400" dirty="0"/>
              <a:t>It is open and honest (transparent) about areas for further </a:t>
            </a:r>
            <a:r>
              <a:rPr lang="en-GB" sz="2400" dirty="0" smtClean="0"/>
              <a:t>improvement;</a:t>
            </a:r>
            <a:endParaRPr lang="en-GB" sz="2400" dirty="0"/>
          </a:p>
          <a:p>
            <a:pPr marL="639763" lvl="1" indent="-342900"/>
            <a:r>
              <a:rPr lang="en-GB" sz="2400" dirty="0"/>
              <a:t>It is consistent narrative but reflecting institutional diversity</a:t>
            </a:r>
          </a:p>
          <a:p>
            <a:endParaRPr lang="fi-FI"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23.11.2016</a:t>
            </a:fld>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6</a:t>
            </a:fld>
            <a:endParaRPr lang="fi-FI" dirty="0"/>
          </a:p>
        </p:txBody>
      </p:sp>
    </p:spTree>
    <p:extLst>
      <p:ext uri="{BB962C8B-B14F-4D97-AF65-F5344CB8AC3E}">
        <p14:creationId xmlns:p14="http://schemas.microsoft.com/office/powerpoint/2010/main" val="321922868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fi-FI" sz="6000" dirty="0" smtClean="0"/>
              <a:t/>
            </a:r>
            <a:br>
              <a:rPr lang="fi-FI" sz="6000" dirty="0" smtClean="0"/>
            </a:br>
            <a:r>
              <a:rPr lang="fi-FI" sz="5400" dirty="0" smtClean="0">
                <a:latin typeface="Georgia" panose="02040502050405020303" pitchFamily="18" charset="0"/>
              </a:rPr>
              <a:t>SELF-EVALUATION</a:t>
            </a:r>
            <a:br>
              <a:rPr lang="fi-FI" sz="5400" dirty="0" smtClean="0">
                <a:latin typeface="Georgia" panose="02040502050405020303" pitchFamily="18" charset="0"/>
              </a:rPr>
            </a:br>
            <a:r>
              <a:rPr lang="fi-FI" sz="5400" dirty="0" smtClean="0">
                <a:latin typeface="Georgia" panose="02040502050405020303" pitchFamily="18" charset="0"/>
              </a:rPr>
              <a:t>PROCESS</a:t>
            </a:r>
            <a:endParaRPr lang="fi-FI" sz="5400" dirty="0">
              <a:latin typeface="Georgia" panose="02040502050405020303" pitchFamily="18" charset="0"/>
            </a:endParaRPr>
          </a:p>
        </p:txBody>
      </p:sp>
    </p:spTree>
    <p:extLst>
      <p:ext uri="{BB962C8B-B14F-4D97-AF65-F5344CB8AC3E}">
        <p14:creationId xmlns:p14="http://schemas.microsoft.com/office/powerpoint/2010/main" val="38310448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p:txBody>
          <a:bodyPr/>
          <a:lstStyle/>
          <a:p>
            <a:pPr algn="ctr"/>
            <a:r>
              <a:rPr lang="fi-FI" sz="3200" dirty="0" smtClean="0">
                <a:latin typeface="Georgia" panose="02040502050405020303" pitchFamily="18" charset="0"/>
              </a:rPr>
              <a:t>FRAMEWORK OF THE SELF-EVALUATION</a:t>
            </a:r>
            <a:endParaRPr lang="fi-FI" sz="3200" dirty="0">
              <a:latin typeface="Georgia" panose="02040502050405020303" pitchFamily="18" charset="0"/>
            </a:endParaRPr>
          </a:p>
        </p:txBody>
      </p:sp>
      <p:sp>
        <p:nvSpPr>
          <p:cNvPr id="3" name="Sisällön paikkamerkki 2"/>
          <p:cNvSpPr>
            <a:spLocks noGrp="1"/>
          </p:cNvSpPr>
          <p:nvPr>
            <p:ph sz="quarter" idx="14"/>
          </p:nvPr>
        </p:nvSpPr>
        <p:spPr/>
        <p:txBody>
          <a:bodyPr/>
          <a:lstStyle/>
          <a:p>
            <a:pPr algn="ctr"/>
            <a:r>
              <a:rPr lang="en-GB" sz="2400" b="0" dirty="0">
                <a:solidFill>
                  <a:schemeClr val="accent1"/>
                </a:solidFill>
                <a:latin typeface="Georgia" panose="02040502050405020303" pitchFamily="18" charset="0"/>
              </a:rPr>
              <a:t>Standards and Guidelines for Quality Assurance of </a:t>
            </a:r>
            <a:endParaRPr lang="fi-FI" sz="2400" b="0" dirty="0">
              <a:solidFill>
                <a:schemeClr val="accent1"/>
              </a:solidFill>
              <a:latin typeface="Georgia" panose="02040502050405020303" pitchFamily="18" charset="0"/>
            </a:endParaRPr>
          </a:p>
          <a:p>
            <a:pPr algn="ctr"/>
            <a:r>
              <a:rPr lang="en-GB" sz="2400" b="0" dirty="0">
                <a:solidFill>
                  <a:schemeClr val="accent1"/>
                </a:solidFill>
                <a:latin typeface="Georgia" panose="02040502050405020303" pitchFamily="18" charset="0"/>
              </a:rPr>
              <a:t>Higher Education in Azerbaijan</a:t>
            </a:r>
            <a:endParaRPr lang="fi-FI" sz="2400" b="0" dirty="0">
              <a:solidFill>
                <a:schemeClr val="accent1"/>
              </a:solidFill>
              <a:latin typeface="Georgia" panose="02040502050405020303" pitchFamily="18" charset="0"/>
            </a:endParaRPr>
          </a:p>
          <a:p>
            <a:pPr algn="ctr"/>
            <a:r>
              <a:rPr lang="en-GB" sz="2400" b="0" dirty="0">
                <a:solidFill>
                  <a:schemeClr val="accent1"/>
                </a:solidFill>
                <a:latin typeface="Georgia" panose="02040502050405020303" pitchFamily="18" charset="0"/>
              </a:rPr>
              <a:t>- Manual for Pilot Evaluations</a:t>
            </a:r>
            <a:endParaRPr lang="fi-FI" sz="2400" b="0" dirty="0">
              <a:solidFill>
                <a:schemeClr val="accent1"/>
              </a:solidFill>
              <a:latin typeface="Georgia" panose="02040502050405020303" pitchFamily="18" charset="0"/>
            </a:endParaRPr>
          </a:p>
          <a:p>
            <a:endParaRPr lang="fi-FI" b="0" dirty="0" smtClean="0">
              <a:latin typeface="Georgia" panose="02040502050405020303" pitchFamily="18" charset="0"/>
            </a:endParaRPr>
          </a:p>
          <a:p>
            <a:pPr marL="342900" indent="-342900">
              <a:buFont typeface="Arial" panose="020B0604020202020204" pitchFamily="34" charset="0"/>
              <a:buChar char="•"/>
            </a:pPr>
            <a:r>
              <a:rPr lang="fi-FI" sz="2400" b="0" dirty="0" err="1" smtClean="0">
                <a:latin typeface="Georgia" panose="02040502050405020303" pitchFamily="18" charset="0"/>
              </a:rPr>
              <a:t>Includes</a:t>
            </a:r>
            <a:r>
              <a:rPr lang="fi-FI" sz="2400" b="0" dirty="0" smtClean="0">
                <a:latin typeface="Georgia" panose="02040502050405020303" pitchFamily="18" charset="0"/>
              </a:rPr>
              <a:t> </a:t>
            </a:r>
            <a:r>
              <a:rPr lang="fi-FI" sz="2400" b="0" dirty="0" err="1">
                <a:latin typeface="Georgia" panose="02040502050405020303" pitchFamily="18" charset="0"/>
              </a:rPr>
              <a:t>a</a:t>
            </a:r>
            <a:r>
              <a:rPr lang="fi-FI" sz="2400" b="0" dirty="0" err="1" smtClean="0">
                <a:latin typeface="Georgia" panose="02040502050405020303" pitchFamily="18" charset="0"/>
              </a:rPr>
              <a:t>ssessment</a:t>
            </a:r>
            <a:r>
              <a:rPr lang="fi-FI" sz="2400" b="0" dirty="0" smtClean="0">
                <a:latin typeface="Georgia" panose="02040502050405020303" pitchFamily="18" charset="0"/>
              </a:rPr>
              <a:t> </a:t>
            </a:r>
            <a:r>
              <a:rPr lang="fi-FI" sz="2400" b="0" dirty="0" err="1" smtClean="0">
                <a:latin typeface="Georgia" panose="02040502050405020303" pitchFamily="18" charset="0"/>
              </a:rPr>
              <a:t>areas</a:t>
            </a:r>
            <a:r>
              <a:rPr lang="fi-FI" sz="2400" b="0" dirty="0" smtClean="0">
                <a:latin typeface="Georgia" panose="02040502050405020303" pitchFamily="18" charset="0"/>
              </a:rPr>
              <a:t> (7 </a:t>
            </a:r>
            <a:r>
              <a:rPr lang="fi-FI" sz="2400" b="0" dirty="0" err="1" smtClean="0">
                <a:latin typeface="Georgia" panose="02040502050405020303" pitchFamily="18" charset="0"/>
              </a:rPr>
              <a:t>pieces</a:t>
            </a:r>
            <a:r>
              <a:rPr lang="fi-FI" sz="2400" b="0" dirty="0" smtClean="0">
                <a:latin typeface="Georgia" panose="02040502050405020303" pitchFamily="18" charset="0"/>
              </a:rPr>
              <a:t>) and </a:t>
            </a:r>
            <a:r>
              <a:rPr lang="fi-FI" sz="2400" b="0" dirty="0" err="1" smtClean="0">
                <a:latin typeface="Georgia" panose="02040502050405020303" pitchFamily="18" charset="0"/>
              </a:rPr>
              <a:t>their</a:t>
            </a:r>
            <a:r>
              <a:rPr lang="fi-FI" sz="2400" b="0" dirty="0" smtClean="0">
                <a:latin typeface="Georgia" panose="02040502050405020303" pitchFamily="18" charset="0"/>
              </a:rPr>
              <a:t> </a:t>
            </a:r>
            <a:r>
              <a:rPr lang="fi-FI" sz="2400" b="0" dirty="0" err="1" smtClean="0">
                <a:latin typeface="Georgia" panose="02040502050405020303" pitchFamily="18" charset="0"/>
              </a:rPr>
              <a:t>descriptions</a:t>
            </a:r>
            <a:r>
              <a:rPr lang="fi-FI" sz="2400" b="0" dirty="0">
                <a:latin typeface="Georgia" panose="02040502050405020303" pitchFamily="18" charset="0"/>
              </a:rPr>
              <a:t> </a:t>
            </a:r>
            <a:r>
              <a:rPr lang="fi-FI" sz="2400" b="0" dirty="0" smtClean="0">
                <a:latin typeface="Georgia" panose="02040502050405020303" pitchFamily="18" charset="0"/>
              </a:rPr>
              <a:t>as a </a:t>
            </a:r>
            <a:r>
              <a:rPr lang="fi-FI" sz="2400" b="0" dirty="0" err="1" smtClean="0">
                <a:latin typeface="Georgia" panose="02040502050405020303" pitchFamily="18" charset="0"/>
              </a:rPr>
              <a:t>lists</a:t>
            </a:r>
            <a:r>
              <a:rPr lang="fi-FI" sz="2400" b="0" dirty="0" smtClean="0">
                <a:latin typeface="Georgia" panose="02040502050405020303" pitchFamily="18" charset="0"/>
              </a:rPr>
              <a:t> of </a:t>
            </a:r>
            <a:r>
              <a:rPr lang="fi-FI" sz="2400" b="0" dirty="0" err="1" smtClean="0">
                <a:latin typeface="Georgia" panose="02040502050405020303" pitchFamily="18" charset="0"/>
              </a:rPr>
              <a:t>evaluative</a:t>
            </a:r>
            <a:r>
              <a:rPr lang="fi-FI" sz="2400" b="0" dirty="0" smtClean="0">
                <a:latin typeface="Georgia" panose="02040502050405020303" pitchFamily="18" charset="0"/>
              </a:rPr>
              <a:t> </a:t>
            </a:r>
            <a:r>
              <a:rPr lang="fi-FI" sz="2400" b="0" dirty="0" err="1" smtClean="0">
                <a:latin typeface="Georgia" panose="02040502050405020303" pitchFamily="18" charset="0"/>
              </a:rPr>
              <a:t>questions</a:t>
            </a:r>
            <a:endParaRPr lang="fi-FI" sz="2400" b="0" dirty="0" smtClean="0">
              <a:latin typeface="Georgia" panose="02040502050405020303" pitchFamily="18" charset="0"/>
            </a:endParaRPr>
          </a:p>
          <a:p>
            <a:pPr marL="342900" indent="-342900">
              <a:buFont typeface="Arial" panose="020B0604020202020204" pitchFamily="34" charset="0"/>
              <a:buChar char="•"/>
            </a:pPr>
            <a:endParaRPr lang="fi-FI" b="0" dirty="0" smtClean="0">
              <a:latin typeface="Georgia" panose="02040502050405020303" pitchFamily="18" charset="0"/>
            </a:endParaRPr>
          </a:p>
          <a:p>
            <a:pPr marL="342900" indent="-342900">
              <a:buFont typeface="Arial" panose="020B0604020202020204" pitchFamily="34" charset="0"/>
              <a:buChar char="•"/>
            </a:pPr>
            <a:r>
              <a:rPr lang="fi-FI" sz="2400" b="0" dirty="0" err="1" smtClean="0">
                <a:latin typeface="Georgia" panose="02040502050405020303" pitchFamily="18" charset="0"/>
              </a:rPr>
              <a:t>Introduced</a:t>
            </a:r>
            <a:r>
              <a:rPr lang="fi-FI" sz="2400" b="0" dirty="0" smtClean="0">
                <a:latin typeface="Georgia" panose="02040502050405020303" pitchFamily="18" charset="0"/>
              </a:rPr>
              <a:t> in </a:t>
            </a:r>
            <a:r>
              <a:rPr lang="fi-FI" sz="2400" b="0" dirty="0" err="1" smtClean="0">
                <a:latin typeface="Georgia" panose="02040502050405020303" pitchFamily="18" charset="0"/>
              </a:rPr>
              <a:t>detail</a:t>
            </a:r>
            <a:r>
              <a:rPr lang="fi-FI" sz="2400" b="0" dirty="0" smtClean="0">
                <a:latin typeface="Georgia" panose="02040502050405020303" pitchFamily="18" charset="0"/>
              </a:rPr>
              <a:t> in </a:t>
            </a:r>
            <a:r>
              <a:rPr lang="fi-FI" sz="2400" b="0" dirty="0" err="1" smtClean="0">
                <a:latin typeface="Georgia" panose="02040502050405020303" pitchFamily="18" charset="0"/>
              </a:rPr>
              <a:t>the</a:t>
            </a:r>
            <a:r>
              <a:rPr lang="fi-FI" sz="2400" b="0" dirty="0" smtClean="0">
                <a:latin typeface="Georgia" panose="02040502050405020303" pitchFamily="18" charset="0"/>
              </a:rPr>
              <a:t> </a:t>
            </a:r>
            <a:r>
              <a:rPr lang="fi-FI" sz="2400" b="0" dirty="0" err="1" smtClean="0">
                <a:latin typeface="Georgia" panose="02040502050405020303" pitchFamily="18" charset="0"/>
              </a:rPr>
              <a:t>first</a:t>
            </a:r>
            <a:r>
              <a:rPr lang="fi-FI" sz="2400" b="0" dirty="0" smtClean="0">
                <a:latin typeface="Georgia" panose="02040502050405020303" pitchFamily="18" charset="0"/>
              </a:rPr>
              <a:t> workshop </a:t>
            </a:r>
            <a:r>
              <a:rPr lang="fi-FI" sz="2400" b="0" dirty="0" err="1" smtClean="0">
                <a:latin typeface="Georgia" panose="02040502050405020303" pitchFamily="18" charset="0"/>
              </a:rPr>
              <a:t>by</a:t>
            </a:r>
            <a:r>
              <a:rPr lang="fi-FI" sz="2400" b="0" dirty="0" smtClean="0">
                <a:latin typeface="Georgia" panose="02040502050405020303" pitchFamily="18" charset="0"/>
              </a:rPr>
              <a:t> Ms. Kirsi Hiltunen/FINEEC and Ms. Hannele Keränen/</a:t>
            </a:r>
            <a:r>
              <a:rPr lang="fi-FI" sz="2400" b="0" dirty="0" err="1" smtClean="0">
                <a:latin typeface="Georgia" panose="02040502050405020303" pitchFamily="18" charset="0"/>
              </a:rPr>
              <a:t>University</a:t>
            </a:r>
            <a:r>
              <a:rPr lang="fi-FI" sz="2400" b="0" dirty="0" smtClean="0">
                <a:latin typeface="Georgia" panose="02040502050405020303" pitchFamily="18" charset="0"/>
              </a:rPr>
              <a:t> of </a:t>
            </a:r>
            <a:r>
              <a:rPr lang="fi-FI" sz="2400" b="0" dirty="0" err="1" smtClean="0">
                <a:latin typeface="Georgia" panose="02040502050405020303" pitchFamily="18" charset="0"/>
              </a:rPr>
              <a:t>Lapland</a:t>
            </a:r>
            <a:r>
              <a:rPr lang="fi-FI" sz="2400" b="0" dirty="0">
                <a:latin typeface="Georgia" panose="02040502050405020303" pitchFamily="18" charset="0"/>
              </a:rPr>
              <a:t> </a:t>
            </a:r>
            <a:r>
              <a:rPr lang="fi-FI" sz="2400" b="0" dirty="0" smtClean="0">
                <a:latin typeface="Georgia" panose="02040502050405020303" pitchFamily="18" charset="0"/>
              </a:rPr>
              <a:t>in </a:t>
            </a:r>
            <a:r>
              <a:rPr lang="fi-FI" sz="2400" b="0" dirty="0" err="1" smtClean="0">
                <a:latin typeface="Georgia" panose="02040502050405020303" pitchFamily="18" charset="0"/>
              </a:rPr>
              <a:t>September</a:t>
            </a:r>
            <a:r>
              <a:rPr lang="fi-FI" sz="2400" b="0" dirty="0" smtClean="0">
                <a:latin typeface="Georgia" panose="02040502050405020303" pitchFamily="18" charset="0"/>
              </a:rPr>
              <a:t> 2016</a:t>
            </a:r>
          </a:p>
          <a:p>
            <a:pPr marL="342900" indent="-342900">
              <a:buFont typeface="Arial" panose="020B0604020202020204" pitchFamily="34" charset="0"/>
              <a:buChar char="•"/>
            </a:pPr>
            <a:endParaRPr lang="fi-FI" b="0" dirty="0" smtClean="0"/>
          </a:p>
          <a:p>
            <a:pPr marL="342900" indent="-342900">
              <a:buFont typeface="Arial" panose="020B0604020202020204" pitchFamily="34" charset="0"/>
              <a:buChar char="•"/>
            </a:pPr>
            <a:endParaRPr lang="fi-FI" b="0" dirty="0" smtClean="0"/>
          </a:p>
          <a:p>
            <a:endParaRPr lang="fi-FI" b="0" dirty="0"/>
          </a:p>
        </p:txBody>
      </p:sp>
      <p:sp>
        <p:nvSpPr>
          <p:cNvPr id="4" name="Päivämäärän paikkamerkki 3"/>
          <p:cNvSpPr>
            <a:spLocks noGrp="1"/>
          </p:cNvSpPr>
          <p:nvPr>
            <p:ph type="dt" sz="half" idx="15"/>
          </p:nvPr>
        </p:nvSpPr>
        <p:spPr/>
        <p:txBody>
          <a:bodyPr/>
          <a:lstStyle/>
          <a:p>
            <a:pPr>
              <a:defRPr/>
            </a:pPr>
            <a:fld id="{754F8F17-3624-4A3C-BF8E-67F16148186A}" type="datetime1">
              <a:rPr lang="fi-FI" smtClean="0"/>
              <a:t>23.11.2016</a:t>
            </a:fld>
            <a:endParaRPr lang="fi-FI" dirty="0"/>
          </a:p>
        </p:txBody>
      </p:sp>
      <p:sp>
        <p:nvSpPr>
          <p:cNvPr id="5" name="Dian numeron paikkamerkki 4"/>
          <p:cNvSpPr>
            <a:spLocks noGrp="1"/>
          </p:cNvSpPr>
          <p:nvPr>
            <p:ph type="sldNum" sz="quarter" idx="17"/>
          </p:nvPr>
        </p:nvSpPr>
        <p:spPr/>
        <p:txBody>
          <a:bodyPr/>
          <a:lstStyle/>
          <a:p>
            <a:pPr>
              <a:defRPr/>
            </a:pPr>
            <a:fld id="{1C07628F-9402-FB47-93B5-FC3C3BFEEBE0}" type="slidenum">
              <a:rPr lang="fi-FI" smtClean="0"/>
              <a:pPr>
                <a:defRPr/>
              </a:pPr>
              <a:t>8</a:t>
            </a:fld>
            <a:endParaRPr lang="fi-FI" dirty="0"/>
          </a:p>
        </p:txBody>
      </p:sp>
    </p:spTree>
    <p:extLst>
      <p:ext uri="{BB962C8B-B14F-4D97-AF65-F5344CB8AC3E}">
        <p14:creationId xmlns:p14="http://schemas.microsoft.com/office/powerpoint/2010/main" val="334798304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z="3200" dirty="0" smtClean="0"/>
              <a:t>REVIEWING FOUR ASSESSMENT AREAS </a:t>
            </a:r>
            <a:r>
              <a:rPr lang="fi-FI" sz="3200" b="1" dirty="0" smtClean="0"/>
              <a:t>TODAY</a:t>
            </a:r>
            <a:endParaRPr lang="fi-FI" sz="3200" b="1" dirty="0"/>
          </a:p>
        </p:txBody>
      </p:sp>
      <p:sp>
        <p:nvSpPr>
          <p:cNvPr id="3" name="Sisällön paikkamerkki 2"/>
          <p:cNvSpPr>
            <a:spLocks noGrp="1"/>
          </p:cNvSpPr>
          <p:nvPr>
            <p:ph idx="1"/>
          </p:nvPr>
        </p:nvSpPr>
        <p:spPr/>
        <p:txBody>
          <a:bodyPr/>
          <a:lstStyle/>
          <a:p>
            <a:pPr marL="0" indent="0">
              <a:buNone/>
            </a:pPr>
            <a:r>
              <a:rPr lang="fi-FI" b="1" dirty="0" smtClean="0"/>
              <a:t>1 Strategic Planning (led </a:t>
            </a:r>
            <a:r>
              <a:rPr lang="fi-FI" b="1" dirty="0" err="1" smtClean="0"/>
              <a:t>by</a:t>
            </a:r>
            <a:r>
              <a:rPr lang="fi-FI" b="1" dirty="0" smtClean="0"/>
              <a:t> Kati)</a:t>
            </a:r>
          </a:p>
          <a:p>
            <a:pPr marL="0" indent="0">
              <a:buNone/>
            </a:pPr>
            <a:endParaRPr lang="fi-FI" b="1" dirty="0"/>
          </a:p>
          <a:p>
            <a:pPr marL="0" indent="0">
              <a:buNone/>
            </a:pPr>
            <a:r>
              <a:rPr lang="fi-FI" b="1" dirty="0" smtClean="0"/>
              <a:t>2 Management (led </a:t>
            </a:r>
            <a:r>
              <a:rPr lang="fi-FI" b="1" dirty="0" err="1" smtClean="0"/>
              <a:t>by</a:t>
            </a:r>
            <a:r>
              <a:rPr lang="fi-FI" b="1" dirty="0" smtClean="0"/>
              <a:t> Helka)</a:t>
            </a:r>
          </a:p>
          <a:p>
            <a:pPr marL="0" indent="0">
              <a:buNone/>
            </a:pPr>
            <a:endParaRPr lang="fi-FI" b="1" dirty="0"/>
          </a:p>
          <a:p>
            <a:pPr marL="0" indent="0">
              <a:buNone/>
            </a:pPr>
            <a:r>
              <a:rPr lang="fi-FI" b="1" dirty="0" smtClean="0"/>
              <a:t>3 Human Resources (led </a:t>
            </a:r>
            <a:r>
              <a:rPr lang="fi-FI" b="1" dirty="0" err="1" smtClean="0"/>
              <a:t>by</a:t>
            </a:r>
            <a:r>
              <a:rPr lang="fi-FI" b="1" dirty="0" smtClean="0"/>
              <a:t> Kati)</a:t>
            </a:r>
          </a:p>
          <a:p>
            <a:pPr marL="0" indent="0">
              <a:buNone/>
            </a:pPr>
            <a:endParaRPr lang="fi-FI" b="1" dirty="0"/>
          </a:p>
          <a:p>
            <a:pPr marL="0" indent="0">
              <a:buNone/>
            </a:pPr>
            <a:r>
              <a:rPr lang="fi-FI" b="1" dirty="0" smtClean="0"/>
              <a:t>6 </a:t>
            </a:r>
            <a:r>
              <a:rPr lang="fi-FI" b="1" dirty="0" err="1" smtClean="0"/>
              <a:t>Research</a:t>
            </a:r>
            <a:r>
              <a:rPr lang="fi-FI" b="1" dirty="0" smtClean="0"/>
              <a:t> </a:t>
            </a:r>
            <a:r>
              <a:rPr lang="fi-FI" b="1" dirty="0" err="1" smtClean="0"/>
              <a:t>Activities</a:t>
            </a:r>
            <a:r>
              <a:rPr lang="fi-FI" b="1" dirty="0" smtClean="0"/>
              <a:t> (led </a:t>
            </a:r>
            <a:r>
              <a:rPr lang="fi-FI" b="1" dirty="0" err="1" smtClean="0"/>
              <a:t>by</a:t>
            </a:r>
            <a:r>
              <a:rPr lang="fi-FI" b="1" dirty="0" smtClean="0"/>
              <a:t> Helka)</a:t>
            </a:r>
          </a:p>
          <a:p>
            <a:pPr marL="514350" indent="-514350">
              <a:buAutoNum type="arabicPlain"/>
            </a:pPr>
            <a:endParaRPr lang="fi-FI" b="1" dirty="0" smtClean="0"/>
          </a:p>
          <a:p>
            <a:pPr marL="0" indent="0">
              <a:buNone/>
            </a:pPr>
            <a:endParaRPr lang="fi-FI" dirty="0"/>
          </a:p>
        </p:txBody>
      </p:sp>
      <p:sp>
        <p:nvSpPr>
          <p:cNvPr id="5" name="Dian numeron paikkamerkki 4"/>
          <p:cNvSpPr>
            <a:spLocks noGrp="1"/>
          </p:cNvSpPr>
          <p:nvPr>
            <p:ph type="sldNum" sz="quarter" idx="12"/>
          </p:nvPr>
        </p:nvSpPr>
        <p:spPr/>
        <p:txBody>
          <a:bodyPr/>
          <a:lstStyle/>
          <a:p>
            <a:fld id="{139301F4-86FD-4910-9F5A-C4CF14468D5D}" type="slidenum">
              <a:rPr lang="fi-FI" smtClean="0"/>
              <a:t>9</a:t>
            </a:fld>
            <a:endParaRPr lang="fi-FI" dirty="0"/>
          </a:p>
        </p:txBody>
      </p:sp>
    </p:spTree>
    <p:extLst>
      <p:ext uri="{BB962C8B-B14F-4D97-AF65-F5344CB8AC3E}">
        <p14:creationId xmlns:p14="http://schemas.microsoft.com/office/powerpoint/2010/main" val="40349068"/>
      </p:ext>
    </p:extLst>
  </p:cSld>
  <p:clrMapOvr>
    <a:masterClrMapping/>
  </p:clrMapOvr>
  <p:timing>
    <p:tnLst>
      <p:par>
        <p:cTn id="1" dur="indefinite" restart="never" nodeType="tmRoot"/>
      </p:par>
    </p:tnLst>
  </p:timing>
</p:sld>
</file>

<file path=ppt/theme/theme1.xml><?xml version="1.0" encoding="utf-8"?>
<a:theme xmlns:a="http://schemas.openxmlformats.org/drawingml/2006/main" name="KARVI_FI_2015">
  <a:themeElements>
    <a:clrScheme name="KARVI">
      <a:dk1>
        <a:sysClr val="windowText" lastClr="000000"/>
      </a:dk1>
      <a:lt1>
        <a:srgbClr val="FFFFFF"/>
      </a:lt1>
      <a:dk2>
        <a:srgbClr val="0D93D2"/>
      </a:dk2>
      <a:lt2>
        <a:srgbClr val="958B81"/>
      </a:lt2>
      <a:accent1>
        <a:srgbClr val="0D93D2"/>
      </a:accent1>
      <a:accent2>
        <a:srgbClr val="C8DDF1"/>
      </a:accent2>
      <a:accent3>
        <a:srgbClr val="85C598"/>
      </a:accent3>
      <a:accent4>
        <a:srgbClr val="DBEEE1"/>
      </a:accent4>
      <a:accent5>
        <a:srgbClr val="EF9F3C"/>
      </a:accent5>
      <a:accent6>
        <a:srgbClr val="FCE3C8"/>
      </a:accent6>
      <a:hlink>
        <a:srgbClr val="000000"/>
      </a:hlink>
      <a:folHlink>
        <a:srgbClr val="0D93D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noFill/>
      </a:spPr>
      <a:bodyPr wrap="square" lIns="0" tIns="0" rIns="0" bIns="0" rtlCol="0">
        <a:spAutoFit/>
      </a:bodyPr>
      <a:lstStyle>
        <a:defPPr>
          <a:defRPr sz="2000" b="1"/>
        </a:defPPr>
      </a:lstStyle>
    </a:txDef>
  </a:objectDefaults>
  <a:extraClrSchemeLst/>
  <a:extLst>
    <a:ext uri="{05A4C25C-085E-4340-85A3-A5531E510DB2}">
      <thm15:themeFamily xmlns:thm15="http://schemas.microsoft.com/office/thememl/2012/main" xmlns="" name="KARVI_EN_2015_uusi" id="{35D59088-3D87-4603-B137-38772DF69515}" vid="{C993B41F-EC5A-41D1-B661-C444C1245E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KARVI_EN_2015_uusi</Template>
  <TotalTime>2412</TotalTime>
  <Words>1498</Words>
  <Application>Microsoft Office PowerPoint</Application>
  <PresentationFormat>Экран (4:3)</PresentationFormat>
  <Paragraphs>183</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KARVI_FI_2015</vt:lpstr>
      <vt:lpstr>WORKSHOP: INSTITUTIONAL  SELF-EVALUATION, PART 2 OF THE REVIEW</vt:lpstr>
      <vt:lpstr>AZERBAIJAN STATE ECONOMIC UNIVERSITY</vt:lpstr>
      <vt:lpstr>THE PURPOSE OF SELF-EVALUATION</vt:lpstr>
      <vt:lpstr>INTENDED OUTCOMES OF THE SELF-EVALUATION</vt:lpstr>
      <vt:lpstr> TODAY’S GOAL IS </vt:lpstr>
      <vt:lpstr>CHARACTERISTICS OF A GOOD SELF-EVALUATION</vt:lpstr>
      <vt:lpstr> SELF-EVALUATION PROCESS</vt:lpstr>
      <vt:lpstr>FRAMEWORK OF THE SELF-EVALUATION</vt:lpstr>
      <vt:lpstr>REVIEWING FOUR ASSESSMENT AREAS TODAY</vt:lpstr>
      <vt:lpstr>WORKING METHOD OF THE WORKSHOP</vt:lpstr>
      <vt:lpstr>SCHEDULE </vt:lpstr>
      <vt:lpstr> AREA 1: STRATEGIC PLANNING</vt:lpstr>
      <vt:lpstr>AREA 2: MANAGEMENT</vt:lpstr>
      <vt:lpstr> AREA 3: HUMAN RESOURCES </vt:lpstr>
      <vt:lpstr> AREA 6: RESEARCH ACTIVITIES </vt:lpstr>
      <vt:lpstr> A VIEW TO THE NEXT STEPS</vt:lpstr>
      <vt:lpstr>NEXT STEPS:  CONTINUATION OF THE REPORT DRAFTING</vt:lpstr>
      <vt:lpstr> SITE-VISIT: 4 – 6 APRIL 2017</vt:lpstr>
      <vt:lpstr>ABOUT THE SELF-EVALUATION REPORT</vt:lpstr>
      <vt:lpstr>LANGUAGE OF THE SELF-EVALUATION REPORT</vt:lpstr>
      <vt:lpstr>THANK YOU FOR YOUR PARTICIPATION!  helka.kekalainen@karvi.fi  kati.isoaho@karvi.fi </vt:lpstr>
    </vt:vector>
  </TitlesOfParts>
  <Company>TEM</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Ideas about the evaluation process for the pilots</dc:title>
  <dc:creator>Hiltunen Kirsi</dc:creator>
  <cp:lastModifiedBy>Mammadova</cp:lastModifiedBy>
  <cp:revision>258</cp:revision>
  <cp:lastPrinted>2016-09-21T13:02:58Z</cp:lastPrinted>
  <dcterms:created xsi:type="dcterms:W3CDTF">2016-05-18T07:06:59Z</dcterms:created>
  <dcterms:modified xsi:type="dcterms:W3CDTF">2016-11-23T12:09:30Z</dcterms:modified>
</cp:coreProperties>
</file>